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openxmlformats-officedocument.oleObject"/>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5"/>
  </p:notesMasterIdLst>
  <p:sldIdLst>
    <p:sldId id="256" r:id="rId2"/>
    <p:sldId id="332" r:id="rId3"/>
    <p:sldId id="406" r:id="rId4"/>
    <p:sldId id="330" r:id="rId5"/>
    <p:sldId id="422" r:id="rId6"/>
    <p:sldId id="343" r:id="rId7"/>
    <p:sldId id="442" r:id="rId8"/>
    <p:sldId id="443" r:id="rId9"/>
    <p:sldId id="444" r:id="rId10"/>
    <p:sldId id="445" r:id="rId11"/>
    <p:sldId id="446" r:id="rId12"/>
    <p:sldId id="447" r:id="rId13"/>
    <p:sldId id="448" r:id="rId14"/>
    <p:sldId id="449" r:id="rId15"/>
    <p:sldId id="450" r:id="rId16"/>
    <p:sldId id="451" r:id="rId17"/>
    <p:sldId id="452" r:id="rId18"/>
    <p:sldId id="453" r:id="rId19"/>
    <p:sldId id="454" r:id="rId20"/>
    <p:sldId id="455" r:id="rId21"/>
    <p:sldId id="456" r:id="rId22"/>
    <p:sldId id="457" r:id="rId23"/>
    <p:sldId id="458" r:id="rId24"/>
    <p:sldId id="407" r:id="rId25"/>
    <p:sldId id="427" r:id="rId26"/>
    <p:sldId id="426" r:id="rId27"/>
    <p:sldId id="425" r:id="rId28"/>
    <p:sldId id="424" r:id="rId29"/>
    <p:sldId id="423" r:id="rId30"/>
    <p:sldId id="430" r:id="rId31"/>
    <p:sldId id="416" r:id="rId32"/>
    <p:sldId id="417" r:id="rId33"/>
    <p:sldId id="438" r:id="rId34"/>
    <p:sldId id="408" r:id="rId35"/>
    <p:sldId id="409" r:id="rId36"/>
    <p:sldId id="410" r:id="rId37"/>
    <p:sldId id="428" r:id="rId38"/>
    <p:sldId id="434" r:id="rId39"/>
    <p:sldId id="435" r:id="rId40"/>
    <p:sldId id="361" r:id="rId41"/>
    <p:sldId id="433" r:id="rId42"/>
    <p:sldId id="362" r:id="rId43"/>
    <p:sldId id="365" r:id="rId44"/>
    <p:sldId id="364" r:id="rId45"/>
    <p:sldId id="331" r:id="rId46"/>
    <p:sldId id="368" r:id="rId47"/>
    <p:sldId id="370" r:id="rId48"/>
    <p:sldId id="376" r:id="rId49"/>
    <p:sldId id="374" r:id="rId50"/>
    <p:sldId id="375" r:id="rId51"/>
    <p:sldId id="382" r:id="rId52"/>
    <p:sldId id="383" r:id="rId53"/>
    <p:sldId id="384" r:id="rId54"/>
    <p:sldId id="429" r:id="rId55"/>
    <p:sldId id="439" r:id="rId56"/>
    <p:sldId id="421" r:id="rId57"/>
    <p:sldId id="419" r:id="rId58"/>
    <p:sldId id="420" r:id="rId59"/>
    <p:sldId id="436" r:id="rId60"/>
    <p:sldId id="440" r:id="rId61"/>
    <p:sldId id="432" r:id="rId62"/>
    <p:sldId id="441" r:id="rId63"/>
    <p:sldId id="285" r:id="rId64"/>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ＭＳ Ｐゴシック" pitchFamily="34" charset="-128"/>
        <a:cs typeface="+mn-cs"/>
      </a:defRPr>
    </a:lvl1pPr>
    <a:lvl2pPr marL="457200" algn="l" rtl="0" fontAlgn="base">
      <a:spcBef>
        <a:spcPct val="0"/>
      </a:spcBef>
      <a:spcAft>
        <a:spcPct val="0"/>
      </a:spcAft>
      <a:defRPr kern="1200">
        <a:solidFill>
          <a:schemeClr val="tx1"/>
        </a:solidFill>
        <a:latin typeface="Arial" pitchFamily="34" charset="0"/>
        <a:ea typeface="ＭＳ Ｐゴシック" pitchFamily="34" charset="-128"/>
        <a:cs typeface="+mn-cs"/>
      </a:defRPr>
    </a:lvl2pPr>
    <a:lvl3pPr marL="914400" algn="l" rtl="0" fontAlgn="base">
      <a:spcBef>
        <a:spcPct val="0"/>
      </a:spcBef>
      <a:spcAft>
        <a:spcPct val="0"/>
      </a:spcAft>
      <a:defRPr kern="1200">
        <a:solidFill>
          <a:schemeClr val="tx1"/>
        </a:solidFill>
        <a:latin typeface="Arial" pitchFamily="34" charset="0"/>
        <a:ea typeface="ＭＳ Ｐゴシック" pitchFamily="34" charset="-128"/>
        <a:cs typeface="+mn-cs"/>
      </a:defRPr>
    </a:lvl3pPr>
    <a:lvl4pPr marL="1371600" algn="l" rtl="0" fontAlgn="base">
      <a:spcBef>
        <a:spcPct val="0"/>
      </a:spcBef>
      <a:spcAft>
        <a:spcPct val="0"/>
      </a:spcAft>
      <a:defRPr kern="1200">
        <a:solidFill>
          <a:schemeClr val="tx1"/>
        </a:solidFill>
        <a:latin typeface="Arial" pitchFamily="34" charset="0"/>
        <a:ea typeface="ＭＳ Ｐゴシック" pitchFamily="34" charset="-128"/>
        <a:cs typeface="+mn-cs"/>
      </a:defRPr>
    </a:lvl4pPr>
    <a:lvl5pPr marL="1828800" algn="l" rtl="0" fontAlgn="base">
      <a:spcBef>
        <a:spcPct val="0"/>
      </a:spcBef>
      <a:spcAft>
        <a:spcPct val="0"/>
      </a:spcAft>
      <a:defRPr kern="1200">
        <a:solidFill>
          <a:schemeClr val="tx1"/>
        </a:solidFill>
        <a:latin typeface="Arial" pitchFamily="34" charset="0"/>
        <a:ea typeface="ＭＳ Ｐゴシック" pitchFamily="34" charset="-128"/>
        <a:cs typeface="+mn-cs"/>
      </a:defRPr>
    </a:lvl5pPr>
    <a:lvl6pPr marL="2286000" algn="l" defTabSz="914400" rtl="0" eaLnBrk="1" latinLnBrk="0" hangingPunct="1">
      <a:defRPr kern="1200">
        <a:solidFill>
          <a:schemeClr val="tx1"/>
        </a:solidFill>
        <a:latin typeface="Arial" pitchFamily="34" charset="0"/>
        <a:ea typeface="ＭＳ Ｐゴシック" pitchFamily="34" charset="-128"/>
        <a:cs typeface="+mn-cs"/>
      </a:defRPr>
    </a:lvl6pPr>
    <a:lvl7pPr marL="2743200" algn="l" defTabSz="914400" rtl="0" eaLnBrk="1" latinLnBrk="0" hangingPunct="1">
      <a:defRPr kern="1200">
        <a:solidFill>
          <a:schemeClr val="tx1"/>
        </a:solidFill>
        <a:latin typeface="Arial" pitchFamily="34" charset="0"/>
        <a:ea typeface="ＭＳ Ｐゴシック" pitchFamily="34" charset="-128"/>
        <a:cs typeface="+mn-cs"/>
      </a:defRPr>
    </a:lvl7pPr>
    <a:lvl8pPr marL="3200400" algn="l" defTabSz="914400" rtl="0" eaLnBrk="1" latinLnBrk="0" hangingPunct="1">
      <a:defRPr kern="1200">
        <a:solidFill>
          <a:schemeClr val="tx1"/>
        </a:solidFill>
        <a:latin typeface="Arial" pitchFamily="34" charset="0"/>
        <a:ea typeface="ＭＳ Ｐゴシック" pitchFamily="34" charset="-128"/>
        <a:cs typeface="+mn-cs"/>
      </a:defRPr>
    </a:lvl8pPr>
    <a:lvl9pPr marL="3657600" algn="l" defTabSz="914400" rtl="0" eaLnBrk="1" latinLnBrk="0" hangingPunct="1">
      <a:defRPr kern="1200">
        <a:solidFill>
          <a:schemeClr val="tx1"/>
        </a:solidFill>
        <a:latin typeface="Arial" pitchFamily="34" charset="0"/>
        <a:ea typeface="ＭＳ Ｐゴシック" pitchFamily="34"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00"/>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5" d="100"/>
          <a:sy n="65" d="100"/>
        </p:scale>
        <p:origin x="-462" y="-102"/>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1.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1.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40.wmf"/><Relationship Id="rId1" Type="http://schemas.openxmlformats.org/officeDocument/2006/relationships/image" Target="../media/image2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fld id="{2CC0FDD3-0FCC-431B-BDC3-F0B92E9D09AF}" type="datetimeFigureOut">
              <a:rPr lang="en-US"/>
              <a:pPr/>
              <a:t>2/27/2013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fld id="{93611558-BA55-4E2A-82F4-4473DDF684D3}" type="slidenum">
              <a:rPr lang="en-US"/>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ＭＳ Ｐゴシック" charset="0"/>
        <a:cs typeface="+mn-cs"/>
      </a:defRPr>
    </a:lvl1pPr>
    <a:lvl2pPr marL="457200" algn="l" rtl="0" eaLnBrk="0" fontAlgn="base" hangingPunct="0">
      <a:spcBef>
        <a:spcPct val="30000"/>
      </a:spcBef>
      <a:spcAft>
        <a:spcPct val="0"/>
      </a:spcAft>
      <a:defRPr sz="1200" kern="1200">
        <a:solidFill>
          <a:schemeClr val="tx1"/>
        </a:solidFill>
        <a:latin typeface="+mn-lt"/>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mn-lt"/>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mn-lt"/>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mn-lt"/>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1" name="Slide Image Placeholder 1"/>
          <p:cNvSpPr>
            <a:spLocks noGrp="1" noRot="1" noChangeAspect="1" noTextEdit="1"/>
          </p:cNvSpPr>
          <p:nvPr>
            <p:ph type="sldImg"/>
          </p:nvPr>
        </p:nvSpPr>
        <p:spPr bwMode="auto">
          <a:noFill/>
          <a:ln>
            <a:solidFill>
              <a:srgbClr val="000000"/>
            </a:solidFill>
            <a:miter lim="800000"/>
            <a:headEnd/>
            <a:tailEnd/>
          </a:ln>
        </p:spPr>
      </p:sp>
      <p:sp>
        <p:nvSpPr>
          <p:cNvPr id="76802"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ea typeface="ＭＳ Ｐゴシック" pitchFamily="34" charset="-128"/>
            </a:endParaRPr>
          </a:p>
        </p:txBody>
      </p:sp>
      <p:sp>
        <p:nvSpPr>
          <p:cNvPr id="76803" name="Date Placeholder 7"/>
          <p:cNvSpPr>
            <a:spLocks noGrp="1"/>
          </p:cNvSpPr>
          <p:nvPr>
            <p:ph type="dt" sz="quarter" idx="1"/>
          </p:nvPr>
        </p:nvSpPr>
        <p:spPr bwMode="auto">
          <a:noFill/>
          <a:ln>
            <a:miter lim="800000"/>
            <a:headEnd/>
            <a:tailEnd/>
          </a:ln>
        </p:spPr>
        <p:txBody>
          <a:bodyPr/>
          <a:lstStyle/>
          <a:p>
            <a:r>
              <a:rPr lang="en-US"/>
              <a:t>Civil Engineering and Architecture </a:t>
            </a:r>
          </a:p>
          <a:p>
            <a:r>
              <a:rPr lang="en-US"/>
              <a:t>Unit 3 – Lesson 3.2 – Structures</a:t>
            </a:r>
          </a:p>
        </p:txBody>
      </p:sp>
      <p:sp>
        <p:nvSpPr>
          <p:cNvPr id="76804" name="Slide Number Placeholder 8"/>
          <p:cNvSpPr>
            <a:spLocks noGrp="1"/>
          </p:cNvSpPr>
          <p:nvPr>
            <p:ph type="sldNum" sz="quarter" idx="5"/>
          </p:nvPr>
        </p:nvSpPr>
        <p:spPr bwMode="auto">
          <a:noFill/>
          <a:ln>
            <a:miter lim="800000"/>
            <a:headEnd/>
            <a:tailEnd/>
          </a:ln>
        </p:spPr>
        <p:txBody>
          <a:bodyPr/>
          <a:lstStyle/>
          <a:p>
            <a:fld id="{79CFDB34-8C64-40AD-914D-47D209D0BBF5}" type="slidenum">
              <a:rPr lang="en-US"/>
              <a:pPr/>
              <a:t>12</a:t>
            </a:fld>
            <a:endParaRPr lang="en-US"/>
          </a:p>
        </p:txBody>
      </p:sp>
      <p:sp>
        <p:nvSpPr>
          <p:cNvPr id="58374" name="Footer Placeholder 9"/>
          <p:cNvSpPr>
            <a:spLocks noGrp="1"/>
          </p:cNvSpPr>
          <p:nvPr>
            <p:ph type="ftr" sz="quarter" idx="4"/>
          </p:nvPr>
        </p:nvSpPr>
        <p:spPr bwMode="auto">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defRPr/>
            </a:pPr>
            <a:r>
              <a:rPr lang="en-US"/>
              <a:t>Project Lead The Way, Inc.</a:t>
            </a:r>
            <a:endParaRPr lang="en-US" baseline="30000"/>
          </a:p>
          <a:p>
            <a:pPr fontAlgn="base">
              <a:spcBef>
                <a:spcPct val="0"/>
              </a:spcBef>
              <a:spcAft>
                <a:spcPct val="0"/>
              </a:spcAft>
              <a:defRPr/>
            </a:pPr>
            <a:r>
              <a:rPr lang="en-US"/>
              <a:t>Copyright 2010</a:t>
            </a:r>
          </a:p>
        </p:txBody>
      </p:sp>
      <p:sp>
        <p:nvSpPr>
          <p:cNvPr id="58375" name="Header Placeholder 10"/>
          <p:cNvSpPr>
            <a:spLocks noGrp="1"/>
          </p:cNvSpPr>
          <p:nvPr>
            <p:ph type="hdr" sz="quarter"/>
          </p:nvPr>
        </p:nvSpPr>
        <p:spPr bwMode="auto">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defRPr/>
            </a:pPr>
            <a:r>
              <a:rPr lang="en-US"/>
              <a:t>Beam Formulas</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9" name="Slide Image Placeholder 1"/>
          <p:cNvSpPr>
            <a:spLocks noGrp="1" noRot="1" noChangeAspect="1" noTextEdit="1"/>
          </p:cNvSpPr>
          <p:nvPr>
            <p:ph type="sldImg"/>
          </p:nvPr>
        </p:nvSpPr>
        <p:spPr bwMode="auto">
          <a:noFill/>
          <a:ln>
            <a:solidFill>
              <a:srgbClr val="000000"/>
            </a:solidFill>
            <a:miter lim="800000"/>
            <a:headEnd/>
            <a:tailEnd/>
          </a:ln>
        </p:spPr>
      </p:sp>
      <p:sp>
        <p:nvSpPr>
          <p:cNvPr id="78850"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ea typeface="ＭＳ Ｐゴシック" pitchFamily="34" charset="-128"/>
              </a:rPr>
              <a:t>You may have noticed that some patterns emerged in the shear and bending moment diagrams during the last Activity (3.2.3). In fact, two beams that are loaded in a similar way will have shear and bending moment diagrams that exhibit the same shape, even though the beam span length and load magnitude are different.  </a:t>
            </a:r>
          </a:p>
          <a:p>
            <a:pPr eaLnBrk="1" hangingPunct="1">
              <a:spcBef>
                <a:spcPct val="0"/>
              </a:spcBef>
            </a:pPr>
            <a:endParaRPr lang="en-US" smtClean="0">
              <a:ea typeface="ＭＳ Ｐゴシック" pitchFamily="34" charset="-128"/>
            </a:endParaRPr>
          </a:p>
        </p:txBody>
      </p:sp>
      <p:sp>
        <p:nvSpPr>
          <p:cNvPr id="78851" name="Date Placeholder 7"/>
          <p:cNvSpPr>
            <a:spLocks noGrp="1"/>
          </p:cNvSpPr>
          <p:nvPr>
            <p:ph type="dt" sz="quarter" idx="1"/>
          </p:nvPr>
        </p:nvSpPr>
        <p:spPr bwMode="auto">
          <a:noFill/>
          <a:ln>
            <a:miter lim="800000"/>
            <a:headEnd/>
            <a:tailEnd/>
          </a:ln>
        </p:spPr>
        <p:txBody>
          <a:bodyPr/>
          <a:lstStyle/>
          <a:p>
            <a:r>
              <a:rPr lang="en-US"/>
              <a:t>Civil Engineering and Architecture </a:t>
            </a:r>
          </a:p>
          <a:p>
            <a:r>
              <a:rPr lang="en-US"/>
              <a:t>Unit 3 – Lesson 3.2 – Structures</a:t>
            </a:r>
          </a:p>
        </p:txBody>
      </p:sp>
      <p:sp>
        <p:nvSpPr>
          <p:cNvPr id="78852" name="Slide Number Placeholder 8"/>
          <p:cNvSpPr>
            <a:spLocks noGrp="1"/>
          </p:cNvSpPr>
          <p:nvPr>
            <p:ph type="sldNum" sz="quarter" idx="5"/>
          </p:nvPr>
        </p:nvSpPr>
        <p:spPr bwMode="auto">
          <a:noFill/>
          <a:ln>
            <a:miter lim="800000"/>
            <a:headEnd/>
            <a:tailEnd/>
          </a:ln>
        </p:spPr>
        <p:txBody>
          <a:bodyPr/>
          <a:lstStyle/>
          <a:p>
            <a:fld id="{2EFC4FE1-B195-4735-A162-D91A55CC1BED}" type="slidenum">
              <a:rPr lang="en-US"/>
              <a:pPr/>
              <a:t>13</a:t>
            </a:fld>
            <a:endParaRPr lang="en-US"/>
          </a:p>
        </p:txBody>
      </p:sp>
      <p:sp>
        <p:nvSpPr>
          <p:cNvPr id="59398" name="Footer Placeholder 9"/>
          <p:cNvSpPr>
            <a:spLocks noGrp="1"/>
          </p:cNvSpPr>
          <p:nvPr>
            <p:ph type="ftr" sz="quarter" idx="4"/>
          </p:nvPr>
        </p:nvSpPr>
        <p:spPr bwMode="auto">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defRPr/>
            </a:pPr>
            <a:r>
              <a:rPr lang="en-US"/>
              <a:t>Project Lead The Way, Inc.</a:t>
            </a:r>
            <a:endParaRPr lang="en-US" baseline="30000"/>
          </a:p>
          <a:p>
            <a:pPr fontAlgn="base">
              <a:spcBef>
                <a:spcPct val="0"/>
              </a:spcBef>
              <a:spcAft>
                <a:spcPct val="0"/>
              </a:spcAft>
              <a:defRPr/>
            </a:pPr>
            <a:r>
              <a:rPr lang="en-US"/>
              <a:t>Copyright 2010</a:t>
            </a:r>
          </a:p>
        </p:txBody>
      </p:sp>
      <p:sp>
        <p:nvSpPr>
          <p:cNvPr id="59399" name="Header Placeholder 10"/>
          <p:cNvSpPr>
            <a:spLocks noGrp="1"/>
          </p:cNvSpPr>
          <p:nvPr>
            <p:ph type="hdr" sz="quarter"/>
          </p:nvPr>
        </p:nvSpPr>
        <p:spPr bwMode="auto">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defRPr/>
            </a:pPr>
            <a:r>
              <a:rPr lang="en-US"/>
              <a:t>Beam Formulas</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7" name="Slide Image Placeholder 1"/>
          <p:cNvSpPr>
            <a:spLocks noGrp="1" noRot="1" noChangeAspect="1" noTextEdit="1"/>
          </p:cNvSpPr>
          <p:nvPr>
            <p:ph type="sldImg"/>
          </p:nvPr>
        </p:nvSpPr>
        <p:spPr bwMode="auto">
          <a:xfrm>
            <a:off x="1143000" y="609600"/>
            <a:ext cx="4572000" cy="3429000"/>
          </a:xfrm>
          <a:noFill/>
          <a:ln>
            <a:solidFill>
              <a:srgbClr val="000000"/>
            </a:solidFill>
            <a:miter lim="800000"/>
            <a:headEnd/>
            <a:tailEnd/>
          </a:ln>
        </p:spPr>
      </p:sp>
      <p:sp>
        <p:nvSpPr>
          <p:cNvPr id="80898" name="Notes Placeholder 2"/>
          <p:cNvSpPr>
            <a:spLocks noGrp="1"/>
          </p:cNvSpPr>
          <p:nvPr>
            <p:ph type="body" idx="1"/>
          </p:nvPr>
        </p:nvSpPr>
        <p:spPr bwMode="auto">
          <a:xfrm>
            <a:off x="685800" y="4114800"/>
            <a:ext cx="5486400" cy="4114800"/>
          </a:xfrm>
          <a:noFill/>
        </p:spPr>
        <p:txBody>
          <a:bodyPr wrap="square" numCol="1" anchor="t" anchorCtr="0" compatLnSpc="1">
            <a:prstTxWarp prst="textNoShape">
              <a:avLst/>
            </a:prstTxWarp>
          </a:bodyPr>
          <a:lstStyle/>
          <a:p>
            <a:pPr eaLnBrk="1" hangingPunct="1">
              <a:spcBef>
                <a:spcPct val="0"/>
              </a:spcBef>
            </a:pPr>
            <a:r>
              <a:rPr lang="en-US" sz="1000" smtClean="0">
                <a:ea typeface="ＭＳ Ｐゴシック" pitchFamily="34" charset="-128"/>
              </a:rPr>
              <a:t>For instance, both of these beams are simply supported and loaded with a uniformly distributed load along the entire span of the beam. The left beam is 20 feet long and is loaded with a 1000 lb/ft uniform load. The right beam carries a 1200 lb/ft load and is 35 feet long.</a:t>
            </a:r>
          </a:p>
          <a:p>
            <a:pPr eaLnBrk="1" hangingPunct="1">
              <a:spcBef>
                <a:spcPct val="0"/>
              </a:spcBef>
            </a:pPr>
            <a:endParaRPr lang="en-US" sz="1000" smtClean="0">
              <a:ea typeface="ＭＳ Ｐゴシック" pitchFamily="34" charset="-128"/>
            </a:endParaRPr>
          </a:p>
          <a:p>
            <a:pPr eaLnBrk="1" hangingPunct="1">
              <a:spcBef>
                <a:spcPct val="0"/>
              </a:spcBef>
            </a:pPr>
            <a:r>
              <a:rPr lang="en-US" sz="1000" smtClean="0">
                <a:ea typeface="ＭＳ Ｐゴシック" pitchFamily="34" charset="-128"/>
              </a:rPr>
              <a:t>Notice that the shape of the shear diagrams are the same for the two beams. The shape of the bending moment diagrams are also the same for the two beams. In fact, every simply supported beam with a uniformly distributed load will exhibit the same shape of shear and moment diagrams.</a:t>
            </a:r>
          </a:p>
          <a:p>
            <a:pPr eaLnBrk="1" hangingPunct="1">
              <a:spcBef>
                <a:spcPct val="0"/>
              </a:spcBef>
            </a:pPr>
            <a:endParaRPr lang="en-US" sz="1000" smtClean="0">
              <a:ea typeface="ＭＳ Ｐゴシック" pitchFamily="34" charset="-128"/>
            </a:endParaRPr>
          </a:p>
          <a:p>
            <a:pPr eaLnBrk="1" hangingPunct="1">
              <a:spcBef>
                <a:spcPct val="0"/>
              </a:spcBef>
            </a:pPr>
            <a:r>
              <a:rPr lang="en-US" sz="1000" smtClean="0">
                <a:ea typeface="ＭＳ Ｐゴシック" pitchFamily="34" charset="-128"/>
              </a:rPr>
              <a:t>Although the diagram shapes are the same, the magnitude of the shear and bending moments differ. This is because the beam spans and the magnitude of the applied loads are different.</a:t>
            </a:r>
          </a:p>
          <a:p>
            <a:pPr eaLnBrk="1" hangingPunct="1">
              <a:spcBef>
                <a:spcPct val="0"/>
              </a:spcBef>
            </a:pPr>
            <a:endParaRPr lang="en-US" sz="1000" smtClean="0">
              <a:ea typeface="ＭＳ Ｐゴシック" pitchFamily="34" charset="-128"/>
            </a:endParaRPr>
          </a:p>
          <a:p>
            <a:pPr eaLnBrk="1" hangingPunct="1">
              <a:spcBef>
                <a:spcPct val="0"/>
              </a:spcBef>
            </a:pPr>
            <a:r>
              <a:rPr lang="en-US" sz="1000" smtClean="0">
                <a:ea typeface="ＭＳ Ｐゴシック" pitchFamily="34" charset="-128"/>
              </a:rPr>
              <a:t>Remember from your earlier beam analysis that you used the equations of equilibrium to calculate the end reaction forces. The calculations always followed the same procedure for every beam. The only difference in calculations for two similarly loaded beams is the magnitude of the load and the span length of the beam. We can find a formula to represent the magnitude of the reaction forces that is true for every simply supported beam with a uniform load. The formula will use variables to represent the span length and the magnitude of the applied load since these will change from beam to beam.</a:t>
            </a:r>
          </a:p>
          <a:p>
            <a:pPr eaLnBrk="1" hangingPunct="1">
              <a:spcBef>
                <a:spcPct val="0"/>
              </a:spcBef>
            </a:pPr>
            <a:endParaRPr lang="en-US" sz="1000" smtClean="0">
              <a:ea typeface="ＭＳ Ｐゴシック" pitchFamily="34" charset="-128"/>
            </a:endParaRPr>
          </a:p>
          <a:p>
            <a:pPr eaLnBrk="1" hangingPunct="1">
              <a:spcBef>
                <a:spcPct val="0"/>
              </a:spcBef>
            </a:pPr>
            <a:r>
              <a:rPr lang="en-US" sz="1000" smtClean="0">
                <a:ea typeface="ＭＳ Ｐゴシック" pitchFamily="34" charset="-128"/>
              </a:rPr>
              <a:t>Because the shear and bending moment diagrams are dependent on the reaction forces and the length of the beam, we can also derive a formula to provide the maximum bending moment experienced by a beam. Again, the span length and magnitude of the applied load will be variable. If all simply supported beams that carry a uniform load exhibit similar shear and bending moment diagrams, it stands to reason that we should be able to find mathematical formulas to represent the shear and moment magnitudes. The beam span length and the magnitude of the load will be variables because they will change.</a:t>
            </a:r>
          </a:p>
          <a:p>
            <a:pPr eaLnBrk="1" hangingPunct="1">
              <a:spcBef>
                <a:spcPct val="0"/>
              </a:spcBef>
            </a:pPr>
            <a:endParaRPr lang="en-US" smtClean="0">
              <a:ea typeface="ＭＳ Ｐゴシック" pitchFamily="34" charset="-128"/>
            </a:endParaRPr>
          </a:p>
        </p:txBody>
      </p:sp>
      <p:sp>
        <p:nvSpPr>
          <p:cNvPr id="80899" name="Date Placeholder 7"/>
          <p:cNvSpPr>
            <a:spLocks noGrp="1"/>
          </p:cNvSpPr>
          <p:nvPr>
            <p:ph type="dt" sz="quarter" idx="1"/>
          </p:nvPr>
        </p:nvSpPr>
        <p:spPr bwMode="auto">
          <a:noFill/>
          <a:ln>
            <a:miter lim="800000"/>
            <a:headEnd/>
            <a:tailEnd/>
          </a:ln>
        </p:spPr>
        <p:txBody>
          <a:bodyPr/>
          <a:lstStyle/>
          <a:p>
            <a:r>
              <a:rPr lang="en-US"/>
              <a:t>Civil Engineering and Architecture </a:t>
            </a:r>
          </a:p>
          <a:p>
            <a:r>
              <a:rPr lang="en-US"/>
              <a:t>Unit 3 – Lesson 3.2 – Structures</a:t>
            </a:r>
          </a:p>
        </p:txBody>
      </p:sp>
      <p:sp>
        <p:nvSpPr>
          <p:cNvPr id="80900" name="Slide Number Placeholder 8"/>
          <p:cNvSpPr>
            <a:spLocks noGrp="1"/>
          </p:cNvSpPr>
          <p:nvPr>
            <p:ph type="sldNum" sz="quarter" idx="5"/>
          </p:nvPr>
        </p:nvSpPr>
        <p:spPr bwMode="auto">
          <a:noFill/>
          <a:ln>
            <a:miter lim="800000"/>
            <a:headEnd/>
            <a:tailEnd/>
          </a:ln>
        </p:spPr>
        <p:txBody>
          <a:bodyPr/>
          <a:lstStyle/>
          <a:p>
            <a:fld id="{B0CBE540-7721-4599-8511-C8B95ED546BE}" type="slidenum">
              <a:rPr lang="en-US"/>
              <a:pPr/>
              <a:t>14</a:t>
            </a:fld>
            <a:endParaRPr lang="en-US"/>
          </a:p>
        </p:txBody>
      </p:sp>
      <p:sp>
        <p:nvSpPr>
          <p:cNvPr id="60422" name="Footer Placeholder 9"/>
          <p:cNvSpPr>
            <a:spLocks noGrp="1"/>
          </p:cNvSpPr>
          <p:nvPr>
            <p:ph type="ftr" sz="quarter" idx="4"/>
          </p:nvPr>
        </p:nvSpPr>
        <p:spPr bwMode="auto">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defRPr/>
            </a:pPr>
            <a:r>
              <a:rPr lang="en-US"/>
              <a:t>Project Lead The Way, Inc.</a:t>
            </a:r>
            <a:endParaRPr lang="en-US" baseline="30000"/>
          </a:p>
          <a:p>
            <a:pPr fontAlgn="base">
              <a:spcBef>
                <a:spcPct val="0"/>
              </a:spcBef>
              <a:spcAft>
                <a:spcPct val="0"/>
              </a:spcAft>
              <a:defRPr/>
            </a:pPr>
            <a:r>
              <a:rPr lang="en-US"/>
              <a:t>Copyright 2010</a:t>
            </a:r>
          </a:p>
        </p:txBody>
      </p:sp>
      <p:sp>
        <p:nvSpPr>
          <p:cNvPr id="60423" name="Header Placeholder 10"/>
          <p:cNvSpPr>
            <a:spLocks noGrp="1"/>
          </p:cNvSpPr>
          <p:nvPr>
            <p:ph type="hdr" sz="quarter"/>
          </p:nvPr>
        </p:nvSpPr>
        <p:spPr bwMode="auto">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defRPr/>
            </a:pPr>
            <a:r>
              <a:rPr lang="en-US"/>
              <a:t>Beam Formulas</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5" name="Slide Image Placeholder 1"/>
          <p:cNvSpPr>
            <a:spLocks noGrp="1" noRot="1" noChangeAspect="1" noTextEdit="1"/>
          </p:cNvSpPr>
          <p:nvPr>
            <p:ph type="sldImg"/>
          </p:nvPr>
        </p:nvSpPr>
        <p:spPr bwMode="auto">
          <a:noFill/>
          <a:ln>
            <a:solidFill>
              <a:srgbClr val="000000"/>
            </a:solidFill>
            <a:miter lim="800000"/>
            <a:headEnd/>
            <a:tailEnd/>
          </a:ln>
        </p:spPr>
      </p:sp>
      <p:sp>
        <p:nvSpPr>
          <p:cNvPr id="8294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ea typeface="ＭＳ Ｐゴシック" pitchFamily="34" charset="-128"/>
              </a:rPr>
              <a:t>Find the beam formulas for a simply supported beam with a uniform load across the entire span. </a:t>
            </a:r>
          </a:p>
          <a:p>
            <a:pPr eaLnBrk="1" hangingPunct="1">
              <a:spcBef>
                <a:spcPct val="0"/>
              </a:spcBef>
            </a:pPr>
            <a:endParaRPr lang="en-US" smtClean="0">
              <a:ea typeface="ＭＳ Ｐゴシック" pitchFamily="34" charset="-128"/>
            </a:endParaRPr>
          </a:p>
          <a:p>
            <a:pPr eaLnBrk="1" hangingPunct="1">
              <a:spcBef>
                <a:spcPct val="0"/>
              </a:spcBef>
            </a:pPr>
            <a:r>
              <a:rPr lang="en-US" smtClean="0">
                <a:ea typeface="ＭＳ Ｐゴシック" pitchFamily="34" charset="-128"/>
              </a:rPr>
              <a:t>First, we will find formulas for the end reactions. One or both of the end reactions will typically be equal to the maximum shear.</a:t>
            </a:r>
          </a:p>
          <a:p>
            <a:pPr eaLnBrk="1" hangingPunct="1">
              <a:spcBef>
                <a:spcPct val="0"/>
              </a:spcBef>
            </a:pPr>
            <a:endParaRPr lang="en-US" smtClean="0">
              <a:ea typeface="ＭＳ Ｐゴシック" pitchFamily="34" charset="-128"/>
            </a:endParaRPr>
          </a:p>
          <a:p>
            <a:pPr eaLnBrk="1" hangingPunct="1">
              <a:spcBef>
                <a:spcPct val="0"/>
              </a:spcBef>
            </a:pPr>
            <a:r>
              <a:rPr lang="en-US" smtClean="0">
                <a:ea typeface="ＭＳ Ｐゴシック" pitchFamily="34" charset="-128"/>
              </a:rPr>
              <a:t>Then we can use the algebraic representations for the end reactions to find the formula for the maximum moment.</a:t>
            </a:r>
          </a:p>
        </p:txBody>
      </p:sp>
      <p:sp>
        <p:nvSpPr>
          <p:cNvPr id="82947" name="Date Placeholder 7"/>
          <p:cNvSpPr>
            <a:spLocks noGrp="1"/>
          </p:cNvSpPr>
          <p:nvPr>
            <p:ph type="dt" sz="quarter" idx="1"/>
          </p:nvPr>
        </p:nvSpPr>
        <p:spPr bwMode="auto">
          <a:noFill/>
          <a:ln>
            <a:miter lim="800000"/>
            <a:headEnd/>
            <a:tailEnd/>
          </a:ln>
        </p:spPr>
        <p:txBody>
          <a:bodyPr/>
          <a:lstStyle/>
          <a:p>
            <a:r>
              <a:rPr lang="en-US"/>
              <a:t>Civil Engineering and Architecture </a:t>
            </a:r>
          </a:p>
          <a:p>
            <a:r>
              <a:rPr lang="en-US"/>
              <a:t>Unit 3 – Lesson 3.2 – Structures</a:t>
            </a:r>
          </a:p>
        </p:txBody>
      </p:sp>
      <p:sp>
        <p:nvSpPr>
          <p:cNvPr id="82948" name="Slide Number Placeholder 8"/>
          <p:cNvSpPr>
            <a:spLocks noGrp="1"/>
          </p:cNvSpPr>
          <p:nvPr>
            <p:ph type="sldNum" sz="quarter" idx="5"/>
          </p:nvPr>
        </p:nvSpPr>
        <p:spPr bwMode="auto">
          <a:noFill/>
          <a:ln>
            <a:miter lim="800000"/>
            <a:headEnd/>
            <a:tailEnd/>
          </a:ln>
        </p:spPr>
        <p:txBody>
          <a:bodyPr/>
          <a:lstStyle/>
          <a:p>
            <a:fld id="{B482FA8B-A164-450D-B8C4-AE617D65B798}" type="slidenum">
              <a:rPr lang="en-US"/>
              <a:pPr/>
              <a:t>15</a:t>
            </a:fld>
            <a:endParaRPr lang="en-US"/>
          </a:p>
        </p:txBody>
      </p:sp>
      <p:sp>
        <p:nvSpPr>
          <p:cNvPr id="61446" name="Footer Placeholder 9"/>
          <p:cNvSpPr>
            <a:spLocks noGrp="1"/>
          </p:cNvSpPr>
          <p:nvPr>
            <p:ph type="ftr" sz="quarter" idx="4"/>
          </p:nvPr>
        </p:nvSpPr>
        <p:spPr bwMode="auto">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defRPr/>
            </a:pPr>
            <a:r>
              <a:rPr lang="en-US"/>
              <a:t>Project Lead The Way, Inc.</a:t>
            </a:r>
            <a:endParaRPr lang="en-US" baseline="30000"/>
          </a:p>
          <a:p>
            <a:pPr fontAlgn="base">
              <a:spcBef>
                <a:spcPct val="0"/>
              </a:spcBef>
              <a:spcAft>
                <a:spcPct val="0"/>
              </a:spcAft>
              <a:defRPr/>
            </a:pPr>
            <a:r>
              <a:rPr lang="en-US"/>
              <a:t>Copyright 2010</a:t>
            </a:r>
          </a:p>
        </p:txBody>
      </p:sp>
      <p:sp>
        <p:nvSpPr>
          <p:cNvPr id="61447" name="Header Placeholder 10"/>
          <p:cNvSpPr>
            <a:spLocks noGrp="1"/>
          </p:cNvSpPr>
          <p:nvPr>
            <p:ph type="hdr" sz="quarter"/>
          </p:nvPr>
        </p:nvSpPr>
        <p:spPr bwMode="auto">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defRPr/>
            </a:pPr>
            <a:r>
              <a:rPr lang="en-US"/>
              <a:t>Beam Formulas</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3" name="Slide Image Placeholder 1"/>
          <p:cNvSpPr>
            <a:spLocks noGrp="1" noRot="1" noChangeAspect="1" noTextEdit="1"/>
          </p:cNvSpPr>
          <p:nvPr>
            <p:ph type="sldImg"/>
          </p:nvPr>
        </p:nvSpPr>
        <p:spPr bwMode="auto">
          <a:noFill/>
          <a:ln>
            <a:solidFill>
              <a:srgbClr val="000000"/>
            </a:solidFill>
            <a:miter lim="800000"/>
            <a:headEnd/>
            <a:tailEnd/>
          </a:ln>
        </p:spPr>
      </p:sp>
      <p:sp>
        <p:nvSpPr>
          <p:cNvPr id="84994"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ea typeface="ＭＳ Ｐゴシック" pitchFamily="34" charset="-128"/>
              </a:rPr>
              <a:t>Find formulas for the end reactions of a uniformly distributed load on a simple beam. Remember, we can neglect the horizontal reaction force at the pinned connection (A) since there are no horizontally applied loads.</a:t>
            </a:r>
          </a:p>
          <a:p>
            <a:pPr eaLnBrk="1" hangingPunct="1">
              <a:spcBef>
                <a:spcPct val="0"/>
              </a:spcBef>
            </a:pPr>
            <a:endParaRPr lang="en-US" smtClean="0">
              <a:ea typeface="ＭＳ Ｐゴシック" pitchFamily="34" charset="-128"/>
            </a:endParaRPr>
          </a:p>
          <a:p>
            <a:pPr eaLnBrk="1" hangingPunct="1">
              <a:spcBef>
                <a:spcPct val="0"/>
              </a:spcBef>
            </a:pPr>
            <a:r>
              <a:rPr lang="en-US" smtClean="0">
                <a:ea typeface="ＭＳ Ｐゴシック" pitchFamily="34" charset="-128"/>
              </a:rPr>
              <a:t>Use the equations of equilibrium. First sum the moments about a point. One of the end points will be most efficient, but it doesn</a:t>
            </a:r>
            <a:r>
              <a:rPr lang="ja-JP" altLang="en-US" smtClean="0">
                <a:ea typeface="ＭＳ Ｐゴシック" pitchFamily="34" charset="-128"/>
              </a:rPr>
              <a:t>’</a:t>
            </a:r>
            <a:r>
              <a:rPr lang="en-US" altLang="ja-JP" smtClean="0">
                <a:ea typeface="ＭＳ Ｐゴシック" pitchFamily="34" charset="-128"/>
              </a:rPr>
              <a:t>t matter which point. Let</a:t>
            </a:r>
            <a:r>
              <a:rPr lang="ja-JP" altLang="en-US" smtClean="0">
                <a:ea typeface="ＭＳ Ｐゴシック" pitchFamily="34" charset="-128"/>
              </a:rPr>
              <a:t>’</a:t>
            </a:r>
            <a:r>
              <a:rPr lang="en-US" altLang="ja-JP" smtClean="0">
                <a:ea typeface="ＭＳ Ｐゴシック" pitchFamily="34" charset="-128"/>
              </a:rPr>
              <a:t>s choose point A.</a:t>
            </a:r>
          </a:p>
          <a:p>
            <a:pPr eaLnBrk="1" hangingPunct="1">
              <a:spcBef>
                <a:spcPct val="0"/>
              </a:spcBef>
            </a:pPr>
            <a:endParaRPr lang="en-US" smtClean="0">
              <a:ea typeface="ＭＳ Ｐゴシック" pitchFamily="34" charset="-128"/>
            </a:endParaRPr>
          </a:p>
          <a:p>
            <a:pPr eaLnBrk="1" hangingPunct="1">
              <a:spcBef>
                <a:spcPct val="0"/>
              </a:spcBef>
            </a:pPr>
            <a:r>
              <a:rPr lang="en-US" smtClean="0">
                <a:ea typeface="ＭＳ Ｐゴシック" pitchFamily="34" charset="-128"/>
              </a:rPr>
              <a:t>The reaction force at point A for a simple supported beam with a uniform load will always be wL/2.</a:t>
            </a:r>
          </a:p>
        </p:txBody>
      </p:sp>
      <p:sp>
        <p:nvSpPr>
          <p:cNvPr id="84995" name="Date Placeholder 7"/>
          <p:cNvSpPr>
            <a:spLocks noGrp="1"/>
          </p:cNvSpPr>
          <p:nvPr>
            <p:ph type="dt" sz="quarter" idx="1"/>
          </p:nvPr>
        </p:nvSpPr>
        <p:spPr bwMode="auto">
          <a:noFill/>
          <a:ln>
            <a:miter lim="800000"/>
            <a:headEnd/>
            <a:tailEnd/>
          </a:ln>
        </p:spPr>
        <p:txBody>
          <a:bodyPr/>
          <a:lstStyle/>
          <a:p>
            <a:r>
              <a:rPr lang="en-US"/>
              <a:t>Civil Engineering and Architecture </a:t>
            </a:r>
          </a:p>
          <a:p>
            <a:r>
              <a:rPr lang="en-US"/>
              <a:t>Unit 3 – Lesson 3.2 – Structures</a:t>
            </a:r>
          </a:p>
        </p:txBody>
      </p:sp>
      <p:sp>
        <p:nvSpPr>
          <p:cNvPr id="84996" name="Slide Number Placeholder 8"/>
          <p:cNvSpPr>
            <a:spLocks noGrp="1"/>
          </p:cNvSpPr>
          <p:nvPr>
            <p:ph type="sldNum" sz="quarter" idx="5"/>
          </p:nvPr>
        </p:nvSpPr>
        <p:spPr bwMode="auto">
          <a:noFill/>
          <a:ln>
            <a:miter lim="800000"/>
            <a:headEnd/>
            <a:tailEnd/>
          </a:ln>
        </p:spPr>
        <p:txBody>
          <a:bodyPr/>
          <a:lstStyle/>
          <a:p>
            <a:fld id="{48F5B3EC-D43C-4D7F-BADF-FE46862AAF7C}" type="slidenum">
              <a:rPr lang="en-US"/>
              <a:pPr/>
              <a:t>16</a:t>
            </a:fld>
            <a:endParaRPr lang="en-US"/>
          </a:p>
        </p:txBody>
      </p:sp>
      <p:sp>
        <p:nvSpPr>
          <p:cNvPr id="62470" name="Footer Placeholder 9"/>
          <p:cNvSpPr>
            <a:spLocks noGrp="1"/>
          </p:cNvSpPr>
          <p:nvPr>
            <p:ph type="ftr" sz="quarter" idx="4"/>
          </p:nvPr>
        </p:nvSpPr>
        <p:spPr bwMode="auto">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defRPr/>
            </a:pPr>
            <a:r>
              <a:rPr lang="en-US"/>
              <a:t>Project Lead The Way, Inc.</a:t>
            </a:r>
            <a:endParaRPr lang="en-US" baseline="30000"/>
          </a:p>
          <a:p>
            <a:pPr fontAlgn="base">
              <a:spcBef>
                <a:spcPct val="0"/>
              </a:spcBef>
              <a:spcAft>
                <a:spcPct val="0"/>
              </a:spcAft>
              <a:defRPr/>
            </a:pPr>
            <a:r>
              <a:rPr lang="en-US"/>
              <a:t>Copyright 2010</a:t>
            </a:r>
          </a:p>
        </p:txBody>
      </p:sp>
      <p:sp>
        <p:nvSpPr>
          <p:cNvPr id="62471" name="Header Placeholder 10"/>
          <p:cNvSpPr>
            <a:spLocks noGrp="1"/>
          </p:cNvSpPr>
          <p:nvPr>
            <p:ph type="hdr" sz="quarter"/>
          </p:nvPr>
        </p:nvSpPr>
        <p:spPr bwMode="auto">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defRPr/>
            </a:pPr>
            <a:r>
              <a:rPr lang="en-US"/>
              <a:t>Beam Formulas</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1" name="Slide Image Placeholder 1"/>
          <p:cNvSpPr>
            <a:spLocks noGrp="1" noRot="1" noChangeAspect="1" noTextEdit="1"/>
          </p:cNvSpPr>
          <p:nvPr>
            <p:ph type="sldImg"/>
          </p:nvPr>
        </p:nvSpPr>
        <p:spPr bwMode="auto">
          <a:noFill/>
          <a:ln>
            <a:solidFill>
              <a:srgbClr val="000000"/>
            </a:solidFill>
            <a:miter lim="800000"/>
            <a:headEnd/>
            <a:tailEnd/>
          </a:ln>
        </p:spPr>
      </p:sp>
      <p:sp>
        <p:nvSpPr>
          <p:cNvPr id="87042"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ea typeface="ＭＳ Ｐゴシック" pitchFamily="34" charset="-128"/>
              </a:rPr>
              <a:t>Next sum the vertical forces.</a:t>
            </a:r>
          </a:p>
          <a:p>
            <a:pPr eaLnBrk="1" hangingPunct="1">
              <a:spcBef>
                <a:spcPct val="0"/>
              </a:spcBef>
            </a:pPr>
            <a:endParaRPr lang="en-US" smtClean="0">
              <a:ea typeface="ＭＳ Ｐゴシック" pitchFamily="34" charset="-128"/>
            </a:endParaRPr>
          </a:p>
          <a:p>
            <a:pPr eaLnBrk="1" hangingPunct="1">
              <a:spcBef>
                <a:spcPct val="0"/>
              </a:spcBef>
            </a:pPr>
            <a:r>
              <a:rPr lang="en-US" smtClean="0">
                <a:ea typeface="ＭＳ Ｐゴシック" pitchFamily="34" charset="-128"/>
              </a:rPr>
              <a:t>Both R</a:t>
            </a:r>
            <a:r>
              <a:rPr lang="en-US" sz="800" smtClean="0">
                <a:ea typeface="ＭＳ Ｐゴシック" pitchFamily="34" charset="-128"/>
              </a:rPr>
              <a:t>A and RB are equal to wL/2.</a:t>
            </a:r>
            <a:endParaRPr lang="en-US" smtClean="0">
              <a:ea typeface="ＭＳ Ｐゴシック" pitchFamily="34" charset="-128"/>
            </a:endParaRPr>
          </a:p>
          <a:p>
            <a:pPr eaLnBrk="1" hangingPunct="1">
              <a:spcBef>
                <a:spcPct val="0"/>
              </a:spcBef>
            </a:pPr>
            <a:endParaRPr lang="en-US" smtClean="0">
              <a:ea typeface="ＭＳ Ｐゴシック" pitchFamily="34" charset="-128"/>
            </a:endParaRPr>
          </a:p>
          <a:p>
            <a:pPr eaLnBrk="1" hangingPunct="1">
              <a:spcBef>
                <a:spcPct val="0"/>
              </a:spcBef>
            </a:pPr>
            <a:r>
              <a:rPr lang="en-US" smtClean="0">
                <a:ea typeface="ＭＳ Ｐゴシック" pitchFamily="34" charset="-128"/>
              </a:rPr>
              <a:t>In fact, whenever the beam loading is symmetrical, the end reaction forces will be equal.</a:t>
            </a:r>
          </a:p>
          <a:p>
            <a:pPr eaLnBrk="1" hangingPunct="1">
              <a:spcBef>
                <a:spcPct val="0"/>
              </a:spcBef>
            </a:pPr>
            <a:endParaRPr lang="en-US" smtClean="0">
              <a:ea typeface="ＭＳ Ｐゴシック" pitchFamily="34" charset="-128"/>
            </a:endParaRPr>
          </a:p>
        </p:txBody>
      </p:sp>
      <p:sp>
        <p:nvSpPr>
          <p:cNvPr id="87043" name="Date Placeholder 7"/>
          <p:cNvSpPr>
            <a:spLocks noGrp="1"/>
          </p:cNvSpPr>
          <p:nvPr>
            <p:ph type="dt" sz="quarter" idx="1"/>
          </p:nvPr>
        </p:nvSpPr>
        <p:spPr bwMode="auto">
          <a:noFill/>
          <a:ln>
            <a:miter lim="800000"/>
            <a:headEnd/>
            <a:tailEnd/>
          </a:ln>
        </p:spPr>
        <p:txBody>
          <a:bodyPr/>
          <a:lstStyle/>
          <a:p>
            <a:r>
              <a:rPr lang="en-US"/>
              <a:t>Civil Engineering and Architecture </a:t>
            </a:r>
          </a:p>
          <a:p>
            <a:r>
              <a:rPr lang="en-US"/>
              <a:t>Unit 3 – Lesson 3.2 – Structures</a:t>
            </a:r>
          </a:p>
        </p:txBody>
      </p:sp>
      <p:sp>
        <p:nvSpPr>
          <p:cNvPr id="87044" name="Slide Number Placeholder 8"/>
          <p:cNvSpPr>
            <a:spLocks noGrp="1"/>
          </p:cNvSpPr>
          <p:nvPr>
            <p:ph type="sldNum" sz="quarter" idx="5"/>
          </p:nvPr>
        </p:nvSpPr>
        <p:spPr bwMode="auto">
          <a:noFill/>
          <a:ln>
            <a:miter lim="800000"/>
            <a:headEnd/>
            <a:tailEnd/>
          </a:ln>
        </p:spPr>
        <p:txBody>
          <a:bodyPr/>
          <a:lstStyle/>
          <a:p>
            <a:fld id="{9E1EA884-12B9-4CD8-9FAE-4F4D5DA64A2C}" type="slidenum">
              <a:rPr lang="en-US"/>
              <a:pPr/>
              <a:t>17</a:t>
            </a:fld>
            <a:endParaRPr lang="en-US"/>
          </a:p>
        </p:txBody>
      </p:sp>
      <p:sp>
        <p:nvSpPr>
          <p:cNvPr id="63494" name="Footer Placeholder 9"/>
          <p:cNvSpPr>
            <a:spLocks noGrp="1"/>
          </p:cNvSpPr>
          <p:nvPr>
            <p:ph type="ftr" sz="quarter" idx="4"/>
          </p:nvPr>
        </p:nvSpPr>
        <p:spPr bwMode="auto">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defRPr/>
            </a:pPr>
            <a:r>
              <a:rPr lang="en-US"/>
              <a:t>Project Lead The Way, Inc.</a:t>
            </a:r>
            <a:endParaRPr lang="en-US" baseline="30000"/>
          </a:p>
          <a:p>
            <a:pPr fontAlgn="base">
              <a:spcBef>
                <a:spcPct val="0"/>
              </a:spcBef>
              <a:spcAft>
                <a:spcPct val="0"/>
              </a:spcAft>
              <a:defRPr/>
            </a:pPr>
            <a:r>
              <a:rPr lang="en-US"/>
              <a:t>Copyright 2010</a:t>
            </a:r>
          </a:p>
        </p:txBody>
      </p:sp>
      <p:sp>
        <p:nvSpPr>
          <p:cNvPr id="63495" name="Header Placeholder 10"/>
          <p:cNvSpPr>
            <a:spLocks noGrp="1"/>
          </p:cNvSpPr>
          <p:nvPr>
            <p:ph type="hdr" sz="quarter"/>
          </p:nvPr>
        </p:nvSpPr>
        <p:spPr bwMode="auto">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defRPr/>
            </a:pPr>
            <a:r>
              <a:rPr lang="en-US"/>
              <a:t>Beam Formulas</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89" name="Slide Image Placeholder 1"/>
          <p:cNvSpPr>
            <a:spLocks noGrp="1" noRot="1" noChangeAspect="1" noTextEdit="1"/>
          </p:cNvSpPr>
          <p:nvPr>
            <p:ph type="sldImg"/>
          </p:nvPr>
        </p:nvSpPr>
        <p:spPr bwMode="auto">
          <a:noFill/>
          <a:ln>
            <a:solidFill>
              <a:srgbClr val="000000"/>
            </a:solidFill>
            <a:miter lim="800000"/>
            <a:headEnd/>
            <a:tailEnd/>
          </a:ln>
        </p:spPr>
      </p:sp>
      <p:sp>
        <p:nvSpPr>
          <p:cNvPr id="89090"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ea typeface="ＭＳ Ｐゴシック" pitchFamily="34" charset="-128"/>
              </a:rPr>
              <a:t>NOTE: Click the mouse to display the shaded area and Mmax = shaded area. Then click again to show each line of the derivation.</a:t>
            </a:r>
          </a:p>
          <a:p>
            <a:pPr eaLnBrk="1" hangingPunct="1">
              <a:spcBef>
                <a:spcPct val="0"/>
              </a:spcBef>
            </a:pPr>
            <a:endParaRPr lang="en-US" smtClean="0">
              <a:ea typeface="ＭＳ Ｐゴシック" pitchFamily="34" charset="-128"/>
            </a:endParaRPr>
          </a:p>
          <a:p>
            <a:pPr eaLnBrk="1" hangingPunct="1">
              <a:spcBef>
                <a:spcPct val="0"/>
              </a:spcBef>
            </a:pPr>
            <a:r>
              <a:rPr lang="en-US" smtClean="0">
                <a:ea typeface="ＭＳ Ｐゴシック" pitchFamily="34" charset="-128"/>
              </a:rPr>
              <a:t>Because RA is wL/2, the magnitude of the shear at point A will be wL/2 as well. The shear will decrease at a rate equal to the magnitude of the applied uniform load (w) resulting in the shear diagram shown. The point of zero shear is at mid-span. In fact, the point of zero shear will be at mid span for all symmetrically loaded beams.</a:t>
            </a:r>
          </a:p>
          <a:p>
            <a:pPr eaLnBrk="1" hangingPunct="1">
              <a:spcBef>
                <a:spcPct val="0"/>
              </a:spcBef>
            </a:pPr>
            <a:endParaRPr lang="en-US" smtClean="0">
              <a:ea typeface="ＭＳ Ｐゴシック" pitchFamily="34" charset="-128"/>
            </a:endParaRPr>
          </a:p>
          <a:p>
            <a:pPr eaLnBrk="1" hangingPunct="1">
              <a:spcBef>
                <a:spcPct val="0"/>
              </a:spcBef>
            </a:pPr>
            <a:r>
              <a:rPr lang="en-US" smtClean="0">
                <a:ea typeface="ＭＳ Ｐゴシック" pitchFamily="34" charset="-128"/>
              </a:rPr>
              <a:t>To find the maximum moment, </a:t>
            </a:r>
            <a:r>
              <a:rPr lang="en-US" b="1" smtClean="0">
                <a:ea typeface="ＭＳ Ｐゴシック" pitchFamily="34" charset="-128"/>
              </a:rPr>
              <a:t>(click the mouse) </a:t>
            </a:r>
            <a:r>
              <a:rPr lang="en-US" smtClean="0">
                <a:ea typeface="ＭＳ Ｐゴシック" pitchFamily="34" charset="-128"/>
              </a:rPr>
              <a:t>find the area of the shear diagram to the left of the point of zero shear (mid-span) which is shaded in the diagram. </a:t>
            </a:r>
          </a:p>
          <a:p>
            <a:pPr eaLnBrk="1" hangingPunct="1">
              <a:spcBef>
                <a:spcPct val="0"/>
              </a:spcBef>
            </a:pPr>
            <a:endParaRPr lang="en-US" smtClean="0">
              <a:ea typeface="ＭＳ Ｐゴシック" pitchFamily="34" charset="-128"/>
            </a:endParaRPr>
          </a:p>
          <a:p>
            <a:pPr eaLnBrk="1" hangingPunct="1">
              <a:spcBef>
                <a:spcPct val="0"/>
              </a:spcBef>
            </a:pPr>
            <a:r>
              <a:rPr lang="en-US" smtClean="0">
                <a:ea typeface="ＭＳ Ｐゴシック" pitchFamily="34" charset="-128"/>
              </a:rPr>
              <a:t>The area of a triangle is A = .5 b h </a:t>
            </a:r>
            <a:r>
              <a:rPr lang="en-US" b="1" smtClean="0">
                <a:ea typeface="ＭＳ Ｐゴシック" pitchFamily="34" charset="-128"/>
              </a:rPr>
              <a:t>(Click the mouse).</a:t>
            </a:r>
          </a:p>
          <a:p>
            <a:pPr eaLnBrk="1" hangingPunct="1">
              <a:spcBef>
                <a:spcPct val="0"/>
              </a:spcBef>
            </a:pPr>
            <a:endParaRPr lang="en-US" smtClean="0">
              <a:ea typeface="ＭＳ Ｐゴシック" pitchFamily="34" charset="-128"/>
            </a:endParaRPr>
          </a:p>
          <a:p>
            <a:pPr eaLnBrk="1" hangingPunct="1">
              <a:spcBef>
                <a:spcPct val="0"/>
              </a:spcBef>
            </a:pPr>
            <a:r>
              <a:rPr lang="en-US" smtClean="0">
                <a:ea typeface="ＭＳ Ｐゴシック" pitchFamily="34" charset="-128"/>
              </a:rPr>
              <a:t> Therefore, the maximum moment for every simple beam loaded with a uniform load is wL^2/8 </a:t>
            </a:r>
            <a:r>
              <a:rPr lang="en-US" b="1" smtClean="0">
                <a:ea typeface="ＭＳ Ｐゴシック" pitchFamily="34" charset="-128"/>
              </a:rPr>
              <a:t>(Click the mouse).</a:t>
            </a:r>
            <a:endParaRPr lang="en-US" smtClean="0">
              <a:ea typeface="ＭＳ Ｐゴシック" pitchFamily="34" charset="-128"/>
            </a:endParaRPr>
          </a:p>
        </p:txBody>
      </p:sp>
      <p:sp>
        <p:nvSpPr>
          <p:cNvPr id="89091" name="Date Placeholder 7"/>
          <p:cNvSpPr>
            <a:spLocks noGrp="1"/>
          </p:cNvSpPr>
          <p:nvPr>
            <p:ph type="dt" sz="quarter" idx="1"/>
          </p:nvPr>
        </p:nvSpPr>
        <p:spPr bwMode="auto">
          <a:noFill/>
          <a:ln>
            <a:miter lim="800000"/>
            <a:headEnd/>
            <a:tailEnd/>
          </a:ln>
        </p:spPr>
        <p:txBody>
          <a:bodyPr/>
          <a:lstStyle/>
          <a:p>
            <a:r>
              <a:rPr lang="en-US"/>
              <a:t>Civil Engineering and Architecture </a:t>
            </a:r>
          </a:p>
          <a:p>
            <a:r>
              <a:rPr lang="en-US"/>
              <a:t>Unit 3 – Lesson 3.2 – Structures</a:t>
            </a:r>
          </a:p>
        </p:txBody>
      </p:sp>
      <p:sp>
        <p:nvSpPr>
          <p:cNvPr id="89092" name="Slide Number Placeholder 8"/>
          <p:cNvSpPr>
            <a:spLocks noGrp="1"/>
          </p:cNvSpPr>
          <p:nvPr>
            <p:ph type="sldNum" sz="quarter" idx="5"/>
          </p:nvPr>
        </p:nvSpPr>
        <p:spPr bwMode="auto">
          <a:noFill/>
          <a:ln>
            <a:miter lim="800000"/>
            <a:headEnd/>
            <a:tailEnd/>
          </a:ln>
        </p:spPr>
        <p:txBody>
          <a:bodyPr/>
          <a:lstStyle/>
          <a:p>
            <a:fld id="{3DFAF5C0-113D-405D-A304-679AF5918098}" type="slidenum">
              <a:rPr lang="en-US"/>
              <a:pPr/>
              <a:t>18</a:t>
            </a:fld>
            <a:endParaRPr lang="en-US"/>
          </a:p>
        </p:txBody>
      </p:sp>
      <p:sp>
        <p:nvSpPr>
          <p:cNvPr id="64518" name="Footer Placeholder 9"/>
          <p:cNvSpPr>
            <a:spLocks noGrp="1"/>
          </p:cNvSpPr>
          <p:nvPr>
            <p:ph type="ftr" sz="quarter" idx="4"/>
          </p:nvPr>
        </p:nvSpPr>
        <p:spPr bwMode="auto">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defRPr/>
            </a:pPr>
            <a:r>
              <a:rPr lang="en-US"/>
              <a:t>Project Lead The Way, Inc.</a:t>
            </a:r>
            <a:endParaRPr lang="en-US" baseline="30000"/>
          </a:p>
          <a:p>
            <a:pPr fontAlgn="base">
              <a:spcBef>
                <a:spcPct val="0"/>
              </a:spcBef>
              <a:spcAft>
                <a:spcPct val="0"/>
              </a:spcAft>
              <a:defRPr/>
            </a:pPr>
            <a:r>
              <a:rPr lang="en-US"/>
              <a:t>Copyright 2010</a:t>
            </a:r>
          </a:p>
        </p:txBody>
      </p:sp>
      <p:sp>
        <p:nvSpPr>
          <p:cNvPr id="64519" name="Header Placeholder 10"/>
          <p:cNvSpPr>
            <a:spLocks noGrp="1"/>
          </p:cNvSpPr>
          <p:nvPr>
            <p:ph type="hdr" sz="quarter"/>
          </p:nvPr>
        </p:nvSpPr>
        <p:spPr bwMode="auto">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defRPr/>
            </a:pPr>
            <a:r>
              <a:rPr lang="en-US"/>
              <a:t>Beam Formulas</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7" name="Slide Image Placeholder 1"/>
          <p:cNvSpPr>
            <a:spLocks noGrp="1" noRot="1" noChangeAspect="1" noTextEdit="1"/>
          </p:cNvSpPr>
          <p:nvPr>
            <p:ph type="sldImg"/>
          </p:nvPr>
        </p:nvSpPr>
        <p:spPr bwMode="auto">
          <a:noFill/>
          <a:ln>
            <a:solidFill>
              <a:srgbClr val="000000"/>
            </a:solidFill>
            <a:miter lim="800000"/>
            <a:headEnd/>
            <a:tailEnd/>
          </a:ln>
        </p:spPr>
      </p:sp>
      <p:sp>
        <p:nvSpPr>
          <p:cNvPr id="9113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ea typeface="ＭＳ Ｐゴシック" pitchFamily="34" charset="-128"/>
              </a:rPr>
              <a:t>The resulting formulas are often presented in tables with a beam diagram showing the loading condition.</a:t>
            </a:r>
          </a:p>
          <a:p>
            <a:pPr eaLnBrk="1" hangingPunct="1">
              <a:spcBef>
                <a:spcPct val="0"/>
              </a:spcBef>
            </a:pPr>
            <a:endParaRPr lang="en-US" smtClean="0">
              <a:ea typeface="ＭＳ Ｐゴシック" pitchFamily="34" charset="-128"/>
            </a:endParaRPr>
          </a:p>
          <a:p>
            <a:pPr eaLnBrk="1" hangingPunct="1">
              <a:spcBef>
                <a:spcPct val="0"/>
              </a:spcBef>
            </a:pPr>
            <a:r>
              <a:rPr lang="en-US" smtClean="0">
                <a:ea typeface="ＭＳ Ｐゴシック" pitchFamily="34" charset="-128"/>
              </a:rPr>
              <a:t>A similar but more complicated derivation can be performed for the deflection of a beam. The deflection formula for a simple beam with a uniformly distributed load along the entire beam is also shown. We will look at deflection more closely later in the lesson.</a:t>
            </a:r>
          </a:p>
        </p:txBody>
      </p:sp>
      <p:sp>
        <p:nvSpPr>
          <p:cNvPr id="91139" name="Date Placeholder 7"/>
          <p:cNvSpPr>
            <a:spLocks noGrp="1"/>
          </p:cNvSpPr>
          <p:nvPr>
            <p:ph type="dt" sz="quarter" idx="1"/>
          </p:nvPr>
        </p:nvSpPr>
        <p:spPr bwMode="auto">
          <a:noFill/>
          <a:ln>
            <a:miter lim="800000"/>
            <a:headEnd/>
            <a:tailEnd/>
          </a:ln>
        </p:spPr>
        <p:txBody>
          <a:bodyPr/>
          <a:lstStyle/>
          <a:p>
            <a:r>
              <a:rPr lang="en-US"/>
              <a:t>Civil Engineering and Architecture </a:t>
            </a:r>
          </a:p>
          <a:p>
            <a:r>
              <a:rPr lang="en-US"/>
              <a:t>Unit 3 – Lesson 3.2 – Structures</a:t>
            </a:r>
          </a:p>
        </p:txBody>
      </p:sp>
      <p:sp>
        <p:nvSpPr>
          <p:cNvPr id="91140" name="Slide Number Placeholder 8"/>
          <p:cNvSpPr>
            <a:spLocks noGrp="1"/>
          </p:cNvSpPr>
          <p:nvPr>
            <p:ph type="sldNum" sz="quarter" idx="5"/>
          </p:nvPr>
        </p:nvSpPr>
        <p:spPr bwMode="auto">
          <a:noFill/>
          <a:ln>
            <a:miter lim="800000"/>
            <a:headEnd/>
            <a:tailEnd/>
          </a:ln>
        </p:spPr>
        <p:txBody>
          <a:bodyPr/>
          <a:lstStyle/>
          <a:p>
            <a:fld id="{896EB1E6-7257-4565-B407-6DC26543C2CC}" type="slidenum">
              <a:rPr lang="en-US"/>
              <a:pPr/>
              <a:t>19</a:t>
            </a:fld>
            <a:endParaRPr lang="en-US"/>
          </a:p>
        </p:txBody>
      </p:sp>
      <p:sp>
        <p:nvSpPr>
          <p:cNvPr id="65542" name="Footer Placeholder 9"/>
          <p:cNvSpPr>
            <a:spLocks noGrp="1"/>
          </p:cNvSpPr>
          <p:nvPr>
            <p:ph type="ftr" sz="quarter" idx="4"/>
          </p:nvPr>
        </p:nvSpPr>
        <p:spPr bwMode="auto">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defRPr/>
            </a:pPr>
            <a:r>
              <a:rPr lang="en-US"/>
              <a:t>Project Lead The Way, Inc.</a:t>
            </a:r>
            <a:endParaRPr lang="en-US" baseline="30000"/>
          </a:p>
          <a:p>
            <a:pPr fontAlgn="base">
              <a:spcBef>
                <a:spcPct val="0"/>
              </a:spcBef>
              <a:spcAft>
                <a:spcPct val="0"/>
              </a:spcAft>
              <a:defRPr/>
            </a:pPr>
            <a:r>
              <a:rPr lang="en-US"/>
              <a:t>Copyright 2010</a:t>
            </a:r>
          </a:p>
        </p:txBody>
      </p:sp>
      <p:sp>
        <p:nvSpPr>
          <p:cNvPr id="65543" name="Header Placeholder 10"/>
          <p:cNvSpPr>
            <a:spLocks noGrp="1"/>
          </p:cNvSpPr>
          <p:nvPr>
            <p:ph type="hdr" sz="quarter"/>
          </p:nvPr>
        </p:nvSpPr>
        <p:spPr bwMode="auto">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defRPr/>
            </a:pPr>
            <a:r>
              <a:rPr lang="en-US"/>
              <a:t>Beam Formulas</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5" name="Slide Image Placeholder 1"/>
          <p:cNvSpPr>
            <a:spLocks noGrp="1" noRot="1" noChangeAspect="1" noTextEdit="1"/>
          </p:cNvSpPr>
          <p:nvPr>
            <p:ph type="sldImg"/>
          </p:nvPr>
        </p:nvSpPr>
        <p:spPr bwMode="auto">
          <a:noFill/>
          <a:ln>
            <a:solidFill>
              <a:srgbClr val="000000"/>
            </a:solidFill>
            <a:miter lim="800000"/>
            <a:headEnd/>
            <a:tailEnd/>
          </a:ln>
        </p:spPr>
      </p:sp>
      <p:sp>
        <p:nvSpPr>
          <p:cNvPr id="9318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ea typeface="ＭＳ Ｐゴシック" pitchFamily="34" charset="-128"/>
            </a:endParaRPr>
          </a:p>
        </p:txBody>
      </p:sp>
      <p:sp>
        <p:nvSpPr>
          <p:cNvPr id="93187" name="Date Placeholder 7"/>
          <p:cNvSpPr>
            <a:spLocks noGrp="1"/>
          </p:cNvSpPr>
          <p:nvPr>
            <p:ph type="dt" sz="quarter" idx="1"/>
          </p:nvPr>
        </p:nvSpPr>
        <p:spPr bwMode="auto">
          <a:noFill/>
          <a:ln>
            <a:miter lim="800000"/>
            <a:headEnd/>
            <a:tailEnd/>
          </a:ln>
        </p:spPr>
        <p:txBody>
          <a:bodyPr/>
          <a:lstStyle/>
          <a:p>
            <a:r>
              <a:rPr lang="en-US"/>
              <a:t>Civil Engineering and Architecture </a:t>
            </a:r>
          </a:p>
          <a:p>
            <a:r>
              <a:rPr lang="en-US"/>
              <a:t>Unit 3 – Lesson 3.2 – Structures</a:t>
            </a:r>
          </a:p>
        </p:txBody>
      </p:sp>
      <p:sp>
        <p:nvSpPr>
          <p:cNvPr id="93188" name="Slide Number Placeholder 8"/>
          <p:cNvSpPr>
            <a:spLocks noGrp="1"/>
          </p:cNvSpPr>
          <p:nvPr>
            <p:ph type="sldNum" sz="quarter" idx="5"/>
          </p:nvPr>
        </p:nvSpPr>
        <p:spPr bwMode="auto">
          <a:noFill/>
          <a:ln>
            <a:miter lim="800000"/>
            <a:headEnd/>
            <a:tailEnd/>
          </a:ln>
        </p:spPr>
        <p:txBody>
          <a:bodyPr/>
          <a:lstStyle/>
          <a:p>
            <a:fld id="{5EB6F9DA-2F00-471E-9558-485DFE92A8E4}" type="slidenum">
              <a:rPr lang="en-US"/>
              <a:pPr/>
              <a:t>20</a:t>
            </a:fld>
            <a:endParaRPr lang="en-US"/>
          </a:p>
        </p:txBody>
      </p:sp>
      <p:sp>
        <p:nvSpPr>
          <p:cNvPr id="66566" name="Footer Placeholder 9"/>
          <p:cNvSpPr>
            <a:spLocks noGrp="1"/>
          </p:cNvSpPr>
          <p:nvPr>
            <p:ph type="ftr" sz="quarter" idx="4"/>
          </p:nvPr>
        </p:nvSpPr>
        <p:spPr bwMode="auto">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defRPr/>
            </a:pPr>
            <a:r>
              <a:rPr lang="en-US"/>
              <a:t>Project Lead The Way, Inc.</a:t>
            </a:r>
            <a:endParaRPr lang="en-US" baseline="30000"/>
          </a:p>
          <a:p>
            <a:pPr fontAlgn="base">
              <a:spcBef>
                <a:spcPct val="0"/>
              </a:spcBef>
              <a:spcAft>
                <a:spcPct val="0"/>
              </a:spcAft>
              <a:defRPr/>
            </a:pPr>
            <a:r>
              <a:rPr lang="en-US"/>
              <a:t>Copyright 2010</a:t>
            </a:r>
          </a:p>
        </p:txBody>
      </p:sp>
      <p:sp>
        <p:nvSpPr>
          <p:cNvPr id="66567" name="Header Placeholder 10"/>
          <p:cNvSpPr>
            <a:spLocks noGrp="1"/>
          </p:cNvSpPr>
          <p:nvPr>
            <p:ph type="hdr" sz="quarter"/>
          </p:nvPr>
        </p:nvSpPr>
        <p:spPr bwMode="auto">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defRPr/>
            </a:pPr>
            <a:r>
              <a:rPr lang="en-US"/>
              <a:t>Beam Formulas</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3" name="Slide Image Placeholder 1"/>
          <p:cNvSpPr>
            <a:spLocks noGrp="1" noRot="1" noChangeAspect="1" noTextEdit="1"/>
          </p:cNvSpPr>
          <p:nvPr>
            <p:ph type="sldImg"/>
          </p:nvPr>
        </p:nvSpPr>
        <p:spPr bwMode="auto">
          <a:noFill/>
          <a:ln>
            <a:solidFill>
              <a:srgbClr val="000000"/>
            </a:solidFill>
            <a:miter lim="800000"/>
            <a:headEnd/>
            <a:tailEnd/>
          </a:ln>
        </p:spPr>
      </p:sp>
      <p:sp>
        <p:nvSpPr>
          <p:cNvPr id="95234"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ea typeface="ＭＳ Ｐゴシック" pitchFamily="34" charset="-128"/>
              </a:rPr>
              <a:t>Use the equations of equilibrium to find the end reactions for the beam.</a:t>
            </a:r>
          </a:p>
          <a:p>
            <a:pPr eaLnBrk="1" hangingPunct="1">
              <a:spcBef>
                <a:spcPct val="0"/>
              </a:spcBef>
            </a:pPr>
            <a:endParaRPr lang="en-US" smtClean="0">
              <a:ea typeface="ＭＳ Ｐゴシック" pitchFamily="34" charset="-128"/>
            </a:endParaRPr>
          </a:p>
          <a:p>
            <a:pPr eaLnBrk="1" hangingPunct="1">
              <a:spcBef>
                <a:spcPct val="0"/>
              </a:spcBef>
            </a:pPr>
            <a:r>
              <a:rPr lang="en-US" smtClean="0">
                <a:ea typeface="ＭＳ Ｐゴシック" pitchFamily="34" charset="-128"/>
              </a:rPr>
              <a:t>NOTE: Let students attempt to find the formula for the end reactions before clicking the mouse to display the derivation.</a:t>
            </a:r>
          </a:p>
          <a:p>
            <a:pPr eaLnBrk="1" hangingPunct="1">
              <a:spcBef>
                <a:spcPct val="0"/>
              </a:spcBef>
            </a:pPr>
            <a:endParaRPr lang="en-US" smtClean="0">
              <a:ea typeface="ＭＳ Ｐゴシック" pitchFamily="34" charset="-128"/>
            </a:endParaRPr>
          </a:p>
          <a:p>
            <a:pPr eaLnBrk="1" hangingPunct="1">
              <a:spcBef>
                <a:spcPct val="0"/>
              </a:spcBef>
            </a:pPr>
            <a:r>
              <a:rPr lang="en-US" smtClean="0">
                <a:ea typeface="ＭＳ Ｐゴシック" pitchFamily="34" charset="-128"/>
              </a:rPr>
              <a:t>Summation of moments results in RA = P/2</a:t>
            </a:r>
          </a:p>
          <a:p>
            <a:pPr eaLnBrk="1" hangingPunct="1">
              <a:spcBef>
                <a:spcPct val="0"/>
              </a:spcBef>
            </a:pPr>
            <a:endParaRPr lang="en-US" smtClean="0">
              <a:ea typeface="ＭＳ Ｐゴシック" pitchFamily="34" charset="-128"/>
            </a:endParaRPr>
          </a:p>
          <a:p>
            <a:pPr eaLnBrk="1" hangingPunct="1">
              <a:spcBef>
                <a:spcPct val="0"/>
              </a:spcBef>
            </a:pPr>
            <a:r>
              <a:rPr lang="en-US" smtClean="0">
                <a:ea typeface="ＭＳ Ｐゴシック" pitchFamily="34" charset="-128"/>
              </a:rPr>
              <a:t>Summation of vertical forces results in RB = P/2</a:t>
            </a:r>
          </a:p>
        </p:txBody>
      </p:sp>
      <p:sp>
        <p:nvSpPr>
          <p:cNvPr id="95235" name="Date Placeholder 7"/>
          <p:cNvSpPr>
            <a:spLocks noGrp="1"/>
          </p:cNvSpPr>
          <p:nvPr>
            <p:ph type="dt" sz="quarter" idx="1"/>
          </p:nvPr>
        </p:nvSpPr>
        <p:spPr bwMode="auto">
          <a:noFill/>
          <a:ln>
            <a:miter lim="800000"/>
            <a:headEnd/>
            <a:tailEnd/>
          </a:ln>
        </p:spPr>
        <p:txBody>
          <a:bodyPr/>
          <a:lstStyle/>
          <a:p>
            <a:r>
              <a:rPr lang="en-US"/>
              <a:t>Civil Engineering and Architecture </a:t>
            </a:r>
          </a:p>
          <a:p>
            <a:r>
              <a:rPr lang="en-US"/>
              <a:t>Unit 3 – Lesson 3.2 – Structures</a:t>
            </a:r>
          </a:p>
        </p:txBody>
      </p:sp>
      <p:sp>
        <p:nvSpPr>
          <p:cNvPr id="95236" name="Slide Number Placeholder 8"/>
          <p:cNvSpPr>
            <a:spLocks noGrp="1"/>
          </p:cNvSpPr>
          <p:nvPr>
            <p:ph type="sldNum" sz="quarter" idx="5"/>
          </p:nvPr>
        </p:nvSpPr>
        <p:spPr bwMode="auto">
          <a:noFill/>
          <a:ln>
            <a:miter lim="800000"/>
            <a:headEnd/>
            <a:tailEnd/>
          </a:ln>
        </p:spPr>
        <p:txBody>
          <a:bodyPr/>
          <a:lstStyle/>
          <a:p>
            <a:fld id="{03D86E9C-01AF-4F88-BCEC-4B77C334D9C4}" type="slidenum">
              <a:rPr lang="en-US"/>
              <a:pPr/>
              <a:t>21</a:t>
            </a:fld>
            <a:endParaRPr lang="en-US"/>
          </a:p>
        </p:txBody>
      </p:sp>
      <p:sp>
        <p:nvSpPr>
          <p:cNvPr id="67590" name="Footer Placeholder 9"/>
          <p:cNvSpPr>
            <a:spLocks noGrp="1"/>
          </p:cNvSpPr>
          <p:nvPr>
            <p:ph type="ftr" sz="quarter" idx="4"/>
          </p:nvPr>
        </p:nvSpPr>
        <p:spPr bwMode="auto">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defRPr/>
            </a:pPr>
            <a:r>
              <a:rPr lang="en-US"/>
              <a:t>Project Lead The Way, Inc.</a:t>
            </a:r>
            <a:endParaRPr lang="en-US" baseline="30000"/>
          </a:p>
          <a:p>
            <a:pPr fontAlgn="base">
              <a:spcBef>
                <a:spcPct val="0"/>
              </a:spcBef>
              <a:spcAft>
                <a:spcPct val="0"/>
              </a:spcAft>
              <a:defRPr/>
            </a:pPr>
            <a:r>
              <a:rPr lang="en-US"/>
              <a:t>Copyright 2010</a:t>
            </a:r>
          </a:p>
        </p:txBody>
      </p:sp>
      <p:sp>
        <p:nvSpPr>
          <p:cNvPr id="67591" name="Header Placeholder 10"/>
          <p:cNvSpPr>
            <a:spLocks noGrp="1"/>
          </p:cNvSpPr>
          <p:nvPr>
            <p:ph type="hdr" sz="quarter"/>
          </p:nvPr>
        </p:nvSpPr>
        <p:spPr bwMode="auto">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defRPr/>
            </a:pPr>
            <a:r>
              <a:rPr lang="en-US"/>
              <a:t>Beam Formulas</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1" name="Slide Image Placeholder 1"/>
          <p:cNvSpPr>
            <a:spLocks noGrp="1" noRot="1" noChangeAspect="1" noTextEdit="1"/>
          </p:cNvSpPr>
          <p:nvPr>
            <p:ph type="sldImg"/>
          </p:nvPr>
        </p:nvSpPr>
        <p:spPr bwMode="auto">
          <a:noFill/>
          <a:ln>
            <a:solidFill>
              <a:srgbClr val="000000"/>
            </a:solidFill>
            <a:miter lim="800000"/>
            <a:headEnd/>
            <a:tailEnd/>
          </a:ln>
        </p:spPr>
      </p:sp>
      <p:sp>
        <p:nvSpPr>
          <p:cNvPr id="97282"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ea typeface="ＭＳ Ｐゴシック" pitchFamily="34" charset="-128"/>
              </a:rPr>
              <a:t>Note: Let students attempt to find the Mmax before clicking the mouse to display the derivation.</a:t>
            </a:r>
          </a:p>
          <a:p>
            <a:pPr eaLnBrk="1" hangingPunct="1">
              <a:spcBef>
                <a:spcPct val="0"/>
              </a:spcBef>
            </a:pPr>
            <a:endParaRPr lang="en-US" smtClean="0">
              <a:ea typeface="ＭＳ Ｐゴシック" pitchFamily="34" charset="-128"/>
            </a:endParaRPr>
          </a:p>
          <a:p>
            <a:pPr eaLnBrk="1" hangingPunct="1">
              <a:spcBef>
                <a:spcPct val="0"/>
              </a:spcBef>
            </a:pPr>
            <a:r>
              <a:rPr lang="en-US" smtClean="0">
                <a:ea typeface="ＭＳ Ｐゴシック" pitchFamily="34" charset="-128"/>
              </a:rPr>
              <a:t>The shear diagram will show the magnitude of RA at the left (P/2) which will remain unchanged until mid-span where the concentrated load is applied. The concentrated load causes a vertical drop of P at mid span. Therefore, the right half of the beam must carry a shear of –P/2.</a:t>
            </a:r>
          </a:p>
          <a:p>
            <a:pPr eaLnBrk="1" hangingPunct="1">
              <a:spcBef>
                <a:spcPct val="0"/>
              </a:spcBef>
            </a:pPr>
            <a:endParaRPr lang="en-US" smtClean="0">
              <a:ea typeface="ＭＳ Ｐゴシック" pitchFamily="34" charset="-128"/>
            </a:endParaRPr>
          </a:p>
          <a:p>
            <a:pPr eaLnBrk="1" hangingPunct="1">
              <a:spcBef>
                <a:spcPct val="0"/>
              </a:spcBef>
            </a:pPr>
            <a:r>
              <a:rPr lang="en-US" smtClean="0">
                <a:ea typeface="ＭＳ Ｐゴシック" pitchFamily="34" charset="-128"/>
              </a:rPr>
              <a:t>The moment diagram will display two linear segments with slopes equal to the shear values.  </a:t>
            </a:r>
          </a:p>
          <a:p>
            <a:pPr eaLnBrk="1" hangingPunct="1">
              <a:spcBef>
                <a:spcPct val="0"/>
              </a:spcBef>
            </a:pPr>
            <a:endParaRPr lang="en-US" smtClean="0">
              <a:ea typeface="ＭＳ Ｐゴシック" pitchFamily="34" charset="-128"/>
            </a:endParaRPr>
          </a:p>
          <a:p>
            <a:pPr eaLnBrk="1" hangingPunct="1">
              <a:spcBef>
                <a:spcPct val="0"/>
              </a:spcBef>
            </a:pPr>
            <a:r>
              <a:rPr lang="en-US" smtClean="0">
                <a:ea typeface="ＭＳ Ｐゴシック" pitchFamily="34" charset="-128"/>
              </a:rPr>
              <a:t>The maximum moment can be calculated by finding the area under the shear diagram to the left of the point of zero shear (which is shaded).</a:t>
            </a:r>
          </a:p>
        </p:txBody>
      </p:sp>
      <p:sp>
        <p:nvSpPr>
          <p:cNvPr id="97283" name="Date Placeholder 7"/>
          <p:cNvSpPr>
            <a:spLocks noGrp="1"/>
          </p:cNvSpPr>
          <p:nvPr>
            <p:ph type="dt" sz="quarter" idx="1"/>
          </p:nvPr>
        </p:nvSpPr>
        <p:spPr bwMode="auto">
          <a:noFill/>
          <a:ln>
            <a:miter lim="800000"/>
            <a:headEnd/>
            <a:tailEnd/>
          </a:ln>
        </p:spPr>
        <p:txBody>
          <a:bodyPr/>
          <a:lstStyle/>
          <a:p>
            <a:r>
              <a:rPr lang="en-US"/>
              <a:t>Civil Engineering and Architecture </a:t>
            </a:r>
          </a:p>
          <a:p>
            <a:r>
              <a:rPr lang="en-US"/>
              <a:t>Unit 3 – Lesson 3.2 – Structures</a:t>
            </a:r>
          </a:p>
        </p:txBody>
      </p:sp>
      <p:sp>
        <p:nvSpPr>
          <p:cNvPr id="97284" name="Slide Number Placeholder 8"/>
          <p:cNvSpPr>
            <a:spLocks noGrp="1"/>
          </p:cNvSpPr>
          <p:nvPr>
            <p:ph type="sldNum" sz="quarter" idx="5"/>
          </p:nvPr>
        </p:nvSpPr>
        <p:spPr bwMode="auto">
          <a:noFill/>
          <a:ln>
            <a:miter lim="800000"/>
            <a:headEnd/>
            <a:tailEnd/>
          </a:ln>
        </p:spPr>
        <p:txBody>
          <a:bodyPr/>
          <a:lstStyle/>
          <a:p>
            <a:fld id="{7704897B-2459-48A3-BD5E-A625CE8938D2}" type="slidenum">
              <a:rPr lang="en-US"/>
              <a:pPr/>
              <a:t>22</a:t>
            </a:fld>
            <a:endParaRPr lang="en-US"/>
          </a:p>
        </p:txBody>
      </p:sp>
      <p:sp>
        <p:nvSpPr>
          <p:cNvPr id="68614" name="Footer Placeholder 9"/>
          <p:cNvSpPr>
            <a:spLocks noGrp="1"/>
          </p:cNvSpPr>
          <p:nvPr>
            <p:ph type="ftr" sz="quarter" idx="4"/>
          </p:nvPr>
        </p:nvSpPr>
        <p:spPr bwMode="auto">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defRPr/>
            </a:pPr>
            <a:r>
              <a:rPr lang="en-US"/>
              <a:t>Project Lead The Way, Inc.</a:t>
            </a:r>
            <a:endParaRPr lang="en-US" baseline="30000"/>
          </a:p>
          <a:p>
            <a:pPr fontAlgn="base">
              <a:spcBef>
                <a:spcPct val="0"/>
              </a:spcBef>
              <a:spcAft>
                <a:spcPct val="0"/>
              </a:spcAft>
              <a:defRPr/>
            </a:pPr>
            <a:r>
              <a:rPr lang="en-US"/>
              <a:t>Copyright 2010</a:t>
            </a:r>
          </a:p>
        </p:txBody>
      </p:sp>
      <p:sp>
        <p:nvSpPr>
          <p:cNvPr id="68615" name="Header Placeholder 10"/>
          <p:cNvSpPr>
            <a:spLocks noGrp="1"/>
          </p:cNvSpPr>
          <p:nvPr>
            <p:ph type="hdr" sz="quarter"/>
          </p:nvPr>
        </p:nvSpPr>
        <p:spPr bwMode="auto">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defRPr/>
            </a:pPr>
            <a:r>
              <a:rPr lang="en-US"/>
              <a:t>Beam Formulas</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29" name="Slide Image Placeholder 1"/>
          <p:cNvSpPr>
            <a:spLocks noGrp="1" noRot="1" noChangeAspect="1" noTextEdit="1"/>
          </p:cNvSpPr>
          <p:nvPr>
            <p:ph type="sldImg"/>
          </p:nvPr>
        </p:nvSpPr>
        <p:spPr bwMode="auto">
          <a:noFill/>
          <a:ln>
            <a:solidFill>
              <a:srgbClr val="000000"/>
            </a:solidFill>
            <a:miter lim="800000"/>
            <a:headEnd/>
            <a:tailEnd/>
          </a:ln>
        </p:spPr>
      </p:sp>
      <p:sp>
        <p:nvSpPr>
          <p:cNvPr id="99330"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ea typeface="ＭＳ Ｐゴシック" pitchFamily="34" charset="-128"/>
            </a:endParaRPr>
          </a:p>
        </p:txBody>
      </p:sp>
      <p:sp>
        <p:nvSpPr>
          <p:cNvPr id="99331" name="Date Placeholder 7"/>
          <p:cNvSpPr>
            <a:spLocks noGrp="1"/>
          </p:cNvSpPr>
          <p:nvPr>
            <p:ph type="dt" sz="quarter" idx="1"/>
          </p:nvPr>
        </p:nvSpPr>
        <p:spPr bwMode="auto">
          <a:noFill/>
          <a:ln>
            <a:miter lim="800000"/>
            <a:headEnd/>
            <a:tailEnd/>
          </a:ln>
        </p:spPr>
        <p:txBody>
          <a:bodyPr/>
          <a:lstStyle/>
          <a:p>
            <a:r>
              <a:rPr lang="en-US"/>
              <a:t>Civil Engineering and Architecture </a:t>
            </a:r>
          </a:p>
          <a:p>
            <a:r>
              <a:rPr lang="en-US"/>
              <a:t>Unit 3 – Lesson 3.2 – Structures</a:t>
            </a:r>
          </a:p>
        </p:txBody>
      </p:sp>
      <p:sp>
        <p:nvSpPr>
          <p:cNvPr id="99332" name="Slide Number Placeholder 8"/>
          <p:cNvSpPr>
            <a:spLocks noGrp="1"/>
          </p:cNvSpPr>
          <p:nvPr>
            <p:ph type="sldNum" sz="quarter" idx="5"/>
          </p:nvPr>
        </p:nvSpPr>
        <p:spPr bwMode="auto">
          <a:noFill/>
          <a:ln>
            <a:miter lim="800000"/>
            <a:headEnd/>
            <a:tailEnd/>
          </a:ln>
        </p:spPr>
        <p:txBody>
          <a:bodyPr/>
          <a:lstStyle/>
          <a:p>
            <a:fld id="{A3F54FBE-3C11-4253-8D34-5CC2D09CE07E}" type="slidenum">
              <a:rPr lang="en-US"/>
              <a:pPr/>
              <a:t>23</a:t>
            </a:fld>
            <a:endParaRPr lang="en-US"/>
          </a:p>
        </p:txBody>
      </p:sp>
      <p:sp>
        <p:nvSpPr>
          <p:cNvPr id="69638" name="Footer Placeholder 9"/>
          <p:cNvSpPr>
            <a:spLocks noGrp="1"/>
          </p:cNvSpPr>
          <p:nvPr>
            <p:ph type="ftr" sz="quarter" idx="4"/>
          </p:nvPr>
        </p:nvSpPr>
        <p:spPr bwMode="auto">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defRPr/>
            </a:pPr>
            <a:r>
              <a:rPr lang="en-US"/>
              <a:t>Project Lead The Way, Inc.</a:t>
            </a:r>
            <a:endParaRPr lang="en-US" baseline="30000"/>
          </a:p>
          <a:p>
            <a:pPr fontAlgn="base">
              <a:spcBef>
                <a:spcPct val="0"/>
              </a:spcBef>
              <a:spcAft>
                <a:spcPct val="0"/>
              </a:spcAft>
              <a:defRPr/>
            </a:pPr>
            <a:r>
              <a:rPr lang="en-US"/>
              <a:t>Copyright 2010</a:t>
            </a:r>
          </a:p>
        </p:txBody>
      </p:sp>
      <p:sp>
        <p:nvSpPr>
          <p:cNvPr id="69639" name="Header Placeholder 10"/>
          <p:cNvSpPr>
            <a:spLocks noGrp="1"/>
          </p:cNvSpPr>
          <p:nvPr>
            <p:ph type="hdr" sz="quarter"/>
          </p:nvPr>
        </p:nvSpPr>
        <p:spPr bwMode="auto">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lvl1pPr>
              <a:defRPr>
                <a:solidFill>
                  <a:schemeClr val="tx1"/>
                </a:solidFill>
                <a:latin typeface="Calibri" charset="0"/>
                <a:ea typeface="ＭＳ Ｐゴシック" charset="0"/>
              </a:defRPr>
            </a:lvl1pPr>
            <a:lvl2pPr marL="742950" indent="-285750">
              <a:defRPr>
                <a:solidFill>
                  <a:schemeClr val="tx1"/>
                </a:solidFill>
                <a:latin typeface="Calibri" charset="0"/>
                <a:ea typeface="ＭＳ Ｐゴシック" charset="0"/>
              </a:defRPr>
            </a:lvl2pPr>
            <a:lvl3pPr marL="1143000" indent="-228600">
              <a:defRPr>
                <a:solidFill>
                  <a:schemeClr val="tx1"/>
                </a:solidFill>
                <a:latin typeface="Calibri" charset="0"/>
                <a:ea typeface="ＭＳ Ｐゴシック" charset="0"/>
              </a:defRPr>
            </a:lvl3pPr>
            <a:lvl4pPr marL="1600200" indent="-228600">
              <a:defRPr>
                <a:solidFill>
                  <a:schemeClr val="tx1"/>
                </a:solidFill>
                <a:latin typeface="Calibri" charset="0"/>
                <a:ea typeface="ＭＳ Ｐゴシック" charset="0"/>
              </a:defRPr>
            </a:lvl4pPr>
            <a:lvl5pPr marL="2057400" indent="-228600">
              <a:defRPr>
                <a:solidFill>
                  <a:schemeClr val="tx1"/>
                </a:solidFill>
                <a:latin typeface="Calibri" charset="0"/>
                <a:ea typeface="ＭＳ Ｐゴシック" charset="0"/>
              </a:defRPr>
            </a:lvl5pPr>
            <a:lvl6pPr marL="2514600" indent="-228600" fontAlgn="base">
              <a:spcBef>
                <a:spcPct val="0"/>
              </a:spcBef>
              <a:spcAft>
                <a:spcPct val="0"/>
              </a:spcAft>
              <a:defRPr>
                <a:solidFill>
                  <a:schemeClr val="tx1"/>
                </a:solidFill>
                <a:latin typeface="Calibri" charset="0"/>
                <a:ea typeface="ＭＳ Ｐゴシック" charset="0"/>
              </a:defRPr>
            </a:lvl6pPr>
            <a:lvl7pPr marL="2971800" indent="-228600" fontAlgn="base">
              <a:spcBef>
                <a:spcPct val="0"/>
              </a:spcBef>
              <a:spcAft>
                <a:spcPct val="0"/>
              </a:spcAft>
              <a:defRPr>
                <a:solidFill>
                  <a:schemeClr val="tx1"/>
                </a:solidFill>
                <a:latin typeface="Calibri" charset="0"/>
                <a:ea typeface="ＭＳ Ｐゴシック" charset="0"/>
              </a:defRPr>
            </a:lvl7pPr>
            <a:lvl8pPr marL="3429000" indent="-228600" fontAlgn="base">
              <a:spcBef>
                <a:spcPct val="0"/>
              </a:spcBef>
              <a:spcAft>
                <a:spcPct val="0"/>
              </a:spcAft>
              <a:defRPr>
                <a:solidFill>
                  <a:schemeClr val="tx1"/>
                </a:solidFill>
                <a:latin typeface="Calibri" charset="0"/>
                <a:ea typeface="ＭＳ Ｐゴシック" charset="0"/>
              </a:defRPr>
            </a:lvl8pPr>
            <a:lvl9pPr marL="3886200" indent="-228600" fontAlgn="base">
              <a:spcBef>
                <a:spcPct val="0"/>
              </a:spcBef>
              <a:spcAft>
                <a:spcPct val="0"/>
              </a:spcAft>
              <a:defRPr>
                <a:solidFill>
                  <a:schemeClr val="tx1"/>
                </a:solidFill>
                <a:latin typeface="Calibri" charset="0"/>
                <a:ea typeface="ＭＳ Ｐゴシック" charset="0"/>
              </a:defRPr>
            </a:lvl9pPr>
          </a:lstStyle>
          <a:p>
            <a:pPr fontAlgn="base">
              <a:spcBef>
                <a:spcPct val="0"/>
              </a:spcBef>
              <a:spcAft>
                <a:spcPct val="0"/>
              </a:spcAft>
              <a:defRPr/>
            </a:pPr>
            <a:r>
              <a:rPr lang="en-US"/>
              <a:t>Beam Formulas</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noRot="1" noChangeAspect="1" noTextEdit="1"/>
          </p:cNvSpPr>
          <p:nvPr>
            <p:ph type="sldImg"/>
          </p:nvPr>
        </p:nvSpPr>
        <p:spPr bwMode="auto">
          <a:xfrm>
            <a:off x="1143000" y="685800"/>
            <a:ext cx="4573588" cy="3430588"/>
          </a:xfrm>
          <a:noFill/>
          <a:ln>
            <a:solidFill>
              <a:srgbClr val="000000"/>
            </a:solidFill>
            <a:miter lim="800000"/>
            <a:headEnd/>
            <a:tailEnd/>
          </a:ln>
        </p:spPr>
      </p:sp>
      <p:sp>
        <p:nvSpPr>
          <p:cNvPr id="24578" name="Rectangle 3"/>
          <p:cNvSpPr>
            <a:spLocks noGrp="1"/>
          </p:cNvSpPr>
          <p:nvPr>
            <p:ph type="body" idx="1"/>
          </p:nvPr>
        </p:nvSpPr>
        <p:spPr bwMode="auto">
          <a:xfrm>
            <a:off x="914400" y="4341813"/>
            <a:ext cx="5029200" cy="4116387"/>
          </a:xfrm>
          <a:noFill/>
        </p:spPr>
        <p:txBody>
          <a:bodyPr wrap="square" numCol="1" anchor="t" anchorCtr="0" compatLnSpc="1">
            <a:prstTxWarp prst="textNoShape">
              <a:avLst/>
            </a:prstTxWarp>
          </a:bodyPr>
          <a:lstStyle/>
          <a:p>
            <a:pPr eaLnBrk="1" hangingPunct="1"/>
            <a:endParaRPr lang="en-US" smtClean="0">
              <a:ea typeface="ＭＳ Ｐゴシック" pitchFamily="34" charset="-128"/>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2"/>
          <p:cNvSpPr>
            <a:spLocks noGrp="1" noRot="1" noChangeAspect="1" noTextEdit="1"/>
          </p:cNvSpPr>
          <p:nvPr>
            <p:ph type="sldImg"/>
          </p:nvPr>
        </p:nvSpPr>
        <p:spPr bwMode="auto">
          <a:xfrm>
            <a:off x="1143000" y="685800"/>
            <a:ext cx="4573588" cy="3430588"/>
          </a:xfrm>
          <a:noFill/>
          <a:ln>
            <a:solidFill>
              <a:srgbClr val="000000"/>
            </a:solidFill>
            <a:miter lim="800000"/>
            <a:headEnd/>
            <a:tailEnd/>
          </a:ln>
        </p:spPr>
      </p:sp>
      <p:sp>
        <p:nvSpPr>
          <p:cNvPr id="26626" name="Rectangle 3"/>
          <p:cNvSpPr>
            <a:spLocks noGrp="1"/>
          </p:cNvSpPr>
          <p:nvPr>
            <p:ph type="body" idx="1"/>
          </p:nvPr>
        </p:nvSpPr>
        <p:spPr bwMode="auto">
          <a:xfrm>
            <a:off x="914400" y="4341813"/>
            <a:ext cx="5029200" cy="4116387"/>
          </a:xfrm>
          <a:noFill/>
        </p:spPr>
        <p:txBody>
          <a:bodyPr wrap="square" numCol="1" anchor="t" anchorCtr="0" compatLnSpc="1">
            <a:prstTxWarp prst="textNoShape">
              <a:avLst/>
            </a:prstTxWarp>
          </a:bodyPr>
          <a:lstStyle/>
          <a:p>
            <a:pPr eaLnBrk="1" hangingPunct="1"/>
            <a:endParaRPr lang="en-US" smtClean="0">
              <a:ea typeface="ＭＳ Ｐゴシック" pitchFamily="34" charset="-128"/>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2"/>
          <p:cNvSpPr>
            <a:spLocks noGrp="1" noRot="1" noChangeAspect="1" noTextEdit="1"/>
          </p:cNvSpPr>
          <p:nvPr>
            <p:ph type="sldImg"/>
          </p:nvPr>
        </p:nvSpPr>
        <p:spPr bwMode="auto">
          <a:xfrm>
            <a:off x="1143000" y="685800"/>
            <a:ext cx="4573588" cy="3430588"/>
          </a:xfrm>
          <a:noFill/>
          <a:ln>
            <a:solidFill>
              <a:srgbClr val="000000"/>
            </a:solidFill>
            <a:miter lim="800000"/>
            <a:headEnd/>
            <a:tailEnd/>
          </a:ln>
        </p:spPr>
      </p:sp>
      <p:sp>
        <p:nvSpPr>
          <p:cNvPr id="28674" name="Rectangle 3"/>
          <p:cNvSpPr>
            <a:spLocks noGrp="1"/>
          </p:cNvSpPr>
          <p:nvPr>
            <p:ph type="body" idx="1"/>
          </p:nvPr>
        </p:nvSpPr>
        <p:spPr bwMode="auto">
          <a:xfrm>
            <a:off x="914400" y="4341813"/>
            <a:ext cx="5029200" cy="4116387"/>
          </a:xfrm>
          <a:noFill/>
        </p:spPr>
        <p:txBody>
          <a:bodyPr wrap="square" numCol="1" anchor="t" anchorCtr="0" compatLnSpc="1">
            <a:prstTxWarp prst="textNoShape">
              <a:avLst/>
            </a:prstTxWarp>
          </a:bodyPr>
          <a:lstStyle/>
          <a:p>
            <a:pPr eaLnBrk="1" hangingPunct="1"/>
            <a:endParaRPr lang="en-US" smtClean="0">
              <a:ea typeface="ＭＳ Ｐゴシック" pitchFamily="34" charset="-128"/>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2"/>
          <p:cNvSpPr>
            <a:spLocks noGrp="1" noRot="1" noChangeAspect="1" noTextEdit="1"/>
          </p:cNvSpPr>
          <p:nvPr>
            <p:ph type="sldImg"/>
          </p:nvPr>
        </p:nvSpPr>
        <p:spPr bwMode="auto">
          <a:xfrm>
            <a:off x="1143000" y="685800"/>
            <a:ext cx="4573588" cy="3430588"/>
          </a:xfrm>
          <a:noFill/>
          <a:ln>
            <a:solidFill>
              <a:srgbClr val="000000"/>
            </a:solidFill>
            <a:miter lim="800000"/>
            <a:headEnd/>
            <a:tailEnd/>
          </a:ln>
        </p:spPr>
      </p:sp>
      <p:sp>
        <p:nvSpPr>
          <p:cNvPr id="30722" name="Rectangle 3"/>
          <p:cNvSpPr>
            <a:spLocks noGrp="1"/>
          </p:cNvSpPr>
          <p:nvPr>
            <p:ph type="body" idx="1"/>
          </p:nvPr>
        </p:nvSpPr>
        <p:spPr bwMode="auto">
          <a:xfrm>
            <a:off x="914400" y="4341813"/>
            <a:ext cx="5029200" cy="4116387"/>
          </a:xfrm>
          <a:noFill/>
        </p:spPr>
        <p:txBody>
          <a:bodyPr wrap="square" numCol="1" anchor="t" anchorCtr="0" compatLnSpc="1">
            <a:prstTxWarp prst="textNoShape">
              <a:avLst/>
            </a:prstTxWarp>
          </a:bodyPr>
          <a:lstStyle/>
          <a:p>
            <a:pPr eaLnBrk="1" hangingPunct="1"/>
            <a:endParaRPr lang="en-US" smtClean="0">
              <a:ea typeface="ＭＳ Ｐゴシック" pitchFamily="34" charset="-128"/>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fld id="{DEA44812-6A1A-456B-979C-94F810485514}" type="datetimeFigureOut">
              <a:rPr lang="en-US"/>
              <a:pPr/>
              <a:t>2/27/2013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B044A0C4-561B-4964-89A6-A0A414FCD208}" type="slidenum">
              <a:rPr lang="en-US"/>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55F4886E-1BE5-4811-BCC8-22F6CD1FE585}" type="datetimeFigureOut">
              <a:rPr lang="en-US"/>
              <a:pPr/>
              <a:t>2/27/2013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C9F7477C-7288-4F90-ADE9-F3A151F0FA04}"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fld id="{2BDB4A29-4B84-4F67-8242-1598D3F48EC5}" type="datetimeFigureOut">
              <a:rPr lang="en-US"/>
              <a:pPr/>
              <a:t>2/27/2013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B1CB19B8-9451-4744-BCFD-C434170A5E0B}"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fld id="{41662553-F73F-467A-A3E9-1C7D1BA7C7E7}" type="datetimeFigureOut">
              <a:rPr lang="en-US"/>
              <a:pPr/>
              <a:t>2/27/2013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1D58F23F-039E-4D28-9163-4D9645DB337D}"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fld id="{399E2CCC-0CDE-469D-8AF7-115E212713D4}" type="datetimeFigureOut">
              <a:rPr lang="en-US"/>
              <a:pPr/>
              <a:t>2/27/2013</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fld id="{5F23DB06-DF4E-4C9C-A065-06BE6F15D31A}"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fld id="{BF2A27A3-C61B-4FC7-994A-7D1496F6D433}" type="datetimeFigureOut">
              <a:rPr lang="en-US"/>
              <a:pPr/>
              <a:t>2/27/2013</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fld id="{20D99265-ED4B-4EF5-88DA-2713523BD1AC}"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fld id="{4C85206C-4A41-439E-9F10-85AD4BC83564}" type="datetimeFigureOut">
              <a:rPr lang="en-US"/>
              <a:pPr/>
              <a:t>2/27/2013</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fld id="{F6538884-D7BE-4114-836D-4848D2EBB436}"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fld id="{9EC0A9F4-408F-4996-8C58-705EF856F428}" type="datetimeFigureOut">
              <a:rPr lang="en-US"/>
              <a:pPr/>
              <a:t>2/27/2013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181B5F8C-E42E-4327-918F-58B89CD9A007}"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fld id="{90ED85F2-1C22-42EA-925B-772D216C4903}" type="datetimeFigureOut">
              <a:rPr lang="en-US"/>
              <a:pPr/>
              <a:t>2/27/2013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133C75CF-52E2-4544-87C4-E10C905EBD4C}"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8C91A608-0A42-4C42-916E-9EC19B25AE51}" type="datetimeFigureOut">
              <a:rPr lang="en-US"/>
              <a:pPr/>
              <a:t>2/27/2013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5D6B0372-D1A2-46AC-A6FE-026856C22BD5}"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F17D85DB-A737-411A-96C5-E9BDF16F2C31}" type="datetimeFigureOut">
              <a:rPr lang="en-US"/>
              <a:pPr/>
              <a:t>2/27/2013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3CF7F876-695C-46B6-8B13-23B92EE1B1A9}" type="slidenum">
              <a:rPr lang="en-US"/>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245225"/>
            <a:ext cx="2133600" cy="476250"/>
          </a:xfrm>
        </p:spPr>
        <p:txBody>
          <a:bodyPr rtlCol="0"/>
          <a:lstStyle>
            <a:lvl1pPr fontAlgn="auto">
              <a:spcBef>
                <a:spcPts val="0"/>
              </a:spcBef>
              <a:spcAft>
                <a:spcPts val="0"/>
              </a:spcAft>
              <a:defRPr>
                <a:solidFill>
                  <a:schemeClr val="tx1">
                    <a:tint val="75000"/>
                  </a:schemeClr>
                </a:solidFill>
                <a:latin typeface="+mn-lt"/>
                <a:ea typeface="+mn-ea"/>
                <a:cs typeface="+mn-cs"/>
              </a:defRPr>
            </a:lvl1pPr>
          </a:lstStyle>
          <a:p>
            <a:pPr>
              <a:defRPr/>
            </a:pPr>
            <a:endParaRPr lang="en-US"/>
          </a:p>
        </p:txBody>
      </p:sp>
      <p:sp>
        <p:nvSpPr>
          <p:cNvPr id="6" name="Footer Placeholder 5"/>
          <p:cNvSpPr>
            <a:spLocks noGrp="1"/>
          </p:cNvSpPr>
          <p:nvPr>
            <p:ph type="ftr" sz="quarter" idx="11"/>
          </p:nvPr>
        </p:nvSpPr>
        <p:spPr>
          <a:xfrm>
            <a:off x="3124200" y="6245225"/>
            <a:ext cx="2895600" cy="476250"/>
          </a:xfrm>
        </p:spPr>
        <p:txBody>
          <a:bodyPr/>
          <a:lstStyle>
            <a:lvl1pPr>
              <a:defRPr/>
            </a:lvl1pPr>
          </a:lstStyle>
          <a:p>
            <a:pPr>
              <a:defRPr/>
            </a:pPr>
            <a:endParaRPr lang="en-US"/>
          </a:p>
        </p:txBody>
      </p:sp>
      <p:sp>
        <p:nvSpPr>
          <p:cNvPr id="7" name="Slide Number Placeholder 6"/>
          <p:cNvSpPr>
            <a:spLocks noGrp="1"/>
          </p:cNvSpPr>
          <p:nvPr>
            <p:ph type="sldNum" sz="quarter" idx="12"/>
          </p:nvPr>
        </p:nvSpPr>
        <p:spPr>
          <a:xfrm>
            <a:off x="6553200" y="6245225"/>
            <a:ext cx="2133600" cy="476250"/>
          </a:xfrm>
        </p:spPr>
        <p:txBody>
          <a:bodyPr/>
          <a:lstStyle>
            <a:lvl1pPr>
              <a:defRPr/>
            </a:lvl1pPr>
          </a:lstStyle>
          <a:p>
            <a:fld id="{7B62F0B7-4F86-4613-8A5B-C0B0B6BFBB05}"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latin typeface="Calibri" pitchFamily="34" charset="0"/>
              </a:defRPr>
            </a:lvl1pPr>
          </a:lstStyle>
          <a:p>
            <a:fld id="{87565F59-3EE3-4F09-8693-176AD6252264}" type="datetimeFigureOut">
              <a:rPr lang="en-US"/>
              <a:pPr/>
              <a:t>2/27/2013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cs typeface="+mn-cs"/>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itchFamily="34" charset="0"/>
              </a:defRPr>
            </a:lvl1pPr>
          </a:lstStyle>
          <a:p>
            <a:fld id="{84C8C584-8420-40F2-9148-9E9C3B6945D3}"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xStyles>
    <p:titleStyle>
      <a:lvl1pPr algn="ctr" rtl="0" eaLnBrk="0" fontAlgn="base" hangingPunct="0">
        <a:spcBef>
          <a:spcPct val="0"/>
        </a:spcBef>
        <a:spcAft>
          <a:spcPct val="0"/>
        </a:spcAft>
        <a:defRPr sz="4400" kern="1200">
          <a:solidFill>
            <a:schemeClr val="tx1"/>
          </a:solidFill>
          <a:latin typeface="+mj-lt"/>
          <a:ea typeface="ＭＳ Ｐゴシック" charset="0"/>
          <a:cs typeface="+mj-cs"/>
        </a:defRPr>
      </a:lvl1pPr>
      <a:lvl2pPr algn="ctr" rtl="0" eaLnBrk="0" fontAlgn="base" hangingPunct="0">
        <a:spcBef>
          <a:spcPct val="0"/>
        </a:spcBef>
        <a:spcAft>
          <a:spcPct val="0"/>
        </a:spcAft>
        <a:defRPr sz="4400">
          <a:solidFill>
            <a:schemeClr val="tx1"/>
          </a:solidFill>
          <a:latin typeface="Calibri" charset="0"/>
          <a:ea typeface="ＭＳ Ｐゴシック" charset="0"/>
        </a:defRPr>
      </a:lvl2pPr>
      <a:lvl3pPr algn="ctr" rtl="0" eaLnBrk="0" fontAlgn="base" hangingPunct="0">
        <a:spcBef>
          <a:spcPct val="0"/>
        </a:spcBef>
        <a:spcAft>
          <a:spcPct val="0"/>
        </a:spcAft>
        <a:defRPr sz="4400">
          <a:solidFill>
            <a:schemeClr val="tx1"/>
          </a:solidFill>
          <a:latin typeface="Calibri" charset="0"/>
          <a:ea typeface="ＭＳ Ｐゴシック" charset="0"/>
        </a:defRPr>
      </a:lvl3pPr>
      <a:lvl4pPr algn="ctr" rtl="0" eaLnBrk="0" fontAlgn="base" hangingPunct="0">
        <a:spcBef>
          <a:spcPct val="0"/>
        </a:spcBef>
        <a:spcAft>
          <a:spcPct val="0"/>
        </a:spcAft>
        <a:defRPr sz="4400">
          <a:solidFill>
            <a:schemeClr val="tx1"/>
          </a:solidFill>
          <a:latin typeface="Calibri" charset="0"/>
          <a:ea typeface="ＭＳ Ｐゴシック" charset="0"/>
        </a:defRPr>
      </a:lvl4pPr>
      <a:lvl5pPr algn="ctr" rtl="0" eaLnBrk="0" fontAlgn="base" hangingPunct="0">
        <a:spcBef>
          <a:spcPct val="0"/>
        </a:spcBef>
        <a:spcAft>
          <a:spcPct val="0"/>
        </a:spcAft>
        <a:defRPr sz="4400">
          <a:solidFill>
            <a:schemeClr val="tx1"/>
          </a:solidFill>
          <a:latin typeface="Calibri" charset="0"/>
          <a:ea typeface="ＭＳ Ｐゴシック" charset="0"/>
        </a:defRPr>
      </a:lvl5pPr>
      <a:lvl6pPr marL="457200" algn="ctr" rtl="0" fontAlgn="base">
        <a:spcBef>
          <a:spcPct val="0"/>
        </a:spcBef>
        <a:spcAft>
          <a:spcPct val="0"/>
        </a:spcAft>
        <a:defRPr sz="4400">
          <a:solidFill>
            <a:schemeClr val="tx1"/>
          </a:solidFill>
          <a:latin typeface="Calibri" charset="0"/>
          <a:ea typeface="ＭＳ Ｐゴシック" charset="0"/>
        </a:defRPr>
      </a:lvl6pPr>
      <a:lvl7pPr marL="914400" algn="ctr" rtl="0" fontAlgn="base">
        <a:spcBef>
          <a:spcPct val="0"/>
        </a:spcBef>
        <a:spcAft>
          <a:spcPct val="0"/>
        </a:spcAft>
        <a:defRPr sz="4400">
          <a:solidFill>
            <a:schemeClr val="tx1"/>
          </a:solidFill>
          <a:latin typeface="Calibri" charset="0"/>
          <a:ea typeface="ＭＳ Ｐゴシック" charset="0"/>
        </a:defRPr>
      </a:lvl7pPr>
      <a:lvl8pPr marL="1371600" algn="ctr" rtl="0" fontAlgn="base">
        <a:spcBef>
          <a:spcPct val="0"/>
        </a:spcBef>
        <a:spcAft>
          <a:spcPct val="0"/>
        </a:spcAft>
        <a:defRPr sz="4400">
          <a:solidFill>
            <a:schemeClr val="tx1"/>
          </a:solidFill>
          <a:latin typeface="Calibri" charset="0"/>
          <a:ea typeface="ＭＳ Ｐゴシック" charset="0"/>
        </a:defRPr>
      </a:lvl8pPr>
      <a:lvl9pPr marL="1828800" algn="ctr" rtl="0" fontAlgn="base">
        <a:spcBef>
          <a:spcPct val="0"/>
        </a:spcBef>
        <a:spcAft>
          <a:spcPct val="0"/>
        </a:spcAft>
        <a:defRPr sz="4400">
          <a:solidFill>
            <a:schemeClr val="tx1"/>
          </a:solidFill>
          <a:latin typeface="Calibri" charset="0"/>
          <a:ea typeface="ＭＳ Ｐゴシック"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ＭＳ Ｐゴシック" charset="0"/>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ＭＳ Ｐゴシック" charset="0"/>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ＭＳ Ｐゴシック" charset="0"/>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ＭＳ Ｐゴシック" charset="0"/>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ＭＳ Ｐゴシック" charset="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notesSlide" Target="../notesSlides/notesSlide6.xml"/><Relationship Id="rId7" Type="http://schemas.openxmlformats.org/officeDocument/2006/relationships/image" Target="../media/image23.png"/><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20.png"/><Relationship Id="rId11" Type="http://schemas.openxmlformats.org/officeDocument/2006/relationships/oleObject" Target="../embeddings/oleObject2.bin"/><Relationship Id="rId5" Type="http://schemas.openxmlformats.org/officeDocument/2006/relationships/image" Target="../media/image22.png"/><Relationship Id="rId10" Type="http://schemas.openxmlformats.org/officeDocument/2006/relationships/image" Target="../media/image26.png"/><Relationship Id="rId4" Type="http://schemas.openxmlformats.org/officeDocument/2006/relationships/image" Target="../media/image16.png"/><Relationship Id="rId9" Type="http://schemas.openxmlformats.org/officeDocument/2006/relationships/image" Target="../media/image25.png"/></Relationships>
</file>

<file path=ppt/slides/_rels/slide18.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16.png"/><Relationship Id="rId7" Type="http://schemas.openxmlformats.org/officeDocument/2006/relationships/image" Target="../media/image30.png"/><Relationship Id="rId12" Type="http://schemas.openxmlformats.org/officeDocument/2006/relationships/image" Target="../media/image35.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9.png"/><Relationship Id="rId11" Type="http://schemas.openxmlformats.org/officeDocument/2006/relationships/image" Target="../media/image34.png"/><Relationship Id="rId5" Type="http://schemas.openxmlformats.org/officeDocument/2006/relationships/image" Target="../media/image28.png"/><Relationship Id="rId10" Type="http://schemas.openxmlformats.org/officeDocument/2006/relationships/image" Target="../media/image33.png"/><Relationship Id="rId4" Type="http://schemas.openxmlformats.org/officeDocument/2006/relationships/image" Target="../media/image27.png"/><Relationship Id="rId9" Type="http://schemas.openxmlformats.org/officeDocument/2006/relationships/image" Target="../media/image32.png"/></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37.png"/><Relationship Id="rId5" Type="http://schemas.openxmlformats.org/officeDocument/2006/relationships/image" Target="../media/image35.png"/><Relationship Id="rId4" Type="http://schemas.openxmlformats.org/officeDocument/2006/relationships/image" Target="../media/image36.png"/></Relationships>
</file>

<file path=ppt/slides/_rels/slide2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21.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notesSlide" Target="../notesSlides/notesSlide10.xml"/><Relationship Id="rId7" Type="http://schemas.openxmlformats.org/officeDocument/2006/relationships/image" Target="../media/image44.png"/><Relationship Id="rId12"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43.png"/><Relationship Id="rId11" Type="http://schemas.openxmlformats.org/officeDocument/2006/relationships/oleObject" Target="../embeddings/oleObject3.bin"/><Relationship Id="rId5" Type="http://schemas.openxmlformats.org/officeDocument/2006/relationships/image" Target="../media/image42.png"/><Relationship Id="rId10" Type="http://schemas.openxmlformats.org/officeDocument/2006/relationships/image" Target="../media/image32.png"/><Relationship Id="rId4" Type="http://schemas.openxmlformats.org/officeDocument/2006/relationships/image" Target="../media/image41.png"/><Relationship Id="rId9" Type="http://schemas.openxmlformats.org/officeDocument/2006/relationships/image" Target="../media/image46.png"/></Relationships>
</file>

<file path=ppt/slides/_rels/slide22.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image" Target="../media/image41.png"/><Relationship Id="rId7" Type="http://schemas.openxmlformats.org/officeDocument/2006/relationships/image" Target="../media/image49.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34.png"/><Relationship Id="rId11" Type="http://schemas.openxmlformats.org/officeDocument/2006/relationships/image" Target="../media/image32.png"/><Relationship Id="rId5" Type="http://schemas.openxmlformats.org/officeDocument/2006/relationships/image" Target="../media/image48.png"/><Relationship Id="rId10" Type="http://schemas.openxmlformats.org/officeDocument/2006/relationships/image" Target="../media/image52.png"/><Relationship Id="rId4" Type="http://schemas.openxmlformats.org/officeDocument/2006/relationships/image" Target="../media/image47.png"/><Relationship Id="rId9" Type="http://schemas.openxmlformats.org/officeDocument/2006/relationships/image" Target="../media/image51.png"/></Relationships>
</file>

<file path=ppt/slides/_rels/slide23.xml.rels><?xml version="1.0" encoding="UTF-8" standalone="yes"?>
<Relationships xmlns="http://schemas.openxmlformats.org/package/2006/relationships"><Relationship Id="rId3" Type="http://schemas.openxmlformats.org/officeDocument/2006/relationships/image" Target="../media/image38.png"/><Relationship Id="rId7" Type="http://schemas.openxmlformats.org/officeDocument/2006/relationships/image" Target="../media/image54.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39.png"/><Relationship Id="rId5" Type="http://schemas.openxmlformats.org/officeDocument/2006/relationships/image" Target="../media/image53.png"/><Relationship Id="rId4" Type="http://schemas.openxmlformats.org/officeDocument/2006/relationships/image" Target="../media/image51.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wm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57.wm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60.wm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1.wm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62.wm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72.wmf"/><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74.wmf"/><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75.wmf"/><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76.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itle 1"/>
          <p:cNvSpPr>
            <a:spLocks noGrp="1"/>
          </p:cNvSpPr>
          <p:nvPr>
            <p:ph type="ctrTitle"/>
          </p:nvPr>
        </p:nvSpPr>
        <p:spPr/>
        <p:txBody>
          <a:bodyPr/>
          <a:lstStyle/>
          <a:p>
            <a:pPr eaLnBrk="1" hangingPunct="1"/>
            <a:r>
              <a:rPr lang="en-US" smtClean="0">
                <a:ea typeface="ＭＳ Ｐゴシック" pitchFamily="34" charset="-128"/>
              </a:rPr>
              <a:t>Concepts of RCC/PCC</a:t>
            </a:r>
          </a:p>
        </p:txBody>
      </p:sp>
      <p:sp>
        <p:nvSpPr>
          <p:cNvPr id="15362" name="Subtitle 2"/>
          <p:cNvSpPr>
            <a:spLocks noGrp="1"/>
          </p:cNvSpPr>
          <p:nvPr>
            <p:ph type="subTitle" idx="1"/>
          </p:nvPr>
        </p:nvSpPr>
        <p:spPr/>
        <p:txBody>
          <a:bodyPr/>
          <a:lstStyle/>
          <a:p>
            <a:pPr eaLnBrk="1" hangingPunct="1"/>
            <a:r>
              <a:rPr lang="en-US" smtClean="0">
                <a:solidFill>
                  <a:srgbClr val="898989"/>
                </a:solidFill>
                <a:ea typeface="ＭＳ Ｐゴシック" pitchFamily="34" charset="-128"/>
              </a:rPr>
              <a:t>For Integrated group</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6019" name="Group 3"/>
          <p:cNvGrpSpPr>
            <a:grpSpLocks/>
          </p:cNvGrpSpPr>
          <p:nvPr/>
        </p:nvGrpSpPr>
        <p:grpSpPr bwMode="auto">
          <a:xfrm>
            <a:off x="6343650" y="3886200"/>
            <a:ext cx="2357438" cy="2590800"/>
            <a:chOff x="3996" y="2448"/>
            <a:chExt cx="1485" cy="1632"/>
          </a:xfrm>
        </p:grpSpPr>
        <p:pic>
          <p:nvPicPr>
            <p:cNvPr id="16407" name="Picture 4" descr="Intro1"/>
            <p:cNvPicPr>
              <a:picLocks noChangeAspect="1" noChangeArrowheads="1"/>
            </p:cNvPicPr>
            <p:nvPr/>
          </p:nvPicPr>
          <p:blipFill>
            <a:blip r:embed="rId2"/>
            <a:srcRect l="54445" t="15926" r="13333" b="39630"/>
            <a:stretch>
              <a:fillRect/>
            </a:stretch>
          </p:blipFill>
          <p:spPr bwMode="auto">
            <a:xfrm>
              <a:off x="3996" y="2448"/>
              <a:ext cx="1485" cy="1536"/>
            </a:xfrm>
            <a:prstGeom prst="rect">
              <a:avLst/>
            </a:prstGeom>
            <a:noFill/>
            <a:ln w="9525">
              <a:noFill/>
              <a:miter lim="800000"/>
              <a:headEnd/>
              <a:tailEnd/>
            </a:ln>
          </p:spPr>
        </p:pic>
        <p:sp>
          <p:nvSpPr>
            <p:cNvPr id="86021" name="Text Box 5"/>
            <p:cNvSpPr txBox="1">
              <a:spLocks noChangeArrowheads="1"/>
            </p:cNvSpPr>
            <p:nvPr/>
          </p:nvSpPr>
          <p:spPr bwMode="auto">
            <a:xfrm>
              <a:off x="4368" y="3792"/>
              <a:ext cx="926"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eaLnBrk="0" hangingPunct="0">
                <a:defRPr/>
              </a:pPr>
              <a:r>
                <a:rPr lang="en-US" sz="2400" b="1">
                  <a:latin typeface="Arial" charset="0"/>
                  <a:ea typeface="ＭＳ Ｐゴシック" charset="0"/>
                  <a:cs typeface="Arial" charset="0"/>
                </a:rPr>
                <a:t>Buckling</a:t>
              </a:r>
            </a:p>
          </p:txBody>
        </p:sp>
      </p:grpSp>
      <p:grpSp>
        <p:nvGrpSpPr>
          <p:cNvPr id="86022" name="Group 6"/>
          <p:cNvGrpSpPr>
            <a:grpSpLocks/>
          </p:cNvGrpSpPr>
          <p:nvPr/>
        </p:nvGrpSpPr>
        <p:grpSpPr bwMode="auto">
          <a:xfrm>
            <a:off x="400050" y="4819650"/>
            <a:ext cx="3505200" cy="2038350"/>
            <a:chOff x="252" y="3036"/>
            <a:chExt cx="2208" cy="1284"/>
          </a:xfrm>
        </p:grpSpPr>
        <p:pic>
          <p:nvPicPr>
            <p:cNvPr id="16405" name="Picture 7" descr="z4"/>
            <p:cNvPicPr>
              <a:picLocks noChangeAspect="1" noChangeArrowheads="1"/>
            </p:cNvPicPr>
            <p:nvPr/>
          </p:nvPicPr>
          <p:blipFill>
            <a:blip r:embed="rId3"/>
            <a:srcRect/>
            <a:stretch>
              <a:fillRect/>
            </a:stretch>
          </p:blipFill>
          <p:spPr bwMode="auto">
            <a:xfrm>
              <a:off x="252" y="3036"/>
              <a:ext cx="2208" cy="914"/>
            </a:xfrm>
            <a:prstGeom prst="rect">
              <a:avLst/>
            </a:prstGeom>
            <a:noFill/>
            <a:ln w="9525">
              <a:noFill/>
              <a:miter lim="800000"/>
              <a:headEnd/>
              <a:tailEnd/>
            </a:ln>
          </p:spPr>
        </p:pic>
        <p:sp>
          <p:nvSpPr>
            <p:cNvPr id="86024" name="Text Box 8"/>
            <p:cNvSpPr txBox="1">
              <a:spLocks noChangeArrowheads="1"/>
            </p:cNvSpPr>
            <p:nvPr/>
          </p:nvSpPr>
          <p:spPr bwMode="auto">
            <a:xfrm>
              <a:off x="933" y="4032"/>
              <a:ext cx="819"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eaLnBrk="0" hangingPunct="0">
                <a:defRPr/>
              </a:pPr>
              <a:r>
                <a:rPr lang="en-US" sz="2400" b="1">
                  <a:latin typeface="Arial" charset="0"/>
                  <a:ea typeface="ＭＳ Ｐゴシック" charset="0"/>
                  <a:cs typeface="Arial" charset="0"/>
                </a:rPr>
                <a:t>Torsion</a:t>
              </a:r>
            </a:p>
          </p:txBody>
        </p:sp>
      </p:grpSp>
      <p:grpSp>
        <p:nvGrpSpPr>
          <p:cNvPr id="86025" name="Group 9"/>
          <p:cNvGrpSpPr>
            <a:grpSpLocks/>
          </p:cNvGrpSpPr>
          <p:nvPr/>
        </p:nvGrpSpPr>
        <p:grpSpPr bwMode="auto">
          <a:xfrm>
            <a:off x="381000" y="304800"/>
            <a:ext cx="3505200" cy="1981200"/>
            <a:chOff x="240" y="192"/>
            <a:chExt cx="2208" cy="1248"/>
          </a:xfrm>
        </p:grpSpPr>
        <p:pic>
          <p:nvPicPr>
            <p:cNvPr id="16403" name="Picture 10" descr="z2"/>
            <p:cNvPicPr>
              <a:picLocks noChangeAspect="1" noChangeArrowheads="1"/>
            </p:cNvPicPr>
            <p:nvPr/>
          </p:nvPicPr>
          <p:blipFill>
            <a:blip r:embed="rId4"/>
            <a:srcRect/>
            <a:stretch>
              <a:fillRect/>
            </a:stretch>
          </p:blipFill>
          <p:spPr bwMode="auto">
            <a:xfrm>
              <a:off x="240" y="192"/>
              <a:ext cx="2208" cy="920"/>
            </a:xfrm>
            <a:prstGeom prst="rect">
              <a:avLst/>
            </a:prstGeom>
            <a:noFill/>
            <a:ln w="9525">
              <a:noFill/>
              <a:miter lim="800000"/>
              <a:headEnd/>
              <a:tailEnd/>
            </a:ln>
          </p:spPr>
        </p:pic>
        <p:sp>
          <p:nvSpPr>
            <p:cNvPr id="86027" name="Text Box 11"/>
            <p:cNvSpPr txBox="1">
              <a:spLocks noChangeArrowheads="1"/>
            </p:cNvSpPr>
            <p:nvPr/>
          </p:nvSpPr>
          <p:spPr bwMode="auto">
            <a:xfrm>
              <a:off x="905" y="1152"/>
              <a:ext cx="883"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eaLnBrk="0" hangingPunct="0">
                <a:defRPr/>
              </a:pPr>
              <a:r>
                <a:rPr lang="en-US" sz="2400" b="1">
                  <a:latin typeface="Arial" charset="0"/>
                  <a:ea typeface="ＭＳ Ｐゴシック" charset="0"/>
                  <a:cs typeface="Arial" charset="0"/>
                </a:rPr>
                <a:t>Bending</a:t>
              </a:r>
            </a:p>
          </p:txBody>
        </p:sp>
      </p:grpSp>
      <p:grpSp>
        <p:nvGrpSpPr>
          <p:cNvPr id="86028" name="Group 12"/>
          <p:cNvGrpSpPr>
            <a:grpSpLocks/>
          </p:cNvGrpSpPr>
          <p:nvPr/>
        </p:nvGrpSpPr>
        <p:grpSpPr bwMode="auto">
          <a:xfrm>
            <a:off x="762000" y="2286000"/>
            <a:ext cx="2695575" cy="2514600"/>
            <a:chOff x="480" y="1440"/>
            <a:chExt cx="1698" cy="1584"/>
          </a:xfrm>
        </p:grpSpPr>
        <p:pic>
          <p:nvPicPr>
            <p:cNvPr id="16401" name="Picture 13" descr="z3"/>
            <p:cNvPicPr>
              <a:picLocks noChangeAspect="1" noChangeArrowheads="1"/>
            </p:cNvPicPr>
            <p:nvPr/>
          </p:nvPicPr>
          <p:blipFill>
            <a:blip r:embed="rId5"/>
            <a:srcRect/>
            <a:stretch>
              <a:fillRect/>
            </a:stretch>
          </p:blipFill>
          <p:spPr bwMode="auto">
            <a:xfrm>
              <a:off x="480" y="1440"/>
              <a:ext cx="1698" cy="1212"/>
            </a:xfrm>
            <a:prstGeom prst="rect">
              <a:avLst/>
            </a:prstGeom>
            <a:noFill/>
            <a:ln w="9525">
              <a:noFill/>
              <a:miter lim="800000"/>
              <a:headEnd/>
              <a:tailEnd/>
            </a:ln>
          </p:spPr>
        </p:pic>
        <p:sp>
          <p:nvSpPr>
            <p:cNvPr id="86030" name="Text Box 14"/>
            <p:cNvSpPr txBox="1">
              <a:spLocks noChangeArrowheads="1"/>
            </p:cNvSpPr>
            <p:nvPr/>
          </p:nvSpPr>
          <p:spPr bwMode="auto">
            <a:xfrm>
              <a:off x="1018" y="2736"/>
              <a:ext cx="650"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eaLnBrk="0" hangingPunct="0">
                <a:defRPr/>
              </a:pPr>
              <a:r>
                <a:rPr lang="en-US" sz="2400" b="1">
                  <a:latin typeface="Arial" charset="0"/>
                  <a:ea typeface="ＭＳ Ｐゴシック" charset="0"/>
                  <a:cs typeface="Arial" charset="0"/>
                </a:rPr>
                <a:t>Shear</a:t>
              </a:r>
            </a:p>
          </p:txBody>
        </p:sp>
      </p:grpSp>
      <p:grpSp>
        <p:nvGrpSpPr>
          <p:cNvPr id="86031" name="Group 15"/>
          <p:cNvGrpSpPr>
            <a:grpSpLocks/>
          </p:cNvGrpSpPr>
          <p:nvPr/>
        </p:nvGrpSpPr>
        <p:grpSpPr bwMode="auto">
          <a:xfrm>
            <a:off x="3905250" y="1992313"/>
            <a:ext cx="2724150" cy="4027487"/>
            <a:chOff x="2460" y="1255"/>
            <a:chExt cx="1716" cy="2537"/>
          </a:xfrm>
        </p:grpSpPr>
        <p:grpSp>
          <p:nvGrpSpPr>
            <p:cNvPr id="16394" name="Group 16"/>
            <p:cNvGrpSpPr>
              <a:grpSpLocks/>
            </p:cNvGrpSpPr>
            <p:nvPr/>
          </p:nvGrpSpPr>
          <p:grpSpPr bwMode="auto">
            <a:xfrm>
              <a:off x="2544" y="1584"/>
              <a:ext cx="1632" cy="2208"/>
              <a:chOff x="2544" y="1584"/>
              <a:chExt cx="1632" cy="2208"/>
            </a:xfrm>
          </p:grpSpPr>
          <p:sp>
            <p:nvSpPr>
              <p:cNvPr id="86033" name="Text Box 17"/>
              <p:cNvSpPr txBox="1">
                <a:spLocks noChangeArrowheads="1"/>
              </p:cNvSpPr>
              <p:nvPr/>
            </p:nvSpPr>
            <p:spPr bwMode="auto">
              <a:xfrm>
                <a:off x="2918" y="3504"/>
                <a:ext cx="851"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eaLnBrk="0" hangingPunct="0">
                  <a:defRPr/>
                </a:pPr>
                <a:r>
                  <a:rPr lang="en-US" sz="2400" b="1">
                    <a:latin typeface="Arial" charset="0"/>
                    <a:ea typeface="ＭＳ Ｐゴシック" charset="0"/>
                    <a:cs typeface="Arial" charset="0"/>
                  </a:rPr>
                  <a:t>Tension</a:t>
                </a:r>
              </a:p>
            </p:txBody>
          </p:sp>
          <p:grpSp>
            <p:nvGrpSpPr>
              <p:cNvPr id="16398" name="Group 18"/>
              <p:cNvGrpSpPr>
                <a:grpSpLocks/>
              </p:cNvGrpSpPr>
              <p:nvPr/>
            </p:nvGrpSpPr>
            <p:grpSpPr bwMode="auto">
              <a:xfrm>
                <a:off x="2544" y="1584"/>
                <a:ext cx="1632" cy="1920"/>
                <a:chOff x="1920" y="1104"/>
                <a:chExt cx="1632" cy="1920"/>
              </a:xfrm>
            </p:grpSpPr>
            <p:pic>
              <p:nvPicPr>
                <p:cNvPr id="16399" name="Picture 19" descr="Intro"/>
                <p:cNvPicPr>
                  <a:picLocks noChangeAspect="1" noChangeArrowheads="1"/>
                </p:cNvPicPr>
                <p:nvPr/>
              </p:nvPicPr>
              <p:blipFill>
                <a:blip r:embed="rId6"/>
                <a:srcRect l="27493" t="15752" r="43622" b="38933"/>
                <a:stretch>
                  <a:fillRect/>
                </a:stretch>
              </p:blipFill>
              <p:spPr bwMode="auto">
                <a:xfrm>
                  <a:off x="1920" y="1104"/>
                  <a:ext cx="1632" cy="1920"/>
                </a:xfrm>
                <a:prstGeom prst="rect">
                  <a:avLst/>
                </a:prstGeom>
                <a:noFill/>
                <a:ln w="9525">
                  <a:noFill/>
                  <a:miter lim="800000"/>
                  <a:headEnd/>
                  <a:tailEnd/>
                </a:ln>
              </p:spPr>
            </p:pic>
            <p:sp>
              <p:nvSpPr>
                <p:cNvPr id="86036" name="Line 20"/>
                <p:cNvSpPr>
                  <a:spLocks noChangeShapeType="1"/>
                </p:cNvSpPr>
                <p:nvPr/>
              </p:nvSpPr>
              <p:spPr bwMode="auto">
                <a:xfrm flipH="1" flipV="1">
                  <a:off x="1968" y="1104"/>
                  <a:ext cx="96" cy="240"/>
                </a:xfrm>
                <a:prstGeom prst="line">
                  <a:avLst/>
                </a:prstGeom>
                <a:noFill/>
                <a:ln w="38100">
                  <a:solidFill>
                    <a:srgbClr val="FF0000"/>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defRPr/>
                  </a:pPr>
                  <a:endParaRPr lang="en-US">
                    <a:latin typeface="Arial" charset="0"/>
                    <a:ea typeface="ＭＳ Ｐゴシック" charset="0"/>
                    <a:cs typeface="Arial" charset="0"/>
                  </a:endParaRPr>
                </a:p>
              </p:txBody>
            </p:sp>
          </p:grpSp>
        </p:grpSp>
        <p:sp>
          <p:nvSpPr>
            <p:cNvPr id="86037" name="Line 21"/>
            <p:cNvSpPr>
              <a:spLocks noChangeShapeType="1"/>
            </p:cNvSpPr>
            <p:nvPr/>
          </p:nvSpPr>
          <p:spPr bwMode="auto">
            <a:xfrm rot="374069" flipH="1" flipV="1">
              <a:off x="2460" y="1344"/>
              <a:ext cx="192" cy="336"/>
            </a:xfrm>
            <a:prstGeom prst="line">
              <a:avLst/>
            </a:prstGeom>
            <a:noFill/>
            <a:ln w="28575">
              <a:solidFill>
                <a:srgbClr val="FF0000"/>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defRPr/>
              </a:pPr>
              <a:endParaRPr lang="en-US">
                <a:latin typeface="Arial" charset="0"/>
                <a:ea typeface="ＭＳ Ｐゴシック" charset="0"/>
                <a:cs typeface="Arial" charset="0"/>
              </a:endParaRPr>
            </a:p>
          </p:txBody>
        </p:sp>
        <p:sp>
          <p:nvSpPr>
            <p:cNvPr id="86038" name="Text Box 22"/>
            <p:cNvSpPr txBox="1">
              <a:spLocks noChangeArrowheads="1"/>
            </p:cNvSpPr>
            <p:nvPr/>
          </p:nvSpPr>
          <p:spPr bwMode="auto">
            <a:xfrm>
              <a:off x="2534" y="1255"/>
              <a:ext cx="214"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eaLnBrk="0" hangingPunct="0">
                <a:defRPr/>
              </a:pPr>
              <a:r>
                <a:rPr lang="en-US" sz="2000" b="1">
                  <a:latin typeface="Arial" charset="0"/>
                  <a:ea typeface="ＭＳ Ｐゴシック" charset="0"/>
                  <a:cs typeface="Arial" charset="0"/>
                </a:rPr>
                <a:t>T</a:t>
              </a:r>
            </a:p>
          </p:txBody>
        </p:sp>
      </p:grpSp>
      <p:grpSp>
        <p:nvGrpSpPr>
          <p:cNvPr id="86039" name="Group 23"/>
          <p:cNvGrpSpPr>
            <a:grpSpLocks/>
          </p:cNvGrpSpPr>
          <p:nvPr/>
        </p:nvGrpSpPr>
        <p:grpSpPr bwMode="auto">
          <a:xfrm>
            <a:off x="6457950" y="1066800"/>
            <a:ext cx="2132013" cy="2667000"/>
            <a:chOff x="4068" y="672"/>
            <a:chExt cx="1343" cy="1680"/>
          </a:xfrm>
        </p:grpSpPr>
        <p:pic>
          <p:nvPicPr>
            <p:cNvPr id="16392" name="Picture 24" descr="Intro1"/>
            <p:cNvPicPr>
              <a:picLocks noChangeAspect="1" noChangeArrowheads="1"/>
            </p:cNvPicPr>
            <p:nvPr/>
          </p:nvPicPr>
          <p:blipFill>
            <a:blip r:embed="rId2"/>
            <a:srcRect l="12222" t="15926" r="58888" b="39630"/>
            <a:stretch>
              <a:fillRect/>
            </a:stretch>
          </p:blipFill>
          <p:spPr bwMode="auto">
            <a:xfrm>
              <a:off x="4176" y="672"/>
              <a:ext cx="1206" cy="1392"/>
            </a:xfrm>
            <a:prstGeom prst="rect">
              <a:avLst/>
            </a:prstGeom>
            <a:noFill/>
            <a:ln w="9525">
              <a:noFill/>
              <a:miter lim="800000"/>
              <a:headEnd/>
              <a:tailEnd/>
            </a:ln>
          </p:spPr>
        </p:pic>
        <p:sp>
          <p:nvSpPr>
            <p:cNvPr id="86041" name="Text Box 25"/>
            <p:cNvSpPr txBox="1">
              <a:spLocks noChangeArrowheads="1"/>
            </p:cNvSpPr>
            <p:nvPr/>
          </p:nvSpPr>
          <p:spPr bwMode="auto">
            <a:xfrm>
              <a:off x="4068" y="2064"/>
              <a:ext cx="1343"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eaLnBrk="0" hangingPunct="0">
                <a:defRPr/>
              </a:pPr>
              <a:r>
                <a:rPr lang="en-US" sz="2400" b="1">
                  <a:latin typeface="Arial" charset="0"/>
                  <a:ea typeface="ＭＳ Ｐゴシック" charset="0"/>
                  <a:cs typeface="Arial" charset="0"/>
                </a:rPr>
                <a:t>Compression</a:t>
              </a:r>
            </a:p>
          </p:txBody>
        </p:sp>
      </p:grpSp>
      <p:sp>
        <p:nvSpPr>
          <p:cNvPr id="16391" name="Title 1"/>
          <p:cNvSpPr>
            <a:spLocks/>
          </p:cNvSpPr>
          <p:nvPr/>
        </p:nvSpPr>
        <p:spPr bwMode="auto">
          <a:xfrm>
            <a:off x="4419600" y="304800"/>
            <a:ext cx="4038600" cy="685800"/>
          </a:xfrm>
          <a:prstGeom prst="rect">
            <a:avLst/>
          </a:prstGeom>
          <a:noFill/>
          <a:ln w="9525">
            <a:noFill/>
            <a:miter lim="800000"/>
            <a:headEnd/>
            <a:tailEnd/>
          </a:ln>
        </p:spPr>
        <p:txBody>
          <a:bodyPr anchor="ctr"/>
          <a:lstStyle/>
          <a:p>
            <a:pPr algn="ctr"/>
            <a:r>
              <a:rPr lang="en-US" sz="3200">
                <a:solidFill>
                  <a:schemeClr val="accent2"/>
                </a:solidFill>
                <a:latin typeface="Calibri" pitchFamily="34" charset="0"/>
              </a:rPr>
              <a:t>Basics - Loads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5" presetClass="entr" presetSubtype="0" fill="hold" nodeType="afterEffect">
                                  <p:stCondLst>
                                    <p:cond delay="1000"/>
                                  </p:stCondLst>
                                  <p:childTnLst>
                                    <p:set>
                                      <p:cBhvr>
                                        <p:cTn id="6" dur="1" fill="hold">
                                          <p:stCondLst>
                                            <p:cond delay="0"/>
                                          </p:stCondLst>
                                        </p:cTn>
                                        <p:tgtEl>
                                          <p:spTgt spid="86031"/>
                                        </p:tgtEl>
                                        <p:attrNameLst>
                                          <p:attrName>style.visibility</p:attrName>
                                        </p:attrNameLst>
                                      </p:cBhvr>
                                      <p:to>
                                        <p:strVal val="visible"/>
                                      </p:to>
                                    </p:set>
                                    <p:anim calcmode="lin" valueType="num">
                                      <p:cBhvr>
                                        <p:cTn id="7" dur="1000" fill="hold"/>
                                        <p:tgtEl>
                                          <p:spTgt spid="86031"/>
                                        </p:tgtEl>
                                        <p:attrNameLst>
                                          <p:attrName>ppt_w</p:attrName>
                                        </p:attrNameLst>
                                      </p:cBhvr>
                                      <p:tavLst>
                                        <p:tav tm="0">
                                          <p:val>
                                            <p:fltVal val="0"/>
                                          </p:val>
                                        </p:tav>
                                        <p:tav tm="100000">
                                          <p:val>
                                            <p:strVal val="#ppt_w"/>
                                          </p:val>
                                        </p:tav>
                                      </p:tavLst>
                                    </p:anim>
                                    <p:anim calcmode="lin" valueType="num">
                                      <p:cBhvr>
                                        <p:cTn id="8" dur="1000" fill="hold"/>
                                        <p:tgtEl>
                                          <p:spTgt spid="86031"/>
                                        </p:tgtEl>
                                        <p:attrNameLst>
                                          <p:attrName>ppt_h</p:attrName>
                                        </p:attrNameLst>
                                      </p:cBhvr>
                                      <p:tavLst>
                                        <p:tav tm="0">
                                          <p:val>
                                            <p:fltVal val="0"/>
                                          </p:val>
                                        </p:tav>
                                        <p:tav tm="100000">
                                          <p:val>
                                            <p:strVal val="#ppt_h"/>
                                          </p:val>
                                        </p:tav>
                                      </p:tavLst>
                                    </p:anim>
                                    <p:anim calcmode="lin" valueType="num">
                                      <p:cBhvr>
                                        <p:cTn id="9" dur="1000" fill="hold"/>
                                        <p:tgtEl>
                                          <p:spTgt spid="86031"/>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86031"/>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499"/>
                                          </p:stCondLst>
                                        </p:cTn>
                                        <p:tgtEl>
                                          <p:spTgt spid="8603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499"/>
                                          </p:stCondLst>
                                        </p:cTn>
                                        <p:tgtEl>
                                          <p:spTgt spid="86019"/>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499"/>
                                          </p:stCondLst>
                                        </p:cTn>
                                        <p:tgtEl>
                                          <p:spTgt spid="86025"/>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499"/>
                                          </p:stCondLst>
                                        </p:cTn>
                                        <p:tgtEl>
                                          <p:spTgt spid="86028"/>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499"/>
                                          </p:stCondLst>
                                        </p:cTn>
                                        <p:tgtEl>
                                          <p:spTgt spid="860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itle 1"/>
          <p:cNvSpPr>
            <a:spLocks noGrp="1"/>
          </p:cNvSpPr>
          <p:nvPr>
            <p:ph type="title" idx="4294967295"/>
          </p:nvPr>
        </p:nvSpPr>
        <p:spPr/>
        <p:txBody>
          <a:bodyPr/>
          <a:lstStyle/>
          <a:p>
            <a:pPr eaLnBrk="1" hangingPunct="1"/>
            <a:r>
              <a:rPr lang="en-US" smtClean="0">
                <a:ea typeface="ＭＳ Ｐゴシック" pitchFamily="34" charset="-128"/>
              </a:rPr>
              <a:t>Basics – Forces on Beams</a:t>
            </a:r>
          </a:p>
        </p:txBody>
      </p:sp>
      <p:sp>
        <p:nvSpPr>
          <p:cNvPr id="3" name="Content Placeholder 2"/>
          <p:cNvSpPr>
            <a:spLocks noGrp="1"/>
          </p:cNvSpPr>
          <p:nvPr>
            <p:ph idx="4294967295"/>
          </p:nvPr>
        </p:nvSpPr>
        <p:spPr/>
        <p:txBody>
          <a:bodyPr rtlCol="0">
            <a:normAutofit lnSpcReduction="10000"/>
          </a:bodyPr>
          <a:lstStyle/>
          <a:p>
            <a:pPr eaLnBrk="1" fontAlgn="auto" hangingPunct="1">
              <a:spcAft>
                <a:spcPts val="0"/>
              </a:spcAft>
              <a:defRPr/>
            </a:pPr>
            <a:r>
              <a:rPr lang="en-US" sz="2800" dirty="0" smtClean="0">
                <a:ea typeface="+mn-ea"/>
              </a:rPr>
              <a:t>Vertical Loads </a:t>
            </a:r>
          </a:p>
          <a:p>
            <a:pPr eaLnBrk="1" fontAlgn="auto" hangingPunct="1">
              <a:spcAft>
                <a:spcPts val="0"/>
              </a:spcAft>
              <a:defRPr/>
            </a:pPr>
            <a:endParaRPr lang="en-US" sz="2800" dirty="0" smtClean="0">
              <a:ea typeface="+mn-ea"/>
            </a:endParaRPr>
          </a:p>
          <a:p>
            <a:pPr eaLnBrk="1" fontAlgn="auto" hangingPunct="1">
              <a:spcAft>
                <a:spcPts val="0"/>
              </a:spcAft>
              <a:defRPr/>
            </a:pPr>
            <a:endParaRPr lang="en-US" sz="2800" dirty="0">
              <a:ea typeface="+mn-ea"/>
            </a:endParaRPr>
          </a:p>
          <a:p>
            <a:pPr eaLnBrk="1" fontAlgn="auto" hangingPunct="1">
              <a:spcAft>
                <a:spcPts val="0"/>
              </a:spcAft>
              <a:defRPr/>
            </a:pPr>
            <a:endParaRPr lang="en-US" sz="2800" dirty="0" smtClean="0">
              <a:ea typeface="+mn-ea"/>
            </a:endParaRPr>
          </a:p>
          <a:p>
            <a:pPr eaLnBrk="1" fontAlgn="auto" hangingPunct="1">
              <a:spcAft>
                <a:spcPts val="0"/>
              </a:spcAft>
              <a:defRPr/>
            </a:pPr>
            <a:endParaRPr lang="en-US" sz="2800" dirty="0" smtClean="0">
              <a:ea typeface="+mn-ea"/>
            </a:endParaRPr>
          </a:p>
          <a:p>
            <a:pPr eaLnBrk="1" fontAlgn="auto" hangingPunct="1">
              <a:spcAft>
                <a:spcPts val="0"/>
              </a:spcAft>
              <a:defRPr/>
            </a:pPr>
            <a:r>
              <a:rPr lang="en-US" sz="2800" dirty="0" smtClean="0">
                <a:ea typeface="+mn-ea"/>
              </a:rPr>
              <a:t>Shear Force</a:t>
            </a:r>
          </a:p>
          <a:p>
            <a:pPr eaLnBrk="1" fontAlgn="auto" hangingPunct="1">
              <a:spcAft>
                <a:spcPts val="0"/>
              </a:spcAft>
              <a:defRPr/>
            </a:pPr>
            <a:endParaRPr lang="en-US" sz="2800" dirty="0" smtClean="0">
              <a:ea typeface="+mn-ea"/>
            </a:endParaRPr>
          </a:p>
          <a:p>
            <a:pPr eaLnBrk="1" fontAlgn="auto" hangingPunct="1">
              <a:spcAft>
                <a:spcPts val="0"/>
              </a:spcAft>
              <a:defRPr/>
            </a:pPr>
            <a:endParaRPr lang="en-US" sz="2800" dirty="0">
              <a:ea typeface="+mn-ea"/>
            </a:endParaRPr>
          </a:p>
          <a:p>
            <a:pPr eaLnBrk="1" fontAlgn="auto" hangingPunct="1">
              <a:spcAft>
                <a:spcPts val="0"/>
              </a:spcAft>
              <a:defRPr/>
            </a:pPr>
            <a:r>
              <a:rPr lang="en-US" sz="2800" dirty="0" smtClean="0">
                <a:ea typeface="+mn-ea"/>
              </a:rPr>
              <a:t>Bending Moment</a:t>
            </a:r>
          </a:p>
        </p:txBody>
      </p:sp>
      <p:pic>
        <p:nvPicPr>
          <p:cNvPr id="17411" name="Picture 4"/>
          <p:cNvPicPr>
            <a:picLocks noChangeAspect="1" noChangeArrowheads="1"/>
          </p:cNvPicPr>
          <p:nvPr/>
        </p:nvPicPr>
        <p:blipFill>
          <a:blip r:embed="rId2"/>
          <a:srcRect/>
          <a:stretch>
            <a:fillRect/>
          </a:stretch>
        </p:blipFill>
        <p:spPr bwMode="auto">
          <a:xfrm>
            <a:off x="3676650" y="1143000"/>
            <a:ext cx="5238750" cy="53721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Text Box 2"/>
          <p:cNvSpPr txBox="1">
            <a:spLocks noChangeArrowheads="1"/>
          </p:cNvSpPr>
          <p:nvPr/>
        </p:nvSpPr>
        <p:spPr bwMode="auto">
          <a:xfrm>
            <a:off x="5791200" y="3290888"/>
            <a:ext cx="1314450" cy="519112"/>
          </a:xfrm>
          <a:prstGeom prst="rect">
            <a:avLst/>
          </a:prstGeom>
          <a:solidFill>
            <a:schemeClr val="bg1"/>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800">
                <a:latin typeface="Arial" charset="0"/>
                <a:ea typeface="ＭＳ Ｐゴシック" charset="0"/>
                <a:cs typeface="Arial" charset="0"/>
              </a:rPr>
              <a:t>Hinged</a:t>
            </a:r>
          </a:p>
        </p:txBody>
      </p:sp>
      <p:sp>
        <p:nvSpPr>
          <p:cNvPr id="83971" name="Text Box 3"/>
          <p:cNvSpPr txBox="1">
            <a:spLocks noChangeArrowheads="1"/>
          </p:cNvSpPr>
          <p:nvPr/>
        </p:nvSpPr>
        <p:spPr bwMode="auto">
          <a:xfrm>
            <a:off x="5935663" y="5195888"/>
            <a:ext cx="1055687" cy="519112"/>
          </a:xfrm>
          <a:prstGeom prst="rect">
            <a:avLst/>
          </a:prstGeom>
          <a:solidFill>
            <a:schemeClr val="bg1"/>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800">
                <a:latin typeface="Arial" charset="0"/>
                <a:ea typeface="ＭＳ Ｐゴシック" charset="0"/>
                <a:cs typeface="Arial" charset="0"/>
              </a:rPr>
              <a:t>Fixed</a:t>
            </a:r>
          </a:p>
        </p:txBody>
      </p:sp>
      <p:grpSp>
        <p:nvGrpSpPr>
          <p:cNvPr id="83972" name="Group 4"/>
          <p:cNvGrpSpPr>
            <a:grpSpLocks/>
          </p:cNvGrpSpPr>
          <p:nvPr/>
        </p:nvGrpSpPr>
        <p:grpSpPr bwMode="auto">
          <a:xfrm>
            <a:off x="1104900" y="4735513"/>
            <a:ext cx="3000375" cy="1676400"/>
            <a:chOff x="696" y="2983"/>
            <a:chExt cx="1890" cy="1056"/>
          </a:xfrm>
        </p:grpSpPr>
        <p:grpSp>
          <p:nvGrpSpPr>
            <p:cNvPr id="18485" name="Group 5"/>
            <p:cNvGrpSpPr>
              <a:grpSpLocks/>
            </p:cNvGrpSpPr>
            <p:nvPr/>
          </p:nvGrpSpPr>
          <p:grpSpPr bwMode="auto">
            <a:xfrm>
              <a:off x="696" y="2983"/>
              <a:ext cx="1890" cy="1056"/>
              <a:chOff x="696" y="2983"/>
              <a:chExt cx="1890" cy="1056"/>
            </a:xfrm>
          </p:grpSpPr>
          <p:sp>
            <p:nvSpPr>
              <p:cNvPr id="83974" name="Rectangle 6"/>
              <p:cNvSpPr>
                <a:spLocks noChangeArrowheads="1"/>
              </p:cNvSpPr>
              <p:nvPr/>
            </p:nvSpPr>
            <p:spPr bwMode="auto">
              <a:xfrm>
                <a:off x="1608" y="3271"/>
                <a:ext cx="978" cy="346"/>
              </a:xfrm>
              <a:prstGeom prst="rect">
                <a:avLst/>
              </a:prstGeom>
              <a:solidFill>
                <a:schemeClr val="accent1"/>
              </a:solidFill>
              <a:ln w="38100">
                <a:solidFill>
                  <a:schemeClr val="tx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83975" name="Rectangle 7"/>
              <p:cNvSpPr>
                <a:spLocks noChangeArrowheads="1"/>
              </p:cNvSpPr>
              <p:nvPr/>
            </p:nvSpPr>
            <p:spPr bwMode="auto">
              <a:xfrm>
                <a:off x="696" y="2983"/>
                <a:ext cx="912" cy="1056"/>
              </a:xfrm>
              <a:prstGeom prst="rect">
                <a:avLst/>
              </a:prstGeom>
              <a:solidFill>
                <a:srgbClr val="DDDDDD"/>
              </a:solidFill>
              <a:ln w="38100">
                <a:solidFill>
                  <a:srgbClr val="808080"/>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grpSp>
        <p:sp>
          <p:nvSpPr>
            <p:cNvPr id="83976" name="Rectangle 8"/>
            <p:cNvSpPr>
              <a:spLocks noChangeArrowheads="1"/>
            </p:cNvSpPr>
            <p:nvPr/>
          </p:nvSpPr>
          <p:spPr bwMode="auto">
            <a:xfrm>
              <a:off x="1344" y="3271"/>
              <a:ext cx="276" cy="336"/>
            </a:xfrm>
            <a:prstGeom prst="rect">
              <a:avLst/>
            </a:prstGeom>
            <a:noFill/>
            <a:ln w="38100">
              <a:solidFill>
                <a:schemeClr val="tx1"/>
              </a:solidFill>
              <a:prstDash val="sysDot"/>
              <a:miter lim="800000"/>
              <a:headEnd/>
              <a:tailEnd/>
            </a:ln>
            <a:effectLst/>
            <a:extLst>
              <a:ext uri="{909E8E84-426E-40dd-AFC4-6F175D3DCCD1}">
                <a14:hiddenFill xmlns:a14="http://schemas.microsoft.com/office/drawing/2010/main" xmlns="">
                  <a:solidFill>
                    <a:srgbClr val="FF0000"/>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nchor="ctr">
              <a:spAutoFit/>
            </a:bodyPr>
            <a:lstStyle/>
            <a:p>
              <a:pPr>
                <a:defRPr/>
              </a:pPr>
              <a:endParaRPr lang="en-US">
                <a:latin typeface="Arial" charset="0"/>
                <a:ea typeface="ＭＳ Ｐゴシック" charset="0"/>
                <a:cs typeface="Arial" charset="0"/>
              </a:endParaRPr>
            </a:p>
          </p:txBody>
        </p:sp>
      </p:grpSp>
      <p:grpSp>
        <p:nvGrpSpPr>
          <p:cNvPr id="83977" name="Group 9"/>
          <p:cNvGrpSpPr>
            <a:grpSpLocks/>
          </p:cNvGrpSpPr>
          <p:nvPr/>
        </p:nvGrpSpPr>
        <p:grpSpPr bwMode="auto">
          <a:xfrm>
            <a:off x="1714500" y="5249863"/>
            <a:ext cx="809625" cy="457200"/>
            <a:chOff x="1080" y="3307"/>
            <a:chExt cx="510" cy="288"/>
          </a:xfrm>
        </p:grpSpPr>
        <p:sp>
          <p:nvSpPr>
            <p:cNvPr id="83978" name="Line 10"/>
            <p:cNvSpPr>
              <a:spLocks noChangeShapeType="1"/>
            </p:cNvSpPr>
            <p:nvPr/>
          </p:nvSpPr>
          <p:spPr bwMode="auto">
            <a:xfrm>
              <a:off x="1302" y="3445"/>
              <a:ext cx="288"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83979" name="Text Box 11"/>
            <p:cNvSpPr txBox="1">
              <a:spLocks noChangeArrowheads="1"/>
            </p:cNvSpPr>
            <p:nvPr/>
          </p:nvSpPr>
          <p:spPr bwMode="auto">
            <a:xfrm>
              <a:off x="1080" y="3307"/>
              <a:ext cx="255"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FF0000"/>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400" b="1">
                  <a:solidFill>
                    <a:srgbClr val="000099"/>
                  </a:solidFill>
                  <a:latin typeface="Arial" charset="0"/>
                  <a:ea typeface="ＭＳ Ｐゴシック" charset="0"/>
                  <a:cs typeface="Arial" charset="0"/>
                </a:rPr>
                <a:t>H</a:t>
              </a:r>
            </a:p>
          </p:txBody>
        </p:sp>
      </p:grpSp>
      <p:grpSp>
        <p:nvGrpSpPr>
          <p:cNvPr id="83980" name="Group 12"/>
          <p:cNvGrpSpPr>
            <a:grpSpLocks/>
          </p:cNvGrpSpPr>
          <p:nvPr/>
        </p:nvGrpSpPr>
        <p:grpSpPr bwMode="auto">
          <a:xfrm>
            <a:off x="2362200" y="5253038"/>
            <a:ext cx="609600" cy="457200"/>
            <a:chOff x="1488" y="3309"/>
            <a:chExt cx="384" cy="288"/>
          </a:xfrm>
        </p:grpSpPr>
        <p:sp>
          <p:nvSpPr>
            <p:cNvPr id="83981" name="AutoShape 13"/>
            <p:cNvSpPr>
              <a:spLocks noChangeArrowheads="1"/>
            </p:cNvSpPr>
            <p:nvPr/>
          </p:nvSpPr>
          <p:spPr bwMode="auto">
            <a:xfrm rot="4914333" flipV="1">
              <a:off x="1493" y="3315"/>
              <a:ext cx="236" cy="245"/>
            </a:xfrm>
            <a:custGeom>
              <a:avLst/>
              <a:gdLst>
                <a:gd name="T0" fmla="*/ 99 w 21600"/>
                <a:gd name="T1" fmla="*/ 2 h 21600"/>
                <a:gd name="T2" fmla="*/ 10 w 21600"/>
                <a:gd name="T3" fmla="*/ 137 h 21600"/>
                <a:gd name="T4" fmla="*/ 102 w 21600"/>
                <a:gd name="T5" fmla="*/ 21 h 21600"/>
                <a:gd name="T6" fmla="*/ 263 w 21600"/>
                <a:gd name="T7" fmla="*/ 94 h 21600"/>
                <a:gd name="T8" fmla="*/ 232 w 21600"/>
                <a:gd name="T9" fmla="*/ 142 h 21600"/>
                <a:gd name="T10" fmla="*/ 186 w 21600"/>
                <a:gd name="T11" fmla="*/ 109 h 21600"/>
                <a:gd name="T12" fmla="*/ 0 60000 65536"/>
                <a:gd name="T13" fmla="*/ 0 60000 65536"/>
                <a:gd name="T14" fmla="*/ 0 60000 65536"/>
                <a:gd name="T15" fmla="*/ 0 60000 65536"/>
                <a:gd name="T16" fmla="*/ 0 60000 65536"/>
                <a:gd name="T17" fmla="*/ 0 60000 65536"/>
                <a:gd name="T18" fmla="*/ 3203 w 21600"/>
                <a:gd name="T19" fmla="*/ 3174 h 21600"/>
                <a:gd name="T20" fmla="*/ 18397 w 21600"/>
                <a:gd name="T21" fmla="*/ 18426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9713" y="9131"/>
                  </a:moveTo>
                  <a:cubicBezTo>
                    <a:pt x="18909" y="4841"/>
                    <a:pt x="15164" y="1731"/>
                    <a:pt x="10800" y="1731"/>
                  </a:cubicBezTo>
                  <a:cubicBezTo>
                    <a:pt x="5791" y="1732"/>
                    <a:pt x="1732" y="5791"/>
                    <a:pt x="1732" y="10800"/>
                  </a:cubicBezTo>
                  <a:cubicBezTo>
                    <a:pt x="1731" y="11201"/>
                    <a:pt x="1758" y="11601"/>
                    <a:pt x="1811" y="11999"/>
                  </a:cubicBezTo>
                  <a:lnTo>
                    <a:pt x="94" y="12228"/>
                  </a:lnTo>
                  <a:cubicBezTo>
                    <a:pt x="31" y="11755"/>
                    <a:pt x="0" y="11277"/>
                    <a:pt x="0" y="10800"/>
                  </a:cubicBezTo>
                  <a:cubicBezTo>
                    <a:pt x="0" y="4835"/>
                    <a:pt x="4835" y="0"/>
                    <a:pt x="10800" y="0"/>
                  </a:cubicBezTo>
                  <a:cubicBezTo>
                    <a:pt x="15998" y="0"/>
                    <a:pt x="20458" y="3703"/>
                    <a:pt x="21415" y="8812"/>
                  </a:cubicBezTo>
                  <a:lnTo>
                    <a:pt x="24069" y="8315"/>
                  </a:lnTo>
                  <a:lnTo>
                    <a:pt x="21221" y="12476"/>
                  </a:lnTo>
                  <a:lnTo>
                    <a:pt x="17059" y="9628"/>
                  </a:lnTo>
                  <a:lnTo>
                    <a:pt x="19713" y="9131"/>
                  </a:lnTo>
                  <a:close/>
                </a:path>
              </a:pathLst>
            </a:custGeom>
            <a:solidFill>
              <a:srgbClr val="FF99FF"/>
            </a:solidFill>
            <a:ln w="9525">
              <a:solidFill>
                <a:srgbClr val="FF99FF"/>
              </a:solidFill>
              <a:miter lim="800000"/>
              <a:headEnd/>
              <a:tailEnd/>
            </a:ln>
            <a:effectLst/>
          </p:spPr>
          <p:txBody>
            <a:bodyPr wrap="none" anchor="ctr"/>
            <a:lstStyle/>
            <a:p>
              <a:endParaRPr lang="en-US"/>
            </a:p>
          </p:txBody>
        </p:sp>
        <p:sp>
          <p:nvSpPr>
            <p:cNvPr id="83982" name="Text Box 14"/>
            <p:cNvSpPr txBox="1">
              <a:spLocks noChangeArrowheads="1"/>
            </p:cNvSpPr>
            <p:nvPr/>
          </p:nvSpPr>
          <p:spPr bwMode="auto">
            <a:xfrm>
              <a:off x="1596" y="3309"/>
              <a:ext cx="276"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400" b="1">
                  <a:solidFill>
                    <a:srgbClr val="000099"/>
                  </a:solidFill>
                  <a:latin typeface="Arial" charset="0"/>
                  <a:ea typeface="ＭＳ Ｐゴシック" charset="0"/>
                  <a:cs typeface="Arial" charset="0"/>
                </a:rPr>
                <a:t>M</a:t>
              </a:r>
            </a:p>
          </p:txBody>
        </p:sp>
      </p:grpSp>
      <p:grpSp>
        <p:nvGrpSpPr>
          <p:cNvPr id="83983" name="Group 15"/>
          <p:cNvGrpSpPr>
            <a:grpSpLocks/>
          </p:cNvGrpSpPr>
          <p:nvPr/>
        </p:nvGrpSpPr>
        <p:grpSpPr bwMode="auto">
          <a:xfrm>
            <a:off x="2409825" y="5735638"/>
            <a:ext cx="387350" cy="1036637"/>
            <a:chOff x="1518" y="3613"/>
            <a:chExt cx="244" cy="653"/>
          </a:xfrm>
        </p:grpSpPr>
        <p:sp>
          <p:nvSpPr>
            <p:cNvPr id="18479" name="Text Box 16"/>
            <p:cNvSpPr txBox="1">
              <a:spLocks noChangeArrowheads="1"/>
            </p:cNvSpPr>
            <p:nvPr/>
          </p:nvSpPr>
          <p:spPr bwMode="auto">
            <a:xfrm>
              <a:off x="1518" y="3978"/>
              <a:ext cx="244" cy="288"/>
            </a:xfrm>
            <a:prstGeom prst="rect">
              <a:avLst/>
            </a:prstGeom>
            <a:noFill/>
            <a:ln w="9525">
              <a:noFill/>
              <a:miter lim="800000"/>
              <a:headEnd/>
              <a:tailEnd/>
            </a:ln>
          </p:spPr>
          <p:txBody>
            <a:bodyPr wrap="none">
              <a:spAutoFit/>
            </a:bodyPr>
            <a:lstStyle/>
            <a:p>
              <a:pPr eaLnBrk="0" hangingPunct="0"/>
              <a:r>
                <a:rPr lang="en-US" sz="2400" b="1">
                  <a:solidFill>
                    <a:schemeClr val="accent2"/>
                  </a:solidFill>
                </a:rPr>
                <a:t>V</a:t>
              </a:r>
            </a:p>
          </p:txBody>
        </p:sp>
        <p:sp>
          <p:nvSpPr>
            <p:cNvPr id="18480" name="Line 17"/>
            <p:cNvSpPr>
              <a:spLocks noChangeShapeType="1"/>
            </p:cNvSpPr>
            <p:nvPr/>
          </p:nvSpPr>
          <p:spPr bwMode="auto">
            <a:xfrm>
              <a:off x="1627" y="3613"/>
              <a:ext cx="0" cy="374"/>
            </a:xfrm>
            <a:prstGeom prst="line">
              <a:avLst/>
            </a:prstGeom>
            <a:noFill/>
            <a:ln w="19050">
              <a:solidFill>
                <a:srgbClr val="FF0000"/>
              </a:solidFill>
              <a:round/>
              <a:headEnd type="triangle" w="med" len="med"/>
              <a:tailEnd/>
            </a:ln>
          </p:spPr>
          <p:txBody>
            <a:bodyPr wrap="none" anchor="ctr"/>
            <a:lstStyle/>
            <a:p>
              <a:endParaRPr lang="en-US"/>
            </a:p>
          </p:txBody>
        </p:sp>
      </p:grpSp>
      <p:grpSp>
        <p:nvGrpSpPr>
          <p:cNvPr id="83986" name="Group 18"/>
          <p:cNvGrpSpPr>
            <a:grpSpLocks/>
          </p:cNvGrpSpPr>
          <p:nvPr/>
        </p:nvGrpSpPr>
        <p:grpSpPr bwMode="auto">
          <a:xfrm>
            <a:off x="1028700" y="3124200"/>
            <a:ext cx="2132013" cy="1543050"/>
            <a:chOff x="942" y="2268"/>
            <a:chExt cx="1343" cy="972"/>
          </a:xfrm>
        </p:grpSpPr>
        <p:grpSp>
          <p:nvGrpSpPr>
            <p:cNvPr id="18467" name="Group 19"/>
            <p:cNvGrpSpPr>
              <a:grpSpLocks/>
            </p:cNvGrpSpPr>
            <p:nvPr/>
          </p:nvGrpSpPr>
          <p:grpSpPr bwMode="auto">
            <a:xfrm>
              <a:off x="1296" y="2268"/>
              <a:ext cx="989" cy="972"/>
              <a:chOff x="1296" y="2268"/>
              <a:chExt cx="989" cy="972"/>
            </a:xfrm>
          </p:grpSpPr>
          <p:sp>
            <p:nvSpPr>
              <p:cNvPr id="83988" name="Rectangle 20"/>
              <p:cNvSpPr>
                <a:spLocks noChangeArrowheads="1"/>
              </p:cNvSpPr>
              <p:nvPr/>
            </p:nvSpPr>
            <p:spPr bwMode="auto">
              <a:xfrm>
                <a:off x="1296" y="2268"/>
                <a:ext cx="989" cy="362"/>
              </a:xfrm>
              <a:prstGeom prst="rect">
                <a:avLst/>
              </a:prstGeom>
              <a:solidFill>
                <a:schemeClr val="accent1"/>
              </a:solidFill>
              <a:ln w="38100">
                <a:solidFill>
                  <a:schemeClr val="tx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grpSp>
            <p:nvGrpSpPr>
              <p:cNvPr id="18476" name="Group 21"/>
              <p:cNvGrpSpPr>
                <a:grpSpLocks/>
              </p:cNvGrpSpPr>
              <p:nvPr/>
            </p:nvGrpSpPr>
            <p:grpSpPr bwMode="auto">
              <a:xfrm>
                <a:off x="1332" y="2544"/>
                <a:ext cx="244" cy="696"/>
                <a:chOff x="1332" y="2544"/>
                <a:chExt cx="244" cy="696"/>
              </a:xfrm>
            </p:grpSpPr>
            <p:sp>
              <p:nvSpPr>
                <p:cNvPr id="18477" name="Text Box 22"/>
                <p:cNvSpPr txBox="1">
                  <a:spLocks noChangeArrowheads="1"/>
                </p:cNvSpPr>
                <p:nvPr/>
              </p:nvSpPr>
              <p:spPr bwMode="auto">
                <a:xfrm>
                  <a:off x="1332" y="2952"/>
                  <a:ext cx="244" cy="288"/>
                </a:xfrm>
                <a:prstGeom prst="rect">
                  <a:avLst/>
                </a:prstGeom>
                <a:noFill/>
                <a:ln w="9525">
                  <a:noFill/>
                  <a:miter lim="800000"/>
                  <a:headEnd/>
                  <a:tailEnd/>
                </a:ln>
              </p:spPr>
              <p:txBody>
                <a:bodyPr wrap="none">
                  <a:spAutoFit/>
                </a:bodyPr>
                <a:lstStyle/>
                <a:p>
                  <a:pPr eaLnBrk="0" hangingPunct="0"/>
                  <a:r>
                    <a:rPr lang="en-US" sz="2400" b="1">
                      <a:solidFill>
                        <a:srgbClr val="3333FF"/>
                      </a:solidFill>
                    </a:rPr>
                    <a:t>V</a:t>
                  </a:r>
                  <a:endParaRPr lang="en-US" sz="2400">
                    <a:solidFill>
                      <a:srgbClr val="3333FF"/>
                    </a:solidFill>
                  </a:endParaRPr>
                </a:p>
              </p:txBody>
            </p:sp>
            <p:sp>
              <p:nvSpPr>
                <p:cNvPr id="18478" name="Line 23"/>
                <p:cNvSpPr>
                  <a:spLocks noChangeShapeType="1"/>
                </p:cNvSpPr>
                <p:nvPr/>
              </p:nvSpPr>
              <p:spPr bwMode="auto">
                <a:xfrm>
                  <a:off x="1440" y="2544"/>
                  <a:ext cx="0" cy="374"/>
                </a:xfrm>
                <a:prstGeom prst="line">
                  <a:avLst/>
                </a:prstGeom>
                <a:noFill/>
                <a:ln w="19050">
                  <a:solidFill>
                    <a:srgbClr val="FFFF00"/>
                  </a:solidFill>
                  <a:round/>
                  <a:headEnd type="triangle" w="med" len="med"/>
                  <a:tailEnd/>
                </a:ln>
              </p:spPr>
              <p:txBody>
                <a:bodyPr wrap="none" anchor="ctr"/>
                <a:lstStyle/>
                <a:p>
                  <a:endParaRPr lang="en-US"/>
                </a:p>
              </p:txBody>
            </p:sp>
          </p:grpSp>
        </p:grpSp>
        <p:grpSp>
          <p:nvGrpSpPr>
            <p:cNvPr id="18468" name="Group 24"/>
            <p:cNvGrpSpPr>
              <a:grpSpLocks/>
            </p:cNvGrpSpPr>
            <p:nvPr/>
          </p:nvGrpSpPr>
          <p:grpSpPr bwMode="auto">
            <a:xfrm>
              <a:off x="1104" y="2415"/>
              <a:ext cx="681" cy="465"/>
              <a:chOff x="1296" y="2352"/>
              <a:chExt cx="681" cy="465"/>
            </a:xfrm>
          </p:grpSpPr>
          <p:sp>
            <p:nvSpPr>
              <p:cNvPr id="18472" name="Rectangle 25"/>
              <p:cNvSpPr>
                <a:spLocks noChangeArrowheads="1"/>
              </p:cNvSpPr>
              <p:nvPr/>
            </p:nvSpPr>
            <p:spPr bwMode="auto">
              <a:xfrm>
                <a:off x="1296" y="2763"/>
                <a:ext cx="681" cy="54"/>
              </a:xfrm>
              <a:prstGeom prst="rect">
                <a:avLst/>
              </a:prstGeom>
              <a:solidFill>
                <a:srgbClr val="000000"/>
              </a:solidFill>
              <a:ln w="9525">
                <a:solidFill>
                  <a:srgbClr val="000000"/>
                </a:solidFill>
                <a:miter lim="800000"/>
                <a:headEnd/>
                <a:tailEnd/>
              </a:ln>
            </p:spPr>
            <p:txBody>
              <a:bodyPr wrap="none" anchor="ctr"/>
              <a:lstStyle/>
              <a:p>
                <a:endParaRPr lang="en-US"/>
              </a:p>
            </p:txBody>
          </p:sp>
          <p:sp>
            <p:nvSpPr>
              <p:cNvPr id="83994" name="AutoShape 26"/>
              <p:cNvSpPr>
                <a:spLocks noChangeArrowheads="1"/>
              </p:cNvSpPr>
              <p:nvPr/>
            </p:nvSpPr>
            <p:spPr bwMode="auto">
              <a:xfrm flipV="1">
                <a:off x="1512" y="2400"/>
                <a:ext cx="240" cy="384"/>
              </a:xfrm>
              <a:custGeom>
                <a:avLst/>
                <a:gdLst>
                  <a:gd name="T0" fmla="*/ 180 w 21600"/>
                  <a:gd name="T1" fmla="*/ 192 h 21600"/>
                  <a:gd name="T2" fmla="*/ 120 w 21600"/>
                  <a:gd name="T3" fmla="*/ 384 h 21600"/>
                  <a:gd name="T4" fmla="*/ 60 w 21600"/>
                  <a:gd name="T5" fmla="*/ 192 h 21600"/>
                  <a:gd name="T6" fmla="*/ 120 w 21600"/>
                  <a:gd name="T7" fmla="*/ 0 h 21600"/>
                  <a:gd name="T8" fmla="*/ 0 60000 65536"/>
                  <a:gd name="T9" fmla="*/ 0 60000 65536"/>
                  <a:gd name="T10" fmla="*/ 0 60000 65536"/>
                  <a:gd name="T11" fmla="*/ 0 60000 65536"/>
                  <a:gd name="T12" fmla="*/ 7200 w 21600"/>
                  <a:gd name="T13" fmla="*/ 7200 h 21600"/>
                  <a:gd name="T14" fmla="*/ 14400 w 21600"/>
                  <a:gd name="T15" fmla="*/ 14400 h 21600"/>
                </a:gdLst>
                <a:ahLst/>
                <a:cxnLst>
                  <a:cxn ang="T8">
                    <a:pos x="T0" y="T1"/>
                  </a:cxn>
                  <a:cxn ang="T9">
                    <a:pos x="T2" y="T3"/>
                  </a:cxn>
                  <a:cxn ang="T10">
                    <a:pos x="T4" y="T5"/>
                  </a:cxn>
                  <a:cxn ang="T11">
                    <a:pos x="T6" y="T7"/>
                  </a:cxn>
                </a:cxnLst>
                <a:rect l="T12" t="T13" r="T14" b="T15"/>
                <a:pathLst>
                  <a:path w="21600" h="21600">
                    <a:moveTo>
                      <a:pt x="0" y="0"/>
                    </a:moveTo>
                    <a:lnTo>
                      <a:pt x="10800" y="21600"/>
                    </a:lnTo>
                    <a:lnTo>
                      <a:pt x="21600" y="0"/>
                    </a:lnTo>
                    <a:lnTo>
                      <a:pt x="0" y="0"/>
                    </a:lnTo>
                    <a:close/>
                  </a:path>
                </a:pathLst>
              </a:custGeom>
              <a:noFill/>
              <a:ln w="38100">
                <a:solidFill>
                  <a:schemeClr val="tx1"/>
                </a:solidFill>
                <a:miter lim="800000"/>
                <a:headEnd/>
                <a:tailEnd/>
              </a:ln>
              <a:effectLst/>
            </p:spPr>
            <p:txBody>
              <a:bodyPr wrap="none" anchor="ctr"/>
              <a:lstStyle/>
              <a:p>
                <a:endParaRPr lang="en-US"/>
              </a:p>
            </p:txBody>
          </p:sp>
          <p:sp>
            <p:nvSpPr>
              <p:cNvPr id="83995" name="Oval 27"/>
              <p:cNvSpPr>
                <a:spLocks noChangeArrowheads="1"/>
              </p:cNvSpPr>
              <p:nvPr/>
            </p:nvSpPr>
            <p:spPr bwMode="auto">
              <a:xfrm>
                <a:off x="1584" y="2352"/>
                <a:ext cx="96" cy="96"/>
              </a:xfrm>
              <a:prstGeom prst="ellipse">
                <a:avLst/>
              </a:prstGeom>
              <a:solidFill>
                <a:srgbClr val="FF0000"/>
              </a:solidFill>
              <a:ln w="9525">
                <a:solidFill>
                  <a:srgbClr val="FF0000"/>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grpSp>
        <p:grpSp>
          <p:nvGrpSpPr>
            <p:cNvPr id="18469" name="Group 28"/>
            <p:cNvGrpSpPr>
              <a:grpSpLocks/>
            </p:cNvGrpSpPr>
            <p:nvPr/>
          </p:nvGrpSpPr>
          <p:grpSpPr bwMode="auto">
            <a:xfrm>
              <a:off x="942" y="2328"/>
              <a:ext cx="438" cy="288"/>
              <a:chOff x="480" y="2352"/>
              <a:chExt cx="438" cy="288"/>
            </a:xfrm>
          </p:grpSpPr>
          <p:sp>
            <p:nvSpPr>
              <p:cNvPr id="83997" name="Line 29"/>
              <p:cNvSpPr>
                <a:spLocks noChangeShapeType="1"/>
              </p:cNvSpPr>
              <p:nvPr/>
            </p:nvSpPr>
            <p:spPr bwMode="auto">
              <a:xfrm>
                <a:off x="630" y="2490"/>
                <a:ext cx="288" cy="0"/>
              </a:xfrm>
              <a:prstGeom prst="line">
                <a:avLst/>
              </a:prstGeom>
              <a:noFill/>
              <a:ln w="9525">
                <a:solidFill>
                  <a:srgbClr val="FFFF00"/>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83998" name="Text Box 30"/>
              <p:cNvSpPr txBox="1">
                <a:spLocks noChangeArrowheads="1"/>
              </p:cNvSpPr>
              <p:nvPr/>
            </p:nvSpPr>
            <p:spPr bwMode="auto">
              <a:xfrm>
                <a:off x="480" y="2352"/>
                <a:ext cx="255"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400" b="1">
                    <a:solidFill>
                      <a:srgbClr val="3333FF"/>
                    </a:solidFill>
                    <a:latin typeface="Arial" charset="0"/>
                    <a:ea typeface="ＭＳ Ｐゴシック" charset="0"/>
                    <a:cs typeface="Arial" charset="0"/>
                  </a:rPr>
                  <a:t>H</a:t>
                </a:r>
              </a:p>
            </p:txBody>
          </p:sp>
        </p:grpSp>
      </p:grpSp>
      <p:grpSp>
        <p:nvGrpSpPr>
          <p:cNvPr id="83999" name="Group 31"/>
          <p:cNvGrpSpPr>
            <a:grpSpLocks/>
          </p:cNvGrpSpPr>
          <p:nvPr/>
        </p:nvGrpSpPr>
        <p:grpSpPr bwMode="auto">
          <a:xfrm>
            <a:off x="1028700" y="3219450"/>
            <a:ext cx="2098675" cy="1447800"/>
            <a:chOff x="648" y="2028"/>
            <a:chExt cx="1322" cy="912"/>
          </a:xfrm>
        </p:grpSpPr>
        <p:grpSp>
          <p:nvGrpSpPr>
            <p:cNvPr id="18454" name="Group 32"/>
            <p:cNvGrpSpPr>
              <a:grpSpLocks/>
            </p:cNvGrpSpPr>
            <p:nvPr/>
          </p:nvGrpSpPr>
          <p:grpSpPr bwMode="auto">
            <a:xfrm>
              <a:off x="810" y="2040"/>
              <a:ext cx="1160" cy="540"/>
              <a:chOff x="1791" y="2802"/>
              <a:chExt cx="1160" cy="540"/>
            </a:xfrm>
          </p:grpSpPr>
          <p:sp>
            <p:nvSpPr>
              <p:cNvPr id="84001" name="Rectangle 33"/>
              <p:cNvSpPr>
                <a:spLocks noChangeArrowheads="1"/>
              </p:cNvSpPr>
              <p:nvPr/>
            </p:nvSpPr>
            <p:spPr bwMode="auto">
              <a:xfrm rot="541634">
                <a:off x="1962" y="2802"/>
                <a:ext cx="989" cy="362"/>
              </a:xfrm>
              <a:prstGeom prst="rect">
                <a:avLst/>
              </a:prstGeom>
              <a:solidFill>
                <a:schemeClr val="accent1"/>
              </a:solidFill>
              <a:ln w="38100">
                <a:solidFill>
                  <a:schemeClr val="tx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grpSp>
            <p:nvGrpSpPr>
              <p:cNvPr id="18463" name="Group 34"/>
              <p:cNvGrpSpPr>
                <a:grpSpLocks/>
              </p:cNvGrpSpPr>
              <p:nvPr/>
            </p:nvGrpSpPr>
            <p:grpSpPr bwMode="auto">
              <a:xfrm>
                <a:off x="1791" y="2877"/>
                <a:ext cx="681" cy="465"/>
                <a:chOff x="1296" y="2352"/>
                <a:chExt cx="681" cy="465"/>
              </a:xfrm>
            </p:grpSpPr>
            <p:sp>
              <p:nvSpPr>
                <p:cNvPr id="18464" name="Rectangle 35"/>
                <p:cNvSpPr>
                  <a:spLocks noChangeArrowheads="1"/>
                </p:cNvSpPr>
                <p:nvPr/>
              </p:nvSpPr>
              <p:spPr bwMode="auto">
                <a:xfrm>
                  <a:off x="1296" y="2763"/>
                  <a:ext cx="681" cy="54"/>
                </a:xfrm>
                <a:prstGeom prst="rect">
                  <a:avLst/>
                </a:prstGeom>
                <a:solidFill>
                  <a:srgbClr val="000000"/>
                </a:solidFill>
                <a:ln w="9525">
                  <a:solidFill>
                    <a:srgbClr val="000000"/>
                  </a:solidFill>
                  <a:miter lim="800000"/>
                  <a:headEnd/>
                  <a:tailEnd/>
                </a:ln>
              </p:spPr>
              <p:txBody>
                <a:bodyPr wrap="none" anchor="ctr"/>
                <a:lstStyle/>
                <a:p>
                  <a:endParaRPr lang="en-US"/>
                </a:p>
              </p:txBody>
            </p:sp>
            <p:sp>
              <p:nvSpPr>
                <p:cNvPr id="84004" name="AutoShape 36"/>
                <p:cNvSpPr>
                  <a:spLocks noChangeArrowheads="1"/>
                </p:cNvSpPr>
                <p:nvPr/>
              </p:nvSpPr>
              <p:spPr bwMode="auto">
                <a:xfrm flipV="1">
                  <a:off x="1512" y="2400"/>
                  <a:ext cx="240" cy="384"/>
                </a:xfrm>
                <a:custGeom>
                  <a:avLst/>
                  <a:gdLst>
                    <a:gd name="T0" fmla="*/ 180 w 21600"/>
                    <a:gd name="T1" fmla="*/ 192 h 21600"/>
                    <a:gd name="T2" fmla="*/ 120 w 21600"/>
                    <a:gd name="T3" fmla="*/ 384 h 21600"/>
                    <a:gd name="T4" fmla="*/ 60 w 21600"/>
                    <a:gd name="T5" fmla="*/ 192 h 21600"/>
                    <a:gd name="T6" fmla="*/ 120 w 21600"/>
                    <a:gd name="T7" fmla="*/ 0 h 21600"/>
                    <a:gd name="T8" fmla="*/ 0 60000 65536"/>
                    <a:gd name="T9" fmla="*/ 0 60000 65536"/>
                    <a:gd name="T10" fmla="*/ 0 60000 65536"/>
                    <a:gd name="T11" fmla="*/ 0 60000 65536"/>
                    <a:gd name="T12" fmla="*/ 7200 w 21600"/>
                    <a:gd name="T13" fmla="*/ 7200 h 21600"/>
                    <a:gd name="T14" fmla="*/ 14400 w 21600"/>
                    <a:gd name="T15" fmla="*/ 14400 h 21600"/>
                  </a:gdLst>
                  <a:ahLst/>
                  <a:cxnLst>
                    <a:cxn ang="T8">
                      <a:pos x="T0" y="T1"/>
                    </a:cxn>
                    <a:cxn ang="T9">
                      <a:pos x="T2" y="T3"/>
                    </a:cxn>
                    <a:cxn ang="T10">
                      <a:pos x="T4" y="T5"/>
                    </a:cxn>
                    <a:cxn ang="T11">
                      <a:pos x="T6" y="T7"/>
                    </a:cxn>
                  </a:cxnLst>
                  <a:rect l="T12" t="T13" r="T14" b="T15"/>
                  <a:pathLst>
                    <a:path w="21600" h="21600">
                      <a:moveTo>
                        <a:pt x="0" y="0"/>
                      </a:moveTo>
                      <a:lnTo>
                        <a:pt x="10800" y="21600"/>
                      </a:lnTo>
                      <a:lnTo>
                        <a:pt x="21600" y="0"/>
                      </a:lnTo>
                      <a:lnTo>
                        <a:pt x="0" y="0"/>
                      </a:lnTo>
                      <a:close/>
                    </a:path>
                  </a:pathLst>
                </a:custGeom>
                <a:noFill/>
                <a:ln w="38100">
                  <a:solidFill>
                    <a:schemeClr val="tx1"/>
                  </a:solidFill>
                  <a:miter lim="800000"/>
                  <a:headEnd/>
                  <a:tailEnd/>
                </a:ln>
                <a:effectLst/>
              </p:spPr>
              <p:txBody>
                <a:bodyPr wrap="none" anchor="ctr"/>
                <a:lstStyle/>
                <a:p>
                  <a:endParaRPr lang="en-US"/>
                </a:p>
              </p:txBody>
            </p:sp>
            <p:sp>
              <p:nvSpPr>
                <p:cNvPr id="84005" name="Oval 37"/>
                <p:cNvSpPr>
                  <a:spLocks noChangeArrowheads="1"/>
                </p:cNvSpPr>
                <p:nvPr/>
              </p:nvSpPr>
              <p:spPr bwMode="auto">
                <a:xfrm>
                  <a:off x="1584" y="2352"/>
                  <a:ext cx="96" cy="96"/>
                </a:xfrm>
                <a:prstGeom prst="ellipse">
                  <a:avLst/>
                </a:prstGeom>
                <a:solidFill>
                  <a:srgbClr val="FF0000"/>
                </a:solidFill>
                <a:ln w="9525">
                  <a:solidFill>
                    <a:srgbClr val="FF0000"/>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grpSp>
        </p:grpSp>
        <p:grpSp>
          <p:nvGrpSpPr>
            <p:cNvPr id="18455" name="Group 38"/>
            <p:cNvGrpSpPr>
              <a:grpSpLocks/>
            </p:cNvGrpSpPr>
            <p:nvPr/>
          </p:nvGrpSpPr>
          <p:grpSpPr bwMode="auto">
            <a:xfrm>
              <a:off x="648" y="2028"/>
              <a:ext cx="634" cy="912"/>
              <a:chOff x="2209" y="2160"/>
              <a:chExt cx="634" cy="912"/>
            </a:xfrm>
          </p:grpSpPr>
          <p:grpSp>
            <p:nvGrpSpPr>
              <p:cNvPr id="18456" name="Group 39"/>
              <p:cNvGrpSpPr>
                <a:grpSpLocks/>
              </p:cNvGrpSpPr>
              <p:nvPr/>
            </p:nvGrpSpPr>
            <p:grpSpPr bwMode="auto">
              <a:xfrm>
                <a:off x="2599" y="2376"/>
                <a:ext cx="244" cy="696"/>
                <a:chOff x="1332" y="2544"/>
                <a:chExt cx="244" cy="696"/>
              </a:xfrm>
            </p:grpSpPr>
            <p:sp>
              <p:nvSpPr>
                <p:cNvPr id="18460" name="Text Box 40"/>
                <p:cNvSpPr txBox="1">
                  <a:spLocks noChangeArrowheads="1"/>
                </p:cNvSpPr>
                <p:nvPr/>
              </p:nvSpPr>
              <p:spPr bwMode="auto">
                <a:xfrm>
                  <a:off x="1332" y="2952"/>
                  <a:ext cx="244" cy="288"/>
                </a:xfrm>
                <a:prstGeom prst="rect">
                  <a:avLst/>
                </a:prstGeom>
                <a:noFill/>
                <a:ln w="9525">
                  <a:noFill/>
                  <a:miter lim="800000"/>
                  <a:headEnd/>
                  <a:tailEnd/>
                </a:ln>
              </p:spPr>
              <p:txBody>
                <a:bodyPr wrap="none">
                  <a:spAutoFit/>
                </a:bodyPr>
                <a:lstStyle/>
                <a:p>
                  <a:pPr eaLnBrk="0" hangingPunct="0"/>
                  <a:r>
                    <a:rPr lang="en-US" sz="2400" b="1">
                      <a:solidFill>
                        <a:srgbClr val="3333FF"/>
                      </a:solidFill>
                    </a:rPr>
                    <a:t>V</a:t>
                  </a:r>
                  <a:endParaRPr lang="en-US" sz="2400">
                    <a:solidFill>
                      <a:srgbClr val="3333FF"/>
                    </a:solidFill>
                  </a:endParaRPr>
                </a:p>
              </p:txBody>
            </p:sp>
            <p:sp>
              <p:nvSpPr>
                <p:cNvPr id="18461" name="Line 41"/>
                <p:cNvSpPr>
                  <a:spLocks noChangeShapeType="1"/>
                </p:cNvSpPr>
                <p:nvPr/>
              </p:nvSpPr>
              <p:spPr bwMode="auto">
                <a:xfrm>
                  <a:off x="1440" y="2544"/>
                  <a:ext cx="0" cy="374"/>
                </a:xfrm>
                <a:prstGeom prst="line">
                  <a:avLst/>
                </a:prstGeom>
                <a:noFill/>
                <a:ln w="19050">
                  <a:solidFill>
                    <a:srgbClr val="FFFF00"/>
                  </a:solidFill>
                  <a:round/>
                  <a:headEnd type="triangle" w="med" len="med"/>
                  <a:tailEnd/>
                </a:ln>
              </p:spPr>
              <p:txBody>
                <a:bodyPr wrap="none" anchor="ctr"/>
                <a:lstStyle/>
                <a:p>
                  <a:endParaRPr lang="en-US"/>
                </a:p>
              </p:txBody>
            </p:sp>
          </p:grpSp>
          <p:grpSp>
            <p:nvGrpSpPr>
              <p:cNvPr id="18457" name="Group 42"/>
              <p:cNvGrpSpPr>
                <a:grpSpLocks/>
              </p:cNvGrpSpPr>
              <p:nvPr/>
            </p:nvGrpSpPr>
            <p:grpSpPr bwMode="auto">
              <a:xfrm>
                <a:off x="2209" y="2160"/>
                <a:ext cx="438" cy="288"/>
                <a:chOff x="480" y="2352"/>
                <a:chExt cx="438" cy="288"/>
              </a:xfrm>
            </p:grpSpPr>
            <p:sp>
              <p:nvSpPr>
                <p:cNvPr id="84011" name="Line 43"/>
                <p:cNvSpPr>
                  <a:spLocks noChangeShapeType="1"/>
                </p:cNvSpPr>
                <p:nvPr/>
              </p:nvSpPr>
              <p:spPr bwMode="auto">
                <a:xfrm>
                  <a:off x="630" y="2490"/>
                  <a:ext cx="288" cy="0"/>
                </a:xfrm>
                <a:prstGeom prst="line">
                  <a:avLst/>
                </a:prstGeom>
                <a:noFill/>
                <a:ln w="9525">
                  <a:solidFill>
                    <a:srgbClr val="FFFF00"/>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84012" name="Text Box 44"/>
                <p:cNvSpPr txBox="1">
                  <a:spLocks noChangeArrowheads="1"/>
                </p:cNvSpPr>
                <p:nvPr/>
              </p:nvSpPr>
              <p:spPr bwMode="auto">
                <a:xfrm>
                  <a:off x="480" y="2352"/>
                  <a:ext cx="255"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400" b="1">
                      <a:solidFill>
                        <a:srgbClr val="3333FF"/>
                      </a:solidFill>
                      <a:latin typeface="Arial" charset="0"/>
                      <a:ea typeface="ＭＳ Ｐゴシック" charset="0"/>
                      <a:cs typeface="Arial" charset="0"/>
                    </a:rPr>
                    <a:t>H</a:t>
                  </a:r>
                </a:p>
              </p:txBody>
            </p:sp>
          </p:grpSp>
        </p:grpSp>
      </p:grpSp>
      <p:grpSp>
        <p:nvGrpSpPr>
          <p:cNvPr id="18441" name="Group 45"/>
          <p:cNvGrpSpPr>
            <a:grpSpLocks/>
          </p:cNvGrpSpPr>
          <p:nvPr/>
        </p:nvGrpSpPr>
        <p:grpSpPr bwMode="auto">
          <a:xfrm>
            <a:off x="1295400" y="457200"/>
            <a:ext cx="5924550" cy="2657475"/>
            <a:chOff x="816" y="288"/>
            <a:chExt cx="3732" cy="1674"/>
          </a:xfrm>
        </p:grpSpPr>
        <p:grpSp>
          <p:nvGrpSpPr>
            <p:cNvPr id="18442" name="Group 46"/>
            <p:cNvGrpSpPr>
              <a:grpSpLocks/>
            </p:cNvGrpSpPr>
            <p:nvPr/>
          </p:nvGrpSpPr>
          <p:grpSpPr bwMode="auto">
            <a:xfrm>
              <a:off x="1160" y="288"/>
              <a:ext cx="3388" cy="1152"/>
              <a:chOff x="1160" y="288"/>
              <a:chExt cx="3388" cy="1152"/>
            </a:xfrm>
          </p:grpSpPr>
          <p:sp>
            <p:nvSpPr>
              <p:cNvPr id="84015" name="Text Box 47"/>
              <p:cNvSpPr txBox="1">
                <a:spLocks noChangeArrowheads="1"/>
              </p:cNvSpPr>
              <p:nvPr/>
            </p:nvSpPr>
            <p:spPr bwMode="auto">
              <a:xfrm>
                <a:off x="1160" y="288"/>
                <a:ext cx="3388" cy="428"/>
              </a:xfrm>
              <a:prstGeom prst="rect">
                <a:avLst/>
              </a:prstGeom>
              <a:solidFill>
                <a:schemeClr val="bg1"/>
              </a:solidFill>
              <a:ln w="38100">
                <a:solidFill>
                  <a:schemeClr val="tx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3600" b="1">
                    <a:latin typeface="Arial" charset="0"/>
                    <a:ea typeface="ＭＳ Ｐゴシック" charset="0"/>
                    <a:cs typeface="Arial" charset="0"/>
                  </a:rPr>
                  <a:t>TYPES  OF  SUPPORTS</a:t>
                </a:r>
              </a:p>
            </p:txBody>
          </p:sp>
          <p:sp>
            <p:nvSpPr>
              <p:cNvPr id="84016" name="Text Box 48"/>
              <p:cNvSpPr txBox="1">
                <a:spLocks noChangeArrowheads="1"/>
              </p:cNvSpPr>
              <p:nvPr/>
            </p:nvSpPr>
            <p:spPr bwMode="auto">
              <a:xfrm>
                <a:off x="3662" y="1113"/>
                <a:ext cx="802" cy="327"/>
              </a:xfrm>
              <a:prstGeom prst="rect">
                <a:avLst/>
              </a:prstGeom>
              <a:solidFill>
                <a:schemeClr val="bg1"/>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800">
                    <a:latin typeface="Arial" charset="0"/>
                    <a:ea typeface="ＭＳ Ｐゴシック" charset="0"/>
                    <a:cs typeface="Arial" charset="0"/>
                  </a:rPr>
                  <a:t>Simple</a:t>
                </a:r>
              </a:p>
            </p:txBody>
          </p:sp>
        </p:grpSp>
        <p:grpSp>
          <p:nvGrpSpPr>
            <p:cNvPr id="18443" name="Group 49"/>
            <p:cNvGrpSpPr>
              <a:grpSpLocks/>
            </p:cNvGrpSpPr>
            <p:nvPr/>
          </p:nvGrpSpPr>
          <p:grpSpPr bwMode="auto">
            <a:xfrm>
              <a:off x="816" y="876"/>
              <a:ext cx="1344" cy="1086"/>
              <a:chOff x="816" y="876"/>
              <a:chExt cx="1344" cy="1086"/>
            </a:xfrm>
          </p:grpSpPr>
          <p:sp>
            <p:nvSpPr>
              <p:cNvPr id="84018" name="Rectangle 50" descr="Recycled paper"/>
              <p:cNvSpPr>
                <a:spLocks noChangeArrowheads="1"/>
              </p:cNvSpPr>
              <p:nvPr/>
            </p:nvSpPr>
            <p:spPr bwMode="auto">
              <a:xfrm>
                <a:off x="816" y="876"/>
                <a:ext cx="1344" cy="420"/>
              </a:xfrm>
              <a:prstGeom prst="rect">
                <a:avLst/>
              </a:prstGeom>
              <a:blipFill dpi="0" rotWithShape="0">
                <a:blip r:embed="rId2"/>
                <a:srcRect/>
                <a:tile tx="0" ty="0" sx="100000" sy="100000" flip="none" algn="tl"/>
              </a:blip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nchor="ctr">
                <a:spAutoFit/>
              </a:bodyPr>
              <a:lstStyle/>
              <a:p>
                <a:pPr>
                  <a:defRPr/>
                </a:pPr>
                <a:endParaRPr lang="en-US">
                  <a:latin typeface="Arial" charset="0"/>
                  <a:ea typeface="ＭＳ Ｐゴシック" charset="0"/>
                  <a:cs typeface="Arial" charset="0"/>
                </a:endParaRPr>
              </a:p>
            </p:txBody>
          </p:sp>
          <p:grpSp>
            <p:nvGrpSpPr>
              <p:cNvPr id="18445" name="Group 51"/>
              <p:cNvGrpSpPr>
                <a:grpSpLocks/>
              </p:cNvGrpSpPr>
              <p:nvPr/>
            </p:nvGrpSpPr>
            <p:grpSpPr bwMode="auto">
              <a:xfrm>
                <a:off x="816" y="936"/>
                <a:ext cx="1104" cy="1026"/>
                <a:chOff x="2160" y="1248"/>
                <a:chExt cx="1104" cy="1026"/>
              </a:xfrm>
            </p:grpSpPr>
            <p:sp>
              <p:nvSpPr>
                <p:cNvPr id="18446" name="Rectangle 52"/>
                <p:cNvSpPr>
                  <a:spLocks noChangeArrowheads="1"/>
                </p:cNvSpPr>
                <p:nvPr/>
              </p:nvSpPr>
              <p:spPr bwMode="auto">
                <a:xfrm>
                  <a:off x="2160" y="1781"/>
                  <a:ext cx="681" cy="47"/>
                </a:xfrm>
                <a:prstGeom prst="rect">
                  <a:avLst/>
                </a:prstGeom>
                <a:solidFill>
                  <a:srgbClr val="000000"/>
                </a:solidFill>
                <a:ln w="3175">
                  <a:solidFill>
                    <a:srgbClr val="000000"/>
                  </a:solidFill>
                  <a:miter lim="800000"/>
                  <a:headEnd/>
                  <a:tailEnd/>
                </a:ln>
              </p:spPr>
              <p:txBody>
                <a:bodyPr wrap="none" anchor="ctr"/>
                <a:lstStyle/>
                <a:p>
                  <a:endParaRPr lang="en-US"/>
                </a:p>
              </p:txBody>
            </p:sp>
            <p:grpSp>
              <p:nvGrpSpPr>
                <p:cNvPr id="18447" name="Group 53"/>
                <p:cNvGrpSpPr>
                  <a:grpSpLocks/>
                </p:cNvGrpSpPr>
                <p:nvPr/>
              </p:nvGrpSpPr>
              <p:grpSpPr bwMode="auto">
                <a:xfrm>
                  <a:off x="2275" y="1248"/>
                  <a:ext cx="989" cy="1026"/>
                  <a:chOff x="2275" y="1248"/>
                  <a:chExt cx="989" cy="1026"/>
                </a:xfrm>
              </p:grpSpPr>
              <p:sp>
                <p:nvSpPr>
                  <p:cNvPr id="18448" name="Oval 54"/>
                  <p:cNvSpPr>
                    <a:spLocks noChangeArrowheads="1"/>
                  </p:cNvSpPr>
                  <p:nvPr/>
                </p:nvSpPr>
                <p:spPr bwMode="auto">
                  <a:xfrm>
                    <a:off x="2391" y="1593"/>
                    <a:ext cx="197" cy="180"/>
                  </a:xfrm>
                  <a:prstGeom prst="ellipse">
                    <a:avLst/>
                  </a:prstGeom>
                  <a:solidFill>
                    <a:srgbClr val="663300"/>
                  </a:solidFill>
                  <a:ln w="28575">
                    <a:solidFill>
                      <a:srgbClr val="663300"/>
                    </a:solidFill>
                    <a:round/>
                    <a:headEnd/>
                    <a:tailEnd/>
                  </a:ln>
                </p:spPr>
                <p:txBody>
                  <a:bodyPr/>
                  <a:lstStyle/>
                  <a:p>
                    <a:endParaRPr lang="en-US"/>
                  </a:p>
                </p:txBody>
              </p:sp>
              <p:sp>
                <p:nvSpPr>
                  <p:cNvPr id="84023" name="Rectangle 55"/>
                  <p:cNvSpPr>
                    <a:spLocks noChangeArrowheads="1"/>
                  </p:cNvSpPr>
                  <p:nvPr/>
                </p:nvSpPr>
                <p:spPr bwMode="auto">
                  <a:xfrm rot="439247">
                    <a:off x="2275" y="1248"/>
                    <a:ext cx="989" cy="362"/>
                  </a:xfrm>
                  <a:prstGeom prst="rect">
                    <a:avLst/>
                  </a:prstGeom>
                  <a:solidFill>
                    <a:schemeClr val="accent1"/>
                  </a:solidFill>
                  <a:ln w="38100">
                    <a:solidFill>
                      <a:schemeClr val="tx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8450" name="Text Box 56"/>
                  <p:cNvSpPr txBox="1">
                    <a:spLocks noChangeArrowheads="1"/>
                  </p:cNvSpPr>
                  <p:nvPr/>
                </p:nvSpPr>
                <p:spPr bwMode="auto">
                  <a:xfrm>
                    <a:off x="2372" y="1986"/>
                    <a:ext cx="244" cy="288"/>
                  </a:xfrm>
                  <a:prstGeom prst="rect">
                    <a:avLst/>
                  </a:prstGeom>
                  <a:noFill/>
                  <a:ln w="9525">
                    <a:noFill/>
                    <a:miter lim="800000"/>
                    <a:headEnd/>
                    <a:tailEnd/>
                  </a:ln>
                </p:spPr>
                <p:txBody>
                  <a:bodyPr wrap="none">
                    <a:spAutoFit/>
                  </a:bodyPr>
                  <a:lstStyle/>
                  <a:p>
                    <a:pPr eaLnBrk="0" hangingPunct="0"/>
                    <a:r>
                      <a:rPr lang="en-US" sz="2400" b="1">
                        <a:solidFill>
                          <a:srgbClr val="3333FF"/>
                        </a:solidFill>
                      </a:rPr>
                      <a:t>V</a:t>
                    </a:r>
                    <a:endParaRPr lang="en-US" sz="2400">
                      <a:solidFill>
                        <a:srgbClr val="3333FF"/>
                      </a:solidFill>
                    </a:endParaRPr>
                  </a:p>
                </p:txBody>
              </p:sp>
              <p:sp>
                <p:nvSpPr>
                  <p:cNvPr id="18451" name="Line 57"/>
                  <p:cNvSpPr>
                    <a:spLocks noChangeShapeType="1"/>
                  </p:cNvSpPr>
                  <p:nvPr/>
                </p:nvSpPr>
                <p:spPr bwMode="auto">
                  <a:xfrm>
                    <a:off x="2481" y="1594"/>
                    <a:ext cx="0" cy="374"/>
                  </a:xfrm>
                  <a:prstGeom prst="line">
                    <a:avLst/>
                  </a:prstGeom>
                  <a:noFill/>
                  <a:ln w="19050">
                    <a:solidFill>
                      <a:srgbClr val="FFFF00"/>
                    </a:solidFill>
                    <a:round/>
                    <a:headEnd type="triangle" w="med" len="med"/>
                    <a:tailEnd/>
                  </a:ln>
                </p:spPr>
                <p:txBody>
                  <a:bodyPr wrap="none" anchor="ctr"/>
                  <a:lstStyle/>
                  <a:p>
                    <a:endParaRPr lang="en-US"/>
                  </a:p>
                </p:txBody>
              </p:sp>
            </p:grpSp>
          </p:grpSp>
        </p:gr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8397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83986"/>
                                        </p:tgtEl>
                                        <p:attrNameLst>
                                          <p:attrName>style.visibility</p:attrName>
                                        </p:attrNameLst>
                                      </p:cBhvr>
                                      <p:to>
                                        <p:strVal val="visible"/>
                                      </p:to>
                                    </p:set>
                                  </p:childTnLst>
                                  <p:subTnLst>
                                    <p:set>
                                      <p:cBhvr override="childStyle">
                                        <p:cTn dur="1" fill="hold" display="0" masterRel="nextClick" afterEffect="1"/>
                                        <p:tgtEl>
                                          <p:spTgt spid="83986"/>
                                        </p:tgtEl>
                                        <p:attrNameLst>
                                          <p:attrName>style.visibility</p:attrName>
                                        </p:attrNameLst>
                                      </p:cBhvr>
                                      <p:to>
                                        <p:strVal val="hidden"/>
                                      </p:to>
                                    </p:set>
                                  </p:sub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499"/>
                                          </p:stCondLst>
                                        </p:cTn>
                                        <p:tgtEl>
                                          <p:spTgt spid="8399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83971"/>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499"/>
                                          </p:stCondLst>
                                        </p:cTn>
                                        <p:tgtEl>
                                          <p:spTgt spid="83972"/>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499"/>
                                          </p:stCondLst>
                                        </p:cTn>
                                        <p:tgtEl>
                                          <p:spTgt spid="83983"/>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499"/>
                                          </p:stCondLst>
                                        </p:cTn>
                                        <p:tgtEl>
                                          <p:spTgt spid="83977"/>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nodeType="clickEffect">
                                  <p:stCondLst>
                                    <p:cond delay="0"/>
                                  </p:stCondLst>
                                  <p:childTnLst>
                                    <p:set>
                                      <p:cBhvr>
                                        <p:cTn id="34" dur="1" fill="hold">
                                          <p:stCondLst>
                                            <p:cond delay="499"/>
                                          </p:stCondLst>
                                        </p:cTn>
                                        <p:tgtEl>
                                          <p:spTgt spid="8398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970" grpId="0" animBg="1" autoUpdateAnimBg="0"/>
      <p:bldP spid="83971" grpId="0" animBg="1"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7" name="Picture 17"/>
          <p:cNvPicPr>
            <a:picLocks noChangeAspect="1" noChangeArrowheads="1"/>
          </p:cNvPicPr>
          <p:nvPr/>
        </p:nvPicPr>
        <p:blipFill>
          <a:blip r:embed="rId2"/>
          <a:srcRect l="21289" t="10471" r="10364" b="12042"/>
          <a:stretch>
            <a:fillRect/>
          </a:stretch>
        </p:blipFill>
        <p:spPr bwMode="auto">
          <a:xfrm>
            <a:off x="1600200" y="2617788"/>
            <a:ext cx="5984875" cy="3630612"/>
          </a:xfrm>
          <a:prstGeom prst="rect">
            <a:avLst/>
          </a:prstGeom>
          <a:noFill/>
          <a:ln w="9525">
            <a:noFill/>
            <a:miter lim="800000"/>
            <a:headEnd/>
            <a:tailEnd/>
          </a:ln>
        </p:spPr>
      </p:pic>
      <p:sp>
        <p:nvSpPr>
          <p:cNvPr id="19458" name="Rectangle 2"/>
          <p:cNvSpPr>
            <a:spLocks noGrp="1" noChangeArrowheads="1"/>
          </p:cNvSpPr>
          <p:nvPr>
            <p:ph type="title" idx="4294967295"/>
          </p:nvPr>
        </p:nvSpPr>
        <p:spPr/>
        <p:txBody>
          <a:bodyPr/>
          <a:lstStyle/>
          <a:p>
            <a:pPr eaLnBrk="1" hangingPunct="1"/>
            <a:r>
              <a:rPr lang="en-US" smtClean="0">
                <a:ea typeface="ＭＳ Ｐゴシック" pitchFamily="34" charset="-128"/>
              </a:rPr>
              <a:t>Introduction to Beams</a:t>
            </a:r>
          </a:p>
        </p:txBody>
      </p:sp>
      <p:sp>
        <p:nvSpPr>
          <p:cNvPr id="19459" name="Rectangle 3"/>
          <p:cNvSpPr>
            <a:spLocks noGrp="1" noChangeArrowheads="1"/>
          </p:cNvSpPr>
          <p:nvPr>
            <p:ph type="body" idx="4294967295"/>
          </p:nvPr>
        </p:nvSpPr>
        <p:spPr/>
        <p:txBody>
          <a:bodyPr/>
          <a:lstStyle/>
          <a:p>
            <a:pPr algn="ctr" eaLnBrk="1" hangingPunct="1">
              <a:buFont typeface="Arial" pitchFamily="34" charset="0"/>
              <a:buNone/>
            </a:pPr>
            <a:r>
              <a:rPr lang="en-US" b="1" smtClean="0">
                <a:ea typeface="ＭＳ Ｐゴシック" pitchFamily="34" charset="-128"/>
              </a:rPr>
              <a:t>Beams are supported in structures via different configurations</a:t>
            </a:r>
          </a:p>
          <a:p>
            <a:pPr eaLnBrk="1" hangingPunct="1">
              <a:buFontTx/>
              <a:buNone/>
            </a:pPr>
            <a:endParaRPr lang="en-US" smtClean="0">
              <a:ea typeface="ＭＳ Ｐゴシック" pitchFamily="34" charset="-128"/>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1" name="Picture 2" descr="t1"/>
          <p:cNvPicPr>
            <a:picLocks noChangeAspect="1" noChangeArrowheads="1"/>
          </p:cNvPicPr>
          <p:nvPr/>
        </p:nvPicPr>
        <p:blipFill>
          <a:blip r:embed="rId2"/>
          <a:srcRect/>
          <a:stretch>
            <a:fillRect/>
          </a:stretch>
        </p:blipFill>
        <p:spPr bwMode="auto">
          <a:xfrm>
            <a:off x="0" y="0"/>
            <a:ext cx="9144000" cy="68611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Slide Number Placeholder 6"/>
          <p:cNvSpPr>
            <a:spLocks noGrp="1"/>
          </p:cNvSpPr>
          <p:nvPr>
            <p:ph type="sldNum" sz="quarter" idx="12"/>
          </p:nvPr>
        </p:nvSpPr>
        <p:spPr bwMode="auto">
          <a:noFill/>
          <a:ln>
            <a:miter lim="800000"/>
            <a:headEnd/>
            <a:tailEnd/>
          </a:ln>
        </p:spPr>
        <p:txBody>
          <a:bodyPr/>
          <a:lstStyle/>
          <a:p>
            <a:fld id="{44DAC19B-3379-4351-8980-DC81CF45A0B6}" type="slidenum">
              <a:rPr lang="en-US"/>
              <a:pPr/>
              <a:t>7</a:t>
            </a:fld>
            <a:endParaRPr lang="en-US"/>
          </a:p>
        </p:txBody>
      </p:sp>
      <p:sp>
        <p:nvSpPr>
          <p:cNvPr id="70658" name="Rectangle 6"/>
          <p:cNvSpPr>
            <a:spLocks noGrp="1" noChangeArrowheads="1"/>
          </p:cNvSpPr>
          <p:nvPr>
            <p:ph type="title"/>
          </p:nvPr>
        </p:nvSpPr>
        <p:spPr/>
        <p:txBody>
          <a:bodyPr/>
          <a:lstStyle/>
          <a:p>
            <a:pPr eaLnBrk="1" hangingPunct="1"/>
            <a:r>
              <a:rPr lang="en-US" smtClean="0">
                <a:ea typeface="ＭＳ Ｐゴシック" pitchFamily="34" charset="-128"/>
              </a:rPr>
              <a:t>Introduction to Beams</a:t>
            </a:r>
          </a:p>
        </p:txBody>
      </p:sp>
      <p:sp>
        <p:nvSpPr>
          <p:cNvPr id="70659" name="Rectangle 7"/>
          <p:cNvSpPr>
            <a:spLocks noGrp="1" noChangeArrowheads="1"/>
          </p:cNvSpPr>
          <p:nvPr>
            <p:ph type="body" sz="half" idx="1"/>
          </p:nvPr>
        </p:nvSpPr>
        <p:spPr/>
        <p:txBody>
          <a:bodyPr/>
          <a:lstStyle/>
          <a:p>
            <a:pPr eaLnBrk="1" hangingPunct="1"/>
            <a:r>
              <a:rPr lang="en-US" sz="2800" smtClean="0">
                <a:ea typeface="ＭＳ Ｐゴシック" pitchFamily="34" charset="-128"/>
              </a:rPr>
              <a:t>A beam is a horizontal structural member used to support loads</a:t>
            </a:r>
          </a:p>
          <a:p>
            <a:pPr eaLnBrk="1" hangingPunct="1"/>
            <a:r>
              <a:rPr lang="en-US" sz="2800" smtClean="0">
                <a:ea typeface="ＭＳ Ｐゴシック" pitchFamily="34" charset="-128"/>
              </a:rPr>
              <a:t>Beams are used to support the roof and floors in buildings</a:t>
            </a:r>
          </a:p>
        </p:txBody>
      </p:sp>
      <p:pic>
        <p:nvPicPr>
          <p:cNvPr id="70660" name="Picture 11" descr="UNCC_girder_beam_col_framing"/>
          <p:cNvPicPr>
            <a:picLocks noGrp="1" noChangeAspect="1" noChangeArrowheads="1"/>
          </p:cNvPicPr>
          <p:nvPr>
            <p:ph sz="half" idx="2"/>
          </p:nvPr>
        </p:nvPicPr>
        <p:blipFill>
          <a:blip r:embed="rId2"/>
          <a:srcRect/>
          <a:stretch>
            <a:fillRect/>
          </a:stretch>
        </p:blipFill>
        <p:spPr>
          <a:xfrm>
            <a:off x="4419600" y="1828800"/>
            <a:ext cx="4267200" cy="3200400"/>
          </a:xfr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Slide Number Placeholder 3"/>
          <p:cNvSpPr>
            <a:spLocks noGrp="1"/>
          </p:cNvSpPr>
          <p:nvPr>
            <p:ph type="sldNum" sz="quarter" idx="12"/>
          </p:nvPr>
        </p:nvSpPr>
        <p:spPr bwMode="auto">
          <a:noFill/>
          <a:ln>
            <a:miter lim="800000"/>
            <a:headEnd/>
            <a:tailEnd/>
          </a:ln>
        </p:spPr>
        <p:txBody>
          <a:bodyPr/>
          <a:lstStyle/>
          <a:p>
            <a:fld id="{AE5794EC-3D28-4467-B3B9-00E82A6AE641}" type="slidenum">
              <a:rPr lang="en-US"/>
              <a:pPr/>
              <a:t>8</a:t>
            </a:fld>
            <a:endParaRPr lang="en-US"/>
          </a:p>
        </p:txBody>
      </p:sp>
      <p:sp>
        <p:nvSpPr>
          <p:cNvPr id="71682" name="Rectangle 6"/>
          <p:cNvSpPr>
            <a:spLocks noChangeArrowheads="1"/>
          </p:cNvSpPr>
          <p:nvPr/>
        </p:nvSpPr>
        <p:spPr bwMode="auto">
          <a:xfrm>
            <a:off x="1524000" y="3886200"/>
            <a:ext cx="3581400" cy="457200"/>
          </a:xfrm>
          <a:prstGeom prst="rect">
            <a:avLst/>
          </a:prstGeom>
          <a:solidFill>
            <a:srgbClr val="FFFFFF"/>
          </a:solidFill>
          <a:ln w="25400">
            <a:solidFill>
              <a:schemeClr val="tx1"/>
            </a:solidFill>
            <a:miter lim="800000"/>
            <a:headEnd/>
            <a:tailEnd/>
          </a:ln>
        </p:spPr>
        <p:txBody>
          <a:bodyPr wrap="none" anchor="ctr"/>
          <a:lstStyle/>
          <a:p>
            <a:endParaRPr lang="en-US">
              <a:latin typeface="Calibri" pitchFamily="34" charset="0"/>
            </a:endParaRPr>
          </a:p>
        </p:txBody>
      </p:sp>
      <p:sp>
        <p:nvSpPr>
          <p:cNvPr id="71683" name="Oval 8"/>
          <p:cNvSpPr>
            <a:spLocks noChangeArrowheads="1"/>
          </p:cNvSpPr>
          <p:nvPr/>
        </p:nvSpPr>
        <p:spPr bwMode="auto">
          <a:xfrm>
            <a:off x="4953000" y="4343400"/>
            <a:ext cx="304800" cy="304800"/>
          </a:xfrm>
          <a:prstGeom prst="ellipse">
            <a:avLst/>
          </a:prstGeom>
          <a:solidFill>
            <a:srgbClr val="FFFFFF"/>
          </a:solidFill>
          <a:ln w="25400">
            <a:solidFill>
              <a:schemeClr val="tx1"/>
            </a:solidFill>
            <a:round/>
            <a:headEnd/>
            <a:tailEnd/>
          </a:ln>
        </p:spPr>
        <p:txBody>
          <a:bodyPr wrap="none" anchor="ctr"/>
          <a:lstStyle/>
          <a:p>
            <a:endParaRPr lang="en-US">
              <a:latin typeface="Calibri" pitchFamily="34" charset="0"/>
            </a:endParaRPr>
          </a:p>
        </p:txBody>
      </p:sp>
      <p:sp>
        <p:nvSpPr>
          <p:cNvPr id="71684" name="Rectangle 14"/>
          <p:cNvSpPr>
            <a:spLocks noChangeArrowheads="1"/>
          </p:cNvSpPr>
          <p:nvPr/>
        </p:nvSpPr>
        <p:spPr bwMode="auto">
          <a:xfrm>
            <a:off x="457200" y="274638"/>
            <a:ext cx="8229600" cy="1143000"/>
          </a:xfrm>
          <a:prstGeom prst="rect">
            <a:avLst/>
          </a:prstGeom>
          <a:noFill/>
          <a:ln w="9525">
            <a:noFill/>
            <a:miter lim="800000"/>
            <a:headEnd/>
            <a:tailEnd/>
          </a:ln>
        </p:spPr>
        <p:txBody>
          <a:bodyPr anchor="ctr"/>
          <a:lstStyle/>
          <a:p>
            <a:r>
              <a:rPr lang="en-US" sz="4400">
                <a:solidFill>
                  <a:schemeClr val="tx2"/>
                </a:solidFill>
                <a:latin typeface="Calibri" pitchFamily="34" charset="0"/>
              </a:rPr>
              <a:t>Beam Theory</a:t>
            </a:r>
          </a:p>
        </p:txBody>
      </p:sp>
      <p:sp>
        <p:nvSpPr>
          <p:cNvPr id="71685" name="Rectangle 15"/>
          <p:cNvSpPr>
            <a:spLocks noChangeArrowheads="1"/>
          </p:cNvSpPr>
          <p:nvPr/>
        </p:nvSpPr>
        <p:spPr bwMode="auto">
          <a:xfrm>
            <a:off x="457200" y="1371600"/>
            <a:ext cx="8229600" cy="1371600"/>
          </a:xfrm>
          <a:prstGeom prst="rect">
            <a:avLst/>
          </a:prstGeom>
          <a:noFill/>
          <a:ln w="9525">
            <a:noFill/>
            <a:miter lim="800000"/>
            <a:headEnd/>
            <a:tailEnd/>
          </a:ln>
        </p:spPr>
        <p:txBody>
          <a:bodyPr/>
          <a:lstStyle/>
          <a:p>
            <a:pPr marL="342900" indent="-342900">
              <a:spcBef>
                <a:spcPct val="20000"/>
              </a:spcBef>
              <a:buFontTx/>
              <a:buChar char="•"/>
            </a:pPr>
            <a:r>
              <a:rPr lang="en-US" sz="3200">
                <a:latin typeface="Calibri" pitchFamily="34" charset="0"/>
              </a:rPr>
              <a:t>Consider a simply supported beam of length, L.  The cross section is rectangular, with width, b, and depth, h.</a:t>
            </a:r>
          </a:p>
        </p:txBody>
      </p:sp>
      <p:sp>
        <p:nvSpPr>
          <p:cNvPr id="71686" name="Line 17"/>
          <p:cNvSpPr>
            <a:spLocks noChangeShapeType="1"/>
          </p:cNvSpPr>
          <p:nvPr/>
        </p:nvSpPr>
        <p:spPr bwMode="auto">
          <a:xfrm>
            <a:off x="1524000" y="4724400"/>
            <a:ext cx="0" cy="304800"/>
          </a:xfrm>
          <a:prstGeom prst="line">
            <a:avLst/>
          </a:prstGeom>
          <a:noFill/>
          <a:ln w="25400">
            <a:solidFill>
              <a:schemeClr val="tx1"/>
            </a:solidFill>
            <a:round/>
            <a:headEnd/>
            <a:tailEnd/>
          </a:ln>
        </p:spPr>
        <p:txBody>
          <a:bodyPr/>
          <a:lstStyle/>
          <a:p>
            <a:endParaRPr lang="en-US"/>
          </a:p>
        </p:txBody>
      </p:sp>
      <p:sp>
        <p:nvSpPr>
          <p:cNvPr id="71687" name="Line 18"/>
          <p:cNvSpPr>
            <a:spLocks noChangeShapeType="1"/>
          </p:cNvSpPr>
          <p:nvPr/>
        </p:nvSpPr>
        <p:spPr bwMode="auto">
          <a:xfrm>
            <a:off x="5105400" y="4724400"/>
            <a:ext cx="0" cy="304800"/>
          </a:xfrm>
          <a:prstGeom prst="line">
            <a:avLst/>
          </a:prstGeom>
          <a:noFill/>
          <a:ln w="25400">
            <a:solidFill>
              <a:schemeClr val="tx1"/>
            </a:solidFill>
            <a:round/>
            <a:headEnd/>
            <a:tailEnd/>
          </a:ln>
        </p:spPr>
        <p:txBody>
          <a:bodyPr/>
          <a:lstStyle/>
          <a:p>
            <a:endParaRPr lang="en-US"/>
          </a:p>
        </p:txBody>
      </p:sp>
      <p:sp>
        <p:nvSpPr>
          <p:cNvPr id="71688" name="Line 19"/>
          <p:cNvSpPr>
            <a:spLocks noChangeShapeType="1"/>
          </p:cNvSpPr>
          <p:nvPr/>
        </p:nvSpPr>
        <p:spPr bwMode="auto">
          <a:xfrm flipH="1">
            <a:off x="1524000" y="4876800"/>
            <a:ext cx="1600200" cy="0"/>
          </a:xfrm>
          <a:prstGeom prst="line">
            <a:avLst/>
          </a:prstGeom>
          <a:noFill/>
          <a:ln w="25400">
            <a:solidFill>
              <a:schemeClr val="tx1"/>
            </a:solidFill>
            <a:round/>
            <a:headEnd/>
            <a:tailEnd type="triangle" w="med" len="med"/>
          </a:ln>
        </p:spPr>
        <p:txBody>
          <a:bodyPr/>
          <a:lstStyle/>
          <a:p>
            <a:endParaRPr lang="en-US"/>
          </a:p>
        </p:txBody>
      </p:sp>
      <p:sp>
        <p:nvSpPr>
          <p:cNvPr id="71689" name="Line 21"/>
          <p:cNvSpPr>
            <a:spLocks noChangeShapeType="1"/>
          </p:cNvSpPr>
          <p:nvPr/>
        </p:nvSpPr>
        <p:spPr bwMode="auto">
          <a:xfrm flipV="1">
            <a:off x="3581400" y="4876800"/>
            <a:ext cx="1524000" cy="0"/>
          </a:xfrm>
          <a:prstGeom prst="line">
            <a:avLst/>
          </a:prstGeom>
          <a:noFill/>
          <a:ln w="25400">
            <a:solidFill>
              <a:schemeClr val="tx1"/>
            </a:solidFill>
            <a:round/>
            <a:headEnd/>
            <a:tailEnd type="triangle" w="med" len="med"/>
          </a:ln>
        </p:spPr>
        <p:txBody>
          <a:bodyPr/>
          <a:lstStyle/>
          <a:p>
            <a:endParaRPr lang="en-US"/>
          </a:p>
        </p:txBody>
      </p:sp>
      <p:sp>
        <p:nvSpPr>
          <p:cNvPr id="71690" name="Text Box 22"/>
          <p:cNvSpPr txBox="1">
            <a:spLocks noChangeArrowheads="1"/>
          </p:cNvSpPr>
          <p:nvPr/>
        </p:nvSpPr>
        <p:spPr bwMode="auto">
          <a:xfrm>
            <a:off x="3222625" y="4724400"/>
            <a:ext cx="282575" cy="304800"/>
          </a:xfrm>
          <a:prstGeom prst="rect">
            <a:avLst/>
          </a:prstGeom>
          <a:noFill/>
          <a:ln w="25400">
            <a:noFill/>
            <a:miter lim="800000"/>
            <a:headEnd/>
            <a:tailEnd/>
          </a:ln>
        </p:spPr>
        <p:txBody>
          <a:bodyPr wrap="none">
            <a:spAutoFit/>
          </a:bodyPr>
          <a:lstStyle/>
          <a:p>
            <a:r>
              <a:rPr lang="en-US" sz="1400">
                <a:latin typeface="Calibri" pitchFamily="34" charset="0"/>
              </a:rPr>
              <a:t>L</a:t>
            </a:r>
          </a:p>
        </p:txBody>
      </p:sp>
      <p:sp>
        <p:nvSpPr>
          <p:cNvPr id="71691" name="Rectangle 23"/>
          <p:cNvSpPr>
            <a:spLocks noChangeArrowheads="1"/>
          </p:cNvSpPr>
          <p:nvPr/>
        </p:nvSpPr>
        <p:spPr bwMode="auto">
          <a:xfrm>
            <a:off x="6934200" y="3886200"/>
            <a:ext cx="304800" cy="457200"/>
          </a:xfrm>
          <a:prstGeom prst="rect">
            <a:avLst/>
          </a:prstGeom>
          <a:solidFill>
            <a:srgbClr val="FFFFFF"/>
          </a:solidFill>
          <a:ln w="25400">
            <a:solidFill>
              <a:schemeClr val="tx1"/>
            </a:solidFill>
            <a:miter lim="800000"/>
            <a:headEnd/>
            <a:tailEnd/>
          </a:ln>
        </p:spPr>
        <p:txBody>
          <a:bodyPr wrap="none" anchor="ctr"/>
          <a:lstStyle/>
          <a:p>
            <a:endParaRPr lang="en-US">
              <a:latin typeface="Calibri" pitchFamily="34" charset="0"/>
            </a:endParaRPr>
          </a:p>
        </p:txBody>
      </p:sp>
      <p:sp>
        <p:nvSpPr>
          <p:cNvPr id="71692" name="Text Box 24"/>
          <p:cNvSpPr txBox="1">
            <a:spLocks noChangeArrowheads="1"/>
          </p:cNvSpPr>
          <p:nvPr/>
        </p:nvSpPr>
        <p:spPr bwMode="auto">
          <a:xfrm>
            <a:off x="6934200" y="4343400"/>
            <a:ext cx="282575" cy="304800"/>
          </a:xfrm>
          <a:prstGeom prst="rect">
            <a:avLst/>
          </a:prstGeom>
          <a:noFill/>
          <a:ln w="25400">
            <a:noFill/>
            <a:miter lim="800000"/>
            <a:headEnd/>
            <a:tailEnd/>
          </a:ln>
        </p:spPr>
        <p:txBody>
          <a:bodyPr wrap="none">
            <a:spAutoFit/>
          </a:bodyPr>
          <a:lstStyle/>
          <a:p>
            <a:r>
              <a:rPr lang="en-US" sz="1400">
                <a:latin typeface="Calibri" pitchFamily="34" charset="0"/>
              </a:rPr>
              <a:t>b</a:t>
            </a:r>
          </a:p>
        </p:txBody>
      </p:sp>
      <p:sp>
        <p:nvSpPr>
          <p:cNvPr id="71693" name="Text Box 25"/>
          <p:cNvSpPr txBox="1">
            <a:spLocks noChangeArrowheads="1"/>
          </p:cNvSpPr>
          <p:nvPr/>
        </p:nvSpPr>
        <p:spPr bwMode="auto">
          <a:xfrm>
            <a:off x="7239000" y="3962400"/>
            <a:ext cx="282575" cy="304800"/>
          </a:xfrm>
          <a:prstGeom prst="rect">
            <a:avLst/>
          </a:prstGeom>
          <a:noFill/>
          <a:ln w="25400">
            <a:noFill/>
            <a:miter lim="800000"/>
            <a:headEnd/>
            <a:tailEnd/>
          </a:ln>
        </p:spPr>
        <p:txBody>
          <a:bodyPr wrap="none">
            <a:spAutoFit/>
          </a:bodyPr>
          <a:lstStyle/>
          <a:p>
            <a:r>
              <a:rPr lang="en-US" sz="1400">
                <a:latin typeface="Calibri" pitchFamily="34" charset="0"/>
              </a:rPr>
              <a:t>h</a:t>
            </a:r>
          </a:p>
        </p:txBody>
      </p:sp>
      <p:sp>
        <p:nvSpPr>
          <p:cNvPr id="71694" name="AutoShape 26"/>
          <p:cNvSpPr>
            <a:spLocks noChangeArrowheads="1"/>
          </p:cNvSpPr>
          <p:nvPr/>
        </p:nvSpPr>
        <p:spPr bwMode="auto">
          <a:xfrm>
            <a:off x="1371600" y="4343400"/>
            <a:ext cx="381000" cy="304800"/>
          </a:xfrm>
          <a:prstGeom prst="triangle">
            <a:avLst>
              <a:gd name="adj" fmla="val 50000"/>
            </a:avLst>
          </a:prstGeom>
          <a:noFill/>
          <a:ln w="25400">
            <a:solidFill>
              <a:schemeClr val="tx1"/>
            </a:solidFill>
            <a:miter lim="800000"/>
            <a:headEnd/>
            <a:tailEnd/>
          </a:ln>
        </p:spPr>
        <p:txBody>
          <a:bodyPr wrap="none" anchor="ctr"/>
          <a:lstStyle/>
          <a:p>
            <a:endParaRPr lang="en-US">
              <a:latin typeface="Calibri"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Slide Number Placeholder 3"/>
          <p:cNvSpPr>
            <a:spLocks noGrp="1"/>
          </p:cNvSpPr>
          <p:nvPr>
            <p:ph type="sldNum" sz="quarter" idx="12"/>
          </p:nvPr>
        </p:nvSpPr>
        <p:spPr bwMode="auto">
          <a:noFill/>
          <a:ln>
            <a:miter lim="800000"/>
            <a:headEnd/>
            <a:tailEnd/>
          </a:ln>
        </p:spPr>
        <p:txBody>
          <a:bodyPr/>
          <a:lstStyle/>
          <a:p>
            <a:fld id="{2779076C-29C4-4E5A-9E9F-9DF3EC96D581}" type="slidenum">
              <a:rPr lang="en-US"/>
              <a:pPr/>
              <a:t>9</a:t>
            </a:fld>
            <a:endParaRPr lang="en-US"/>
          </a:p>
        </p:txBody>
      </p:sp>
      <p:sp>
        <p:nvSpPr>
          <p:cNvPr id="72706" name="Rectangle 5"/>
          <p:cNvSpPr>
            <a:spLocks noChangeArrowheads="1"/>
          </p:cNvSpPr>
          <p:nvPr/>
        </p:nvSpPr>
        <p:spPr bwMode="auto">
          <a:xfrm>
            <a:off x="457200" y="274638"/>
            <a:ext cx="8229600" cy="1143000"/>
          </a:xfrm>
          <a:prstGeom prst="rect">
            <a:avLst/>
          </a:prstGeom>
          <a:noFill/>
          <a:ln w="9525">
            <a:noFill/>
            <a:miter lim="800000"/>
            <a:headEnd/>
            <a:tailEnd/>
          </a:ln>
        </p:spPr>
        <p:txBody>
          <a:bodyPr anchor="ctr"/>
          <a:lstStyle/>
          <a:p>
            <a:r>
              <a:rPr lang="en-US" sz="4400">
                <a:solidFill>
                  <a:schemeClr val="tx2"/>
                </a:solidFill>
                <a:latin typeface="Calibri" pitchFamily="34" charset="0"/>
              </a:rPr>
              <a:t>Beam Theory</a:t>
            </a:r>
          </a:p>
        </p:txBody>
      </p:sp>
      <p:sp>
        <p:nvSpPr>
          <p:cNvPr id="72707" name="Rectangle 6"/>
          <p:cNvSpPr>
            <a:spLocks noChangeArrowheads="1"/>
          </p:cNvSpPr>
          <p:nvPr/>
        </p:nvSpPr>
        <p:spPr bwMode="auto">
          <a:xfrm>
            <a:off x="457200" y="1371600"/>
            <a:ext cx="8305800" cy="2438400"/>
          </a:xfrm>
          <a:prstGeom prst="rect">
            <a:avLst/>
          </a:prstGeom>
          <a:noFill/>
          <a:ln w="9525">
            <a:noFill/>
            <a:miter lim="800000"/>
            <a:headEnd/>
            <a:tailEnd/>
          </a:ln>
        </p:spPr>
        <p:txBody>
          <a:bodyPr/>
          <a:lstStyle/>
          <a:p>
            <a:pPr marL="342900" indent="-342900">
              <a:spcBef>
                <a:spcPct val="20000"/>
              </a:spcBef>
              <a:buFontTx/>
              <a:buChar char="•"/>
            </a:pPr>
            <a:r>
              <a:rPr lang="en-US" sz="2400">
                <a:latin typeface="Calibri" pitchFamily="34" charset="0"/>
              </a:rPr>
              <a:t>An area has a centroid, which is similar to a center of gravity of a solid body.</a:t>
            </a:r>
          </a:p>
          <a:p>
            <a:pPr marL="342900" indent="-342900">
              <a:spcBef>
                <a:spcPct val="20000"/>
              </a:spcBef>
              <a:buFontTx/>
              <a:buChar char="•"/>
            </a:pPr>
            <a:r>
              <a:rPr lang="en-US" sz="2400">
                <a:latin typeface="Calibri" pitchFamily="34" charset="0"/>
              </a:rPr>
              <a:t>The centroid of a symmetric cross section can be easily found by inspection.  X and Y axes intersect at the centroid of a symmetric cross section, as shown on the rectangular cross section.</a:t>
            </a:r>
          </a:p>
        </p:txBody>
      </p:sp>
      <p:sp>
        <p:nvSpPr>
          <p:cNvPr id="72708" name="Rectangle 12"/>
          <p:cNvSpPr>
            <a:spLocks noChangeArrowheads="1"/>
          </p:cNvSpPr>
          <p:nvPr/>
        </p:nvSpPr>
        <p:spPr bwMode="auto">
          <a:xfrm>
            <a:off x="4114800" y="4616450"/>
            <a:ext cx="914400" cy="1524000"/>
          </a:xfrm>
          <a:prstGeom prst="rect">
            <a:avLst/>
          </a:prstGeom>
          <a:solidFill>
            <a:srgbClr val="FFFFFF"/>
          </a:solidFill>
          <a:ln w="25400">
            <a:solidFill>
              <a:schemeClr val="tx1"/>
            </a:solidFill>
            <a:miter lim="800000"/>
            <a:headEnd/>
            <a:tailEnd/>
          </a:ln>
        </p:spPr>
        <p:txBody>
          <a:bodyPr wrap="none" anchor="ctr"/>
          <a:lstStyle/>
          <a:p>
            <a:endParaRPr lang="en-US">
              <a:latin typeface="Calibri" pitchFamily="34" charset="0"/>
            </a:endParaRPr>
          </a:p>
        </p:txBody>
      </p:sp>
      <p:sp>
        <p:nvSpPr>
          <p:cNvPr id="72709" name="Text Box 14"/>
          <p:cNvSpPr txBox="1">
            <a:spLocks noChangeArrowheads="1"/>
          </p:cNvSpPr>
          <p:nvPr/>
        </p:nvSpPr>
        <p:spPr bwMode="auto">
          <a:xfrm>
            <a:off x="5181600" y="4845050"/>
            <a:ext cx="466725" cy="336550"/>
          </a:xfrm>
          <a:prstGeom prst="rect">
            <a:avLst/>
          </a:prstGeom>
          <a:noFill/>
          <a:ln w="25400">
            <a:noFill/>
            <a:miter lim="800000"/>
            <a:headEnd/>
            <a:tailEnd/>
          </a:ln>
        </p:spPr>
        <p:txBody>
          <a:bodyPr wrap="none">
            <a:spAutoFit/>
          </a:bodyPr>
          <a:lstStyle/>
          <a:p>
            <a:r>
              <a:rPr lang="en-US" sz="1600">
                <a:latin typeface="Calibri" pitchFamily="34" charset="0"/>
              </a:rPr>
              <a:t>h/2</a:t>
            </a:r>
          </a:p>
        </p:txBody>
      </p:sp>
      <p:sp>
        <p:nvSpPr>
          <p:cNvPr id="72710" name="Line 16"/>
          <p:cNvSpPr>
            <a:spLocks noChangeShapeType="1"/>
          </p:cNvSpPr>
          <p:nvPr/>
        </p:nvSpPr>
        <p:spPr bwMode="auto">
          <a:xfrm flipV="1">
            <a:off x="4572000" y="4235450"/>
            <a:ext cx="0" cy="2286000"/>
          </a:xfrm>
          <a:prstGeom prst="line">
            <a:avLst/>
          </a:prstGeom>
          <a:noFill/>
          <a:ln w="19050">
            <a:solidFill>
              <a:schemeClr val="tx1"/>
            </a:solidFill>
            <a:prstDash val="lgDashDot"/>
            <a:round/>
            <a:headEnd/>
            <a:tailEnd/>
          </a:ln>
        </p:spPr>
        <p:txBody>
          <a:bodyPr/>
          <a:lstStyle/>
          <a:p>
            <a:endParaRPr lang="en-US"/>
          </a:p>
        </p:txBody>
      </p:sp>
      <p:sp>
        <p:nvSpPr>
          <p:cNvPr id="72711" name="Text Box 18"/>
          <p:cNvSpPr txBox="1">
            <a:spLocks noChangeArrowheads="1"/>
          </p:cNvSpPr>
          <p:nvPr/>
        </p:nvSpPr>
        <p:spPr bwMode="auto">
          <a:xfrm>
            <a:off x="5181600" y="5607050"/>
            <a:ext cx="466725" cy="336550"/>
          </a:xfrm>
          <a:prstGeom prst="rect">
            <a:avLst/>
          </a:prstGeom>
          <a:noFill/>
          <a:ln w="25400">
            <a:noFill/>
            <a:miter lim="800000"/>
            <a:headEnd/>
            <a:tailEnd/>
          </a:ln>
        </p:spPr>
        <p:txBody>
          <a:bodyPr wrap="none">
            <a:spAutoFit/>
          </a:bodyPr>
          <a:lstStyle/>
          <a:p>
            <a:r>
              <a:rPr lang="en-US" sz="1600">
                <a:latin typeface="Calibri" pitchFamily="34" charset="0"/>
              </a:rPr>
              <a:t>h/2</a:t>
            </a:r>
          </a:p>
        </p:txBody>
      </p:sp>
      <p:sp>
        <p:nvSpPr>
          <p:cNvPr id="72712" name="Text Box 19"/>
          <p:cNvSpPr txBox="1">
            <a:spLocks noChangeArrowheads="1"/>
          </p:cNvSpPr>
          <p:nvPr/>
        </p:nvSpPr>
        <p:spPr bwMode="auto">
          <a:xfrm>
            <a:off x="4038600" y="6216650"/>
            <a:ext cx="466725" cy="336550"/>
          </a:xfrm>
          <a:prstGeom prst="rect">
            <a:avLst/>
          </a:prstGeom>
          <a:noFill/>
          <a:ln w="25400">
            <a:noFill/>
            <a:miter lim="800000"/>
            <a:headEnd/>
            <a:tailEnd/>
          </a:ln>
        </p:spPr>
        <p:txBody>
          <a:bodyPr wrap="none">
            <a:spAutoFit/>
          </a:bodyPr>
          <a:lstStyle/>
          <a:p>
            <a:r>
              <a:rPr lang="en-US" sz="1600">
                <a:latin typeface="Calibri" pitchFamily="34" charset="0"/>
              </a:rPr>
              <a:t>b/2</a:t>
            </a:r>
          </a:p>
        </p:txBody>
      </p:sp>
      <p:sp>
        <p:nvSpPr>
          <p:cNvPr id="72713" name="Text Box 20"/>
          <p:cNvSpPr txBox="1">
            <a:spLocks noChangeArrowheads="1"/>
          </p:cNvSpPr>
          <p:nvPr/>
        </p:nvSpPr>
        <p:spPr bwMode="auto">
          <a:xfrm>
            <a:off x="4648200" y="6216650"/>
            <a:ext cx="466725" cy="336550"/>
          </a:xfrm>
          <a:prstGeom prst="rect">
            <a:avLst/>
          </a:prstGeom>
          <a:noFill/>
          <a:ln w="25400">
            <a:noFill/>
            <a:miter lim="800000"/>
            <a:headEnd/>
            <a:tailEnd/>
          </a:ln>
        </p:spPr>
        <p:txBody>
          <a:bodyPr wrap="none">
            <a:spAutoFit/>
          </a:bodyPr>
          <a:lstStyle/>
          <a:p>
            <a:r>
              <a:rPr lang="en-US" sz="1600">
                <a:latin typeface="Calibri" pitchFamily="34" charset="0"/>
              </a:rPr>
              <a:t>b/2</a:t>
            </a:r>
          </a:p>
        </p:txBody>
      </p:sp>
      <p:sp>
        <p:nvSpPr>
          <p:cNvPr id="72714" name="Text Box 21"/>
          <p:cNvSpPr txBox="1">
            <a:spLocks noChangeArrowheads="1"/>
          </p:cNvSpPr>
          <p:nvPr/>
        </p:nvSpPr>
        <p:spPr bwMode="auto">
          <a:xfrm>
            <a:off x="5181600" y="5226050"/>
            <a:ext cx="1295400" cy="336550"/>
          </a:xfrm>
          <a:prstGeom prst="rect">
            <a:avLst/>
          </a:prstGeom>
          <a:noFill/>
          <a:ln w="25400">
            <a:noFill/>
            <a:miter lim="800000"/>
            <a:headEnd/>
            <a:tailEnd/>
          </a:ln>
        </p:spPr>
        <p:txBody>
          <a:bodyPr>
            <a:spAutoFit/>
          </a:bodyPr>
          <a:lstStyle/>
          <a:p>
            <a:r>
              <a:rPr lang="en-US" sz="1600">
                <a:latin typeface="Calibri" pitchFamily="34" charset="0"/>
              </a:rPr>
              <a:t>X - Axis</a:t>
            </a:r>
          </a:p>
        </p:txBody>
      </p:sp>
      <p:sp>
        <p:nvSpPr>
          <p:cNvPr id="72715" name="Text Box 22"/>
          <p:cNvSpPr txBox="1">
            <a:spLocks noChangeArrowheads="1"/>
          </p:cNvSpPr>
          <p:nvPr/>
        </p:nvSpPr>
        <p:spPr bwMode="auto">
          <a:xfrm>
            <a:off x="3962400" y="4006850"/>
            <a:ext cx="1295400" cy="336550"/>
          </a:xfrm>
          <a:prstGeom prst="rect">
            <a:avLst/>
          </a:prstGeom>
          <a:noFill/>
          <a:ln w="25400">
            <a:noFill/>
            <a:miter lim="800000"/>
            <a:headEnd/>
            <a:tailEnd/>
          </a:ln>
        </p:spPr>
        <p:txBody>
          <a:bodyPr>
            <a:spAutoFit/>
          </a:bodyPr>
          <a:lstStyle/>
          <a:p>
            <a:r>
              <a:rPr lang="en-US" sz="1600">
                <a:latin typeface="Calibri" pitchFamily="34" charset="0"/>
              </a:rPr>
              <a:t>Y - Axis</a:t>
            </a:r>
          </a:p>
        </p:txBody>
      </p:sp>
      <p:sp>
        <p:nvSpPr>
          <p:cNvPr id="72716" name="Line 23"/>
          <p:cNvSpPr>
            <a:spLocks noChangeShapeType="1"/>
          </p:cNvSpPr>
          <p:nvPr/>
        </p:nvSpPr>
        <p:spPr bwMode="auto">
          <a:xfrm>
            <a:off x="3810000" y="5410200"/>
            <a:ext cx="1600200" cy="0"/>
          </a:xfrm>
          <a:prstGeom prst="line">
            <a:avLst/>
          </a:prstGeom>
          <a:noFill/>
          <a:ln w="19050">
            <a:solidFill>
              <a:schemeClr val="tx1"/>
            </a:solidFill>
            <a:prstDash val="lgDashDot"/>
            <a:round/>
            <a:headEnd/>
            <a:tailEnd/>
          </a:ln>
        </p:spPr>
        <p:txBody>
          <a:bodyPr/>
          <a:lstStyle/>
          <a:p>
            <a:endParaRPr 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Slide Number Placeholder 3"/>
          <p:cNvSpPr>
            <a:spLocks noGrp="1"/>
          </p:cNvSpPr>
          <p:nvPr>
            <p:ph type="sldNum" sz="quarter" idx="12"/>
          </p:nvPr>
        </p:nvSpPr>
        <p:spPr bwMode="auto">
          <a:noFill/>
          <a:ln>
            <a:miter lim="800000"/>
            <a:headEnd/>
            <a:tailEnd/>
          </a:ln>
        </p:spPr>
        <p:txBody>
          <a:bodyPr/>
          <a:lstStyle/>
          <a:p>
            <a:fld id="{63EBE3A4-9B39-4E54-A334-C6D3E9C75EFA}" type="slidenum">
              <a:rPr lang="en-US"/>
              <a:pPr/>
              <a:t>10</a:t>
            </a:fld>
            <a:endParaRPr lang="en-US"/>
          </a:p>
        </p:txBody>
      </p:sp>
      <p:sp>
        <p:nvSpPr>
          <p:cNvPr id="73730" name="Rectangle 2"/>
          <p:cNvSpPr>
            <a:spLocks noChangeArrowheads="1"/>
          </p:cNvSpPr>
          <p:nvPr/>
        </p:nvSpPr>
        <p:spPr bwMode="auto">
          <a:xfrm>
            <a:off x="457200" y="-76200"/>
            <a:ext cx="8229600" cy="1143000"/>
          </a:xfrm>
          <a:prstGeom prst="rect">
            <a:avLst/>
          </a:prstGeom>
          <a:noFill/>
          <a:ln w="9525">
            <a:noFill/>
            <a:miter lim="800000"/>
            <a:headEnd/>
            <a:tailEnd/>
          </a:ln>
        </p:spPr>
        <p:txBody>
          <a:bodyPr anchor="ctr"/>
          <a:lstStyle/>
          <a:p>
            <a:r>
              <a:rPr lang="en-US" sz="4400">
                <a:solidFill>
                  <a:schemeClr val="tx2"/>
                </a:solidFill>
                <a:latin typeface="Calibri" pitchFamily="34" charset="0"/>
              </a:rPr>
              <a:t>Beam Theory</a:t>
            </a:r>
          </a:p>
        </p:txBody>
      </p:sp>
      <p:sp>
        <p:nvSpPr>
          <p:cNvPr id="73731" name="Rectangle 3"/>
          <p:cNvSpPr>
            <a:spLocks noChangeArrowheads="1"/>
          </p:cNvSpPr>
          <p:nvPr/>
        </p:nvSpPr>
        <p:spPr bwMode="auto">
          <a:xfrm>
            <a:off x="457200" y="1066800"/>
            <a:ext cx="8077200" cy="3657600"/>
          </a:xfrm>
          <a:prstGeom prst="rect">
            <a:avLst/>
          </a:prstGeom>
          <a:noFill/>
          <a:ln w="9525">
            <a:noFill/>
            <a:miter lim="800000"/>
            <a:headEnd/>
            <a:tailEnd/>
          </a:ln>
        </p:spPr>
        <p:txBody>
          <a:bodyPr/>
          <a:lstStyle/>
          <a:p>
            <a:pPr marL="342900" indent="-342900">
              <a:spcBef>
                <a:spcPct val="20000"/>
              </a:spcBef>
              <a:buFontTx/>
              <a:buChar char="•"/>
            </a:pPr>
            <a:r>
              <a:rPr lang="en-US" sz="2400">
                <a:latin typeface="Calibri" pitchFamily="34" charset="0"/>
              </a:rPr>
              <a:t>An important variable in beam design is the </a:t>
            </a:r>
            <a:r>
              <a:rPr lang="en-US" sz="2400" b="1" i="1">
                <a:solidFill>
                  <a:schemeClr val="folHlink"/>
                </a:solidFill>
                <a:latin typeface="Calibri" pitchFamily="34" charset="0"/>
              </a:rPr>
              <a:t>moment of inertia</a:t>
            </a:r>
            <a:r>
              <a:rPr lang="en-US" sz="2400">
                <a:latin typeface="Calibri" pitchFamily="34" charset="0"/>
              </a:rPr>
              <a:t> of the cross section, denoted by </a:t>
            </a:r>
            <a:r>
              <a:rPr lang="en-US" sz="2400">
                <a:latin typeface="Times New Roman" pitchFamily="18" charset="0"/>
              </a:rPr>
              <a:t>I</a:t>
            </a:r>
            <a:r>
              <a:rPr lang="en-US" sz="2400">
                <a:latin typeface="Calibri" pitchFamily="34" charset="0"/>
              </a:rPr>
              <a:t>.</a:t>
            </a:r>
          </a:p>
          <a:p>
            <a:pPr marL="342900" indent="-342900">
              <a:spcBef>
                <a:spcPct val="20000"/>
              </a:spcBef>
              <a:buFontTx/>
              <a:buChar char="•"/>
            </a:pPr>
            <a:r>
              <a:rPr lang="en-US" sz="2400">
                <a:latin typeface="Calibri" pitchFamily="34" charset="0"/>
              </a:rPr>
              <a:t>Inertia is a measure of a body</a:t>
            </a:r>
            <a:r>
              <a:rPr lang="ja-JP" altLang="en-US" sz="2400">
                <a:latin typeface="Calibri" pitchFamily="34" charset="0"/>
              </a:rPr>
              <a:t>’</a:t>
            </a:r>
            <a:r>
              <a:rPr lang="en-US" altLang="ja-JP" sz="2400">
                <a:latin typeface="Calibri" pitchFamily="34" charset="0"/>
              </a:rPr>
              <a:t>s ability to resist rotation.</a:t>
            </a:r>
          </a:p>
          <a:p>
            <a:pPr marL="342900" indent="-342900">
              <a:spcBef>
                <a:spcPct val="20000"/>
              </a:spcBef>
              <a:buFontTx/>
              <a:buChar char="•"/>
            </a:pPr>
            <a:r>
              <a:rPr lang="en-US" sz="2400">
                <a:latin typeface="Calibri" pitchFamily="34" charset="0"/>
              </a:rPr>
              <a:t>Moment of inertia is a measure of the stiffness of the beam with respect to the cross section and the ability of the beam to resist bending.</a:t>
            </a:r>
          </a:p>
          <a:p>
            <a:pPr marL="342900" indent="-342900">
              <a:spcBef>
                <a:spcPct val="20000"/>
              </a:spcBef>
              <a:buFontTx/>
              <a:buChar char="•"/>
            </a:pPr>
            <a:r>
              <a:rPr lang="en-US" sz="2400">
                <a:latin typeface="Calibri" pitchFamily="34" charset="0"/>
              </a:rPr>
              <a:t>As </a:t>
            </a:r>
            <a:r>
              <a:rPr lang="en-US" sz="2400">
                <a:latin typeface="Times New Roman" pitchFamily="18" charset="0"/>
              </a:rPr>
              <a:t>I</a:t>
            </a:r>
            <a:r>
              <a:rPr lang="en-US" sz="2400">
                <a:latin typeface="Calibri" pitchFamily="34" charset="0"/>
              </a:rPr>
              <a:t> increases, bending and deflection will decrease.</a:t>
            </a:r>
          </a:p>
          <a:p>
            <a:pPr marL="342900" indent="-342900">
              <a:spcBef>
                <a:spcPct val="20000"/>
              </a:spcBef>
              <a:buFontTx/>
              <a:buChar char="•"/>
            </a:pPr>
            <a:r>
              <a:rPr lang="en-US" sz="2400">
                <a:latin typeface="Calibri" pitchFamily="34" charset="0"/>
              </a:rPr>
              <a:t>Units are (LENGTH)</a:t>
            </a:r>
            <a:r>
              <a:rPr lang="en-US" sz="2400" baseline="30000">
                <a:latin typeface="Calibri" pitchFamily="34" charset="0"/>
              </a:rPr>
              <a:t>4</a:t>
            </a:r>
            <a:r>
              <a:rPr lang="en-US" sz="2400">
                <a:latin typeface="Calibri" pitchFamily="34" charset="0"/>
              </a:rPr>
              <a:t>, e.g. in</a:t>
            </a:r>
            <a:r>
              <a:rPr lang="en-US" sz="2400" baseline="30000">
                <a:latin typeface="Calibri" pitchFamily="34" charset="0"/>
              </a:rPr>
              <a:t>4</a:t>
            </a:r>
            <a:r>
              <a:rPr lang="en-US" sz="2400">
                <a:latin typeface="Calibri" pitchFamily="34" charset="0"/>
              </a:rPr>
              <a:t>, ft</a:t>
            </a:r>
            <a:r>
              <a:rPr lang="en-US" sz="2400" baseline="30000">
                <a:latin typeface="Calibri" pitchFamily="34" charset="0"/>
              </a:rPr>
              <a:t>4</a:t>
            </a:r>
            <a:r>
              <a:rPr lang="en-US" sz="2400">
                <a:latin typeface="Calibri" pitchFamily="34" charset="0"/>
              </a:rPr>
              <a:t>, cm</a:t>
            </a:r>
            <a:r>
              <a:rPr lang="en-US" sz="2400" baseline="30000">
                <a:latin typeface="Calibri" pitchFamily="34" charset="0"/>
              </a:rPr>
              <a:t>4</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Slide Number Placeholder 3"/>
          <p:cNvSpPr>
            <a:spLocks noGrp="1"/>
          </p:cNvSpPr>
          <p:nvPr>
            <p:ph type="sldNum" sz="quarter" idx="12"/>
          </p:nvPr>
        </p:nvSpPr>
        <p:spPr bwMode="auto">
          <a:noFill/>
          <a:ln>
            <a:miter lim="800000"/>
            <a:headEnd/>
            <a:tailEnd/>
          </a:ln>
        </p:spPr>
        <p:txBody>
          <a:bodyPr/>
          <a:lstStyle/>
          <a:p>
            <a:fld id="{29FCB661-3EE6-4779-AAAF-D0F65A1A075F}" type="slidenum">
              <a:rPr lang="en-US"/>
              <a:pPr/>
              <a:t>11</a:t>
            </a:fld>
            <a:endParaRPr lang="en-US"/>
          </a:p>
        </p:txBody>
      </p:sp>
      <p:sp>
        <p:nvSpPr>
          <p:cNvPr id="74754" name="Rectangle 2"/>
          <p:cNvSpPr>
            <a:spLocks noChangeArrowheads="1"/>
          </p:cNvSpPr>
          <p:nvPr/>
        </p:nvSpPr>
        <p:spPr bwMode="auto">
          <a:xfrm>
            <a:off x="457200" y="-76200"/>
            <a:ext cx="8229600" cy="1143000"/>
          </a:xfrm>
          <a:prstGeom prst="rect">
            <a:avLst/>
          </a:prstGeom>
          <a:noFill/>
          <a:ln w="9525">
            <a:noFill/>
            <a:miter lim="800000"/>
            <a:headEnd/>
            <a:tailEnd/>
          </a:ln>
        </p:spPr>
        <p:txBody>
          <a:bodyPr anchor="ctr"/>
          <a:lstStyle/>
          <a:p>
            <a:r>
              <a:rPr lang="en-US" sz="4400">
                <a:solidFill>
                  <a:schemeClr val="tx2"/>
                </a:solidFill>
                <a:latin typeface="Calibri" pitchFamily="34" charset="0"/>
              </a:rPr>
              <a:t>Beam Theory</a:t>
            </a:r>
          </a:p>
        </p:txBody>
      </p:sp>
      <p:sp>
        <p:nvSpPr>
          <p:cNvPr id="74755" name="Rectangle 3"/>
          <p:cNvSpPr>
            <a:spLocks noChangeArrowheads="1"/>
          </p:cNvSpPr>
          <p:nvPr/>
        </p:nvSpPr>
        <p:spPr bwMode="auto">
          <a:xfrm>
            <a:off x="457200" y="1066800"/>
            <a:ext cx="8305800" cy="5181600"/>
          </a:xfrm>
          <a:prstGeom prst="rect">
            <a:avLst/>
          </a:prstGeom>
          <a:noFill/>
          <a:ln w="9525">
            <a:noFill/>
            <a:miter lim="800000"/>
            <a:headEnd/>
            <a:tailEnd/>
          </a:ln>
        </p:spPr>
        <p:txBody>
          <a:bodyPr/>
          <a:lstStyle/>
          <a:p>
            <a:pPr marL="342900" indent="-342900">
              <a:spcBef>
                <a:spcPct val="20000"/>
              </a:spcBef>
              <a:buFontTx/>
              <a:buChar char="•"/>
            </a:pPr>
            <a:r>
              <a:rPr lang="en-US" sz="2400">
                <a:latin typeface="Times New Roman" pitchFamily="18" charset="0"/>
              </a:rPr>
              <a:t>I</a:t>
            </a:r>
            <a:r>
              <a:rPr lang="en-US" sz="2400">
                <a:latin typeface="Calibri" pitchFamily="34" charset="0"/>
              </a:rPr>
              <a:t> can be derived for any common area using calculus.  However, moment of inertia equations for common cross sections (e.g., rectangular, circular, triangular) are readily available in math and engineering textbooks.</a:t>
            </a:r>
          </a:p>
          <a:p>
            <a:pPr marL="342900" indent="-342900">
              <a:spcBef>
                <a:spcPct val="20000"/>
              </a:spcBef>
              <a:buFontTx/>
              <a:buChar char="•"/>
            </a:pPr>
            <a:r>
              <a:rPr lang="en-US" sz="2400">
                <a:latin typeface="Calibri" pitchFamily="34" charset="0"/>
              </a:rPr>
              <a:t>For a rectangular cross section,</a:t>
            </a:r>
          </a:p>
          <a:p>
            <a:pPr marL="342900" indent="-342900">
              <a:spcBef>
                <a:spcPct val="20000"/>
              </a:spcBef>
              <a:buFontTx/>
              <a:buChar char="•"/>
            </a:pPr>
            <a:endParaRPr lang="en-US" sz="2400">
              <a:latin typeface="Calibri" pitchFamily="34" charset="0"/>
            </a:endParaRPr>
          </a:p>
          <a:p>
            <a:pPr marL="342900" indent="-342900">
              <a:spcBef>
                <a:spcPct val="20000"/>
              </a:spcBef>
              <a:buFontTx/>
              <a:buChar char="•"/>
            </a:pPr>
            <a:endParaRPr lang="en-US" sz="2400">
              <a:latin typeface="Calibri" pitchFamily="34" charset="0"/>
            </a:endParaRPr>
          </a:p>
          <a:p>
            <a:pPr marL="342900" indent="-342900">
              <a:spcBef>
                <a:spcPct val="20000"/>
              </a:spcBef>
              <a:buFontTx/>
              <a:buChar char="•"/>
            </a:pPr>
            <a:endParaRPr lang="en-US" sz="2400">
              <a:latin typeface="Calibri" pitchFamily="34" charset="0"/>
            </a:endParaRPr>
          </a:p>
          <a:p>
            <a:pPr marL="342900" indent="-342900">
              <a:spcBef>
                <a:spcPct val="20000"/>
              </a:spcBef>
              <a:buFontTx/>
              <a:buChar char="•"/>
            </a:pPr>
            <a:endParaRPr lang="en-US" sz="2400">
              <a:latin typeface="Calibri" pitchFamily="34" charset="0"/>
            </a:endParaRPr>
          </a:p>
          <a:p>
            <a:pPr marL="342900" indent="-342900">
              <a:spcBef>
                <a:spcPct val="20000"/>
              </a:spcBef>
              <a:buFontTx/>
              <a:buChar char="•"/>
            </a:pPr>
            <a:r>
              <a:rPr lang="en-US" sz="2400">
                <a:latin typeface="Calibri" pitchFamily="34" charset="0"/>
              </a:rPr>
              <a:t>b is the dimension parallel to the bending axis.  h is the dimension perpendicular to the bending axis.</a:t>
            </a:r>
          </a:p>
        </p:txBody>
      </p:sp>
      <p:graphicFrame>
        <p:nvGraphicFramePr>
          <p:cNvPr id="74756" name="Object 2"/>
          <p:cNvGraphicFramePr>
            <a:graphicFrameLocks noChangeAspect="1"/>
          </p:cNvGraphicFramePr>
          <p:nvPr/>
        </p:nvGraphicFramePr>
        <p:xfrm>
          <a:off x="2406650" y="3505200"/>
          <a:ext cx="1666875" cy="1039813"/>
        </p:xfrm>
        <a:graphic>
          <a:graphicData uri="http://schemas.openxmlformats.org/presentationml/2006/ole">
            <p:oleObj spid="_x0000_s101378" name="Equation" r:id="rId3" imgW="672808" imgH="418918" progId="Equation.3">
              <p:embed/>
            </p:oleObj>
          </a:graphicData>
        </a:graphic>
      </p:graphicFrame>
      <p:sp>
        <p:nvSpPr>
          <p:cNvPr id="74757" name="Rectangle 5"/>
          <p:cNvSpPr>
            <a:spLocks noChangeArrowheads="1"/>
          </p:cNvSpPr>
          <p:nvPr/>
        </p:nvSpPr>
        <p:spPr bwMode="auto">
          <a:xfrm>
            <a:off x="6477000" y="3505200"/>
            <a:ext cx="609600" cy="914400"/>
          </a:xfrm>
          <a:prstGeom prst="rect">
            <a:avLst/>
          </a:prstGeom>
          <a:solidFill>
            <a:srgbClr val="FFFFFF"/>
          </a:solidFill>
          <a:ln w="25400">
            <a:solidFill>
              <a:schemeClr val="tx1"/>
            </a:solidFill>
            <a:miter lim="800000"/>
            <a:headEnd/>
            <a:tailEnd/>
          </a:ln>
        </p:spPr>
        <p:txBody>
          <a:bodyPr wrap="none" anchor="ctr"/>
          <a:lstStyle/>
          <a:p>
            <a:endParaRPr lang="en-US">
              <a:latin typeface="Calibri" pitchFamily="34" charset="0"/>
            </a:endParaRPr>
          </a:p>
        </p:txBody>
      </p:sp>
      <p:sp>
        <p:nvSpPr>
          <p:cNvPr id="74758" name="Text Box 6"/>
          <p:cNvSpPr txBox="1">
            <a:spLocks noChangeArrowheads="1"/>
          </p:cNvSpPr>
          <p:nvPr/>
        </p:nvSpPr>
        <p:spPr bwMode="auto">
          <a:xfrm>
            <a:off x="6616700" y="4468813"/>
            <a:ext cx="307975" cy="336550"/>
          </a:xfrm>
          <a:prstGeom prst="rect">
            <a:avLst/>
          </a:prstGeom>
          <a:noFill/>
          <a:ln w="25400">
            <a:noFill/>
            <a:miter lim="800000"/>
            <a:headEnd/>
            <a:tailEnd/>
          </a:ln>
        </p:spPr>
        <p:txBody>
          <a:bodyPr wrap="none">
            <a:spAutoFit/>
          </a:bodyPr>
          <a:lstStyle/>
          <a:p>
            <a:r>
              <a:rPr lang="en-US" sz="1600" b="1">
                <a:latin typeface="Calibri" pitchFamily="34" charset="0"/>
              </a:rPr>
              <a:t>b</a:t>
            </a:r>
          </a:p>
        </p:txBody>
      </p:sp>
      <p:sp>
        <p:nvSpPr>
          <p:cNvPr id="74759" name="Text Box 7"/>
          <p:cNvSpPr txBox="1">
            <a:spLocks noChangeArrowheads="1"/>
          </p:cNvSpPr>
          <p:nvPr/>
        </p:nvSpPr>
        <p:spPr bwMode="auto">
          <a:xfrm>
            <a:off x="7235825" y="3783013"/>
            <a:ext cx="307975" cy="336550"/>
          </a:xfrm>
          <a:prstGeom prst="rect">
            <a:avLst/>
          </a:prstGeom>
          <a:noFill/>
          <a:ln w="25400">
            <a:noFill/>
            <a:miter lim="800000"/>
            <a:headEnd/>
            <a:tailEnd/>
          </a:ln>
        </p:spPr>
        <p:txBody>
          <a:bodyPr wrap="none">
            <a:spAutoFit/>
          </a:bodyPr>
          <a:lstStyle/>
          <a:p>
            <a:r>
              <a:rPr lang="en-US" sz="1600" b="1">
                <a:latin typeface="Calibri" pitchFamily="34" charset="0"/>
              </a:rPr>
              <a:t>h</a:t>
            </a:r>
          </a:p>
        </p:txBody>
      </p:sp>
      <p:sp>
        <p:nvSpPr>
          <p:cNvPr id="74760" name="Line 8"/>
          <p:cNvSpPr>
            <a:spLocks noChangeShapeType="1"/>
          </p:cNvSpPr>
          <p:nvPr/>
        </p:nvSpPr>
        <p:spPr bwMode="auto">
          <a:xfrm>
            <a:off x="6248400" y="3962400"/>
            <a:ext cx="990600" cy="0"/>
          </a:xfrm>
          <a:prstGeom prst="line">
            <a:avLst/>
          </a:prstGeom>
          <a:noFill/>
          <a:ln w="19050">
            <a:solidFill>
              <a:schemeClr val="tx1"/>
            </a:solidFill>
            <a:prstDash val="lgDashDot"/>
            <a:round/>
            <a:headEnd/>
            <a:tailEnd/>
          </a:ln>
        </p:spPr>
        <p:txBody>
          <a:bodyPr/>
          <a:lstStyle/>
          <a:p>
            <a:endParaRPr lang="en-US"/>
          </a:p>
        </p:txBody>
      </p:sp>
      <p:sp>
        <p:nvSpPr>
          <p:cNvPr id="74761" name="Text Box 9"/>
          <p:cNvSpPr txBox="1">
            <a:spLocks noChangeArrowheads="1"/>
          </p:cNvSpPr>
          <p:nvPr/>
        </p:nvSpPr>
        <p:spPr bwMode="auto">
          <a:xfrm>
            <a:off x="4552950" y="3124200"/>
            <a:ext cx="1720850" cy="581025"/>
          </a:xfrm>
          <a:prstGeom prst="rect">
            <a:avLst/>
          </a:prstGeom>
          <a:noFill/>
          <a:ln w="9525">
            <a:noFill/>
            <a:miter lim="800000"/>
            <a:headEnd/>
            <a:tailEnd/>
          </a:ln>
        </p:spPr>
        <p:txBody>
          <a:bodyPr wrap="none">
            <a:spAutoFit/>
          </a:bodyPr>
          <a:lstStyle/>
          <a:p>
            <a:r>
              <a:rPr lang="en-US" sz="1600">
                <a:latin typeface="Calibri" pitchFamily="34" charset="0"/>
              </a:rPr>
              <a:t>X-axis (passing</a:t>
            </a:r>
          </a:p>
          <a:p>
            <a:r>
              <a:rPr lang="en-US" sz="1600">
                <a:latin typeface="Calibri" pitchFamily="34" charset="0"/>
              </a:rPr>
              <a:t>through centroid)</a:t>
            </a:r>
          </a:p>
        </p:txBody>
      </p:sp>
      <p:sp>
        <p:nvSpPr>
          <p:cNvPr id="74762" name="Line 10"/>
          <p:cNvSpPr>
            <a:spLocks noChangeShapeType="1"/>
          </p:cNvSpPr>
          <p:nvPr/>
        </p:nvSpPr>
        <p:spPr bwMode="auto">
          <a:xfrm>
            <a:off x="5715000" y="3657600"/>
            <a:ext cx="533400" cy="304800"/>
          </a:xfrm>
          <a:prstGeom prst="line">
            <a:avLst/>
          </a:prstGeom>
          <a:noFill/>
          <a:ln w="9525">
            <a:solidFill>
              <a:schemeClr val="tx1"/>
            </a:solidFill>
            <a:round/>
            <a:headEnd/>
            <a:tailEnd type="triangle" w="med" len="med"/>
          </a:ln>
        </p:spPr>
        <p:txBody>
          <a:bodyPr/>
          <a:lstStyle/>
          <a:p>
            <a:endParaRPr 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Title 1"/>
          <p:cNvSpPr>
            <a:spLocks noGrp="1"/>
          </p:cNvSpPr>
          <p:nvPr>
            <p:ph type="title"/>
          </p:nvPr>
        </p:nvSpPr>
        <p:spPr/>
        <p:txBody>
          <a:bodyPr/>
          <a:lstStyle/>
          <a:p>
            <a:pPr eaLnBrk="1" hangingPunct="1"/>
            <a:r>
              <a:rPr lang="en-US" smtClean="0">
                <a:ea typeface="ＭＳ Ｐゴシック" pitchFamily="34" charset="-128"/>
              </a:rPr>
              <a:t>Beam Formula</a:t>
            </a:r>
          </a:p>
        </p:txBody>
      </p:sp>
      <p:sp>
        <p:nvSpPr>
          <p:cNvPr id="75778" name="Content Placeholder 2"/>
          <p:cNvSpPr>
            <a:spLocks noGrp="1"/>
          </p:cNvSpPr>
          <p:nvPr>
            <p:ph idx="1"/>
          </p:nvPr>
        </p:nvSpPr>
        <p:spPr>
          <a:xfrm>
            <a:off x="304800" y="1600200"/>
            <a:ext cx="8534400" cy="4525963"/>
          </a:xfrm>
        </p:spPr>
        <p:txBody>
          <a:bodyPr/>
          <a:lstStyle/>
          <a:p>
            <a:pPr eaLnBrk="1" hangingPunct="1"/>
            <a:r>
              <a:rPr lang="en-US" smtClean="0">
                <a:ea typeface="ＭＳ Ｐゴシック" pitchFamily="34" charset="-128"/>
              </a:rPr>
              <a:t>Shear and moment diagrams</a:t>
            </a:r>
          </a:p>
          <a:p>
            <a:pPr eaLnBrk="1" hangingPunct="1"/>
            <a:r>
              <a:rPr lang="en-US" smtClean="0">
                <a:ea typeface="ＭＳ Ｐゴシック" pitchFamily="34" charset="-128"/>
              </a:rPr>
              <a:t>Simple beam (uniformly distributed load) </a:t>
            </a:r>
          </a:p>
          <a:p>
            <a:pPr lvl="1" eaLnBrk="1" hangingPunct="1"/>
            <a:r>
              <a:rPr lang="en-US" smtClean="0">
                <a:ea typeface="ＭＳ Ｐゴシック" pitchFamily="34" charset="-128"/>
              </a:rPr>
              <a:t>Reaction force formula</a:t>
            </a:r>
          </a:p>
          <a:p>
            <a:pPr lvl="1" eaLnBrk="1" hangingPunct="1"/>
            <a:r>
              <a:rPr lang="en-US" smtClean="0">
                <a:ea typeface="ＭＳ Ｐゴシック" pitchFamily="34" charset="-128"/>
              </a:rPr>
              <a:t>Maximum moment formula</a:t>
            </a:r>
          </a:p>
          <a:p>
            <a:pPr eaLnBrk="1" hangingPunct="1"/>
            <a:r>
              <a:rPr lang="en-US" smtClean="0">
                <a:ea typeface="ＭＳ Ｐゴシック" pitchFamily="34" charset="-128"/>
              </a:rPr>
              <a:t>Simple beam (concentrated load at center)</a:t>
            </a:r>
          </a:p>
          <a:p>
            <a:pPr lvl="1" eaLnBrk="1" hangingPunct="1"/>
            <a:r>
              <a:rPr lang="en-US" smtClean="0">
                <a:ea typeface="ＭＳ Ｐゴシック" pitchFamily="34" charset="-128"/>
              </a:rPr>
              <a:t>Reaction force formula</a:t>
            </a:r>
          </a:p>
          <a:p>
            <a:pPr lvl="1" eaLnBrk="1" hangingPunct="1"/>
            <a:r>
              <a:rPr lang="en-US" smtClean="0">
                <a:ea typeface="ＭＳ Ｐゴシック" pitchFamily="34" charset="-128"/>
              </a:rPr>
              <a:t>Maximum moment formula</a:t>
            </a:r>
          </a:p>
          <a:p>
            <a:pPr eaLnBrk="1" hangingPunct="1">
              <a:buFontTx/>
              <a:buNone/>
            </a:pPr>
            <a:endParaRPr lang="en-US" smtClean="0">
              <a:ea typeface="ＭＳ Ｐゴシック" pitchFamily="34" charset="-128"/>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5" name="Title 1"/>
          <p:cNvSpPr>
            <a:spLocks noGrp="1"/>
          </p:cNvSpPr>
          <p:nvPr>
            <p:ph type="title"/>
          </p:nvPr>
        </p:nvSpPr>
        <p:spPr/>
        <p:txBody>
          <a:bodyPr/>
          <a:lstStyle/>
          <a:p>
            <a:pPr eaLnBrk="1" hangingPunct="1"/>
            <a:r>
              <a:rPr lang="en-US" smtClean="0">
                <a:ea typeface="ＭＳ Ｐゴシック" pitchFamily="34" charset="-128"/>
              </a:rPr>
              <a:t>Beam Formulas</a:t>
            </a:r>
          </a:p>
        </p:txBody>
      </p:sp>
      <p:sp>
        <p:nvSpPr>
          <p:cNvPr id="9219" name="Content Placeholder 2"/>
          <p:cNvSpPr>
            <a:spLocks noGrp="1"/>
          </p:cNvSpPr>
          <p:nvPr>
            <p:ph idx="1"/>
          </p:nvPr>
        </p:nvSpPr>
        <p:spPr>
          <a:xfrm>
            <a:off x="457200" y="1219200"/>
            <a:ext cx="8229600" cy="4525963"/>
          </a:xfrm>
        </p:spPr>
        <p:txBody>
          <a:bodyPr rtlCol="0">
            <a:normAutofit fontScale="92500"/>
          </a:bodyPr>
          <a:lstStyle/>
          <a:p>
            <a:pPr eaLnBrk="1" fontAlgn="auto" hangingPunct="1">
              <a:spcAft>
                <a:spcPts val="0"/>
              </a:spcAft>
              <a:defRPr/>
            </a:pPr>
            <a:r>
              <a:rPr lang="en-US" smtClean="0">
                <a:ea typeface="+mn-ea"/>
              </a:rPr>
              <a:t>Similar loading conditions = similar shear and moment diagrams</a:t>
            </a:r>
          </a:p>
          <a:p>
            <a:pPr eaLnBrk="1" fontAlgn="auto" hangingPunct="1">
              <a:spcAft>
                <a:spcPts val="0"/>
              </a:spcAft>
              <a:defRPr/>
            </a:pPr>
            <a:r>
              <a:rPr lang="en-US" smtClean="0">
                <a:ea typeface="+mn-ea"/>
              </a:rPr>
              <a:t>Standard formula can represent the magnitude of shear and moment based on loading condition</a:t>
            </a:r>
          </a:p>
          <a:p>
            <a:pPr eaLnBrk="1" fontAlgn="auto" hangingPunct="1">
              <a:spcAft>
                <a:spcPts val="0"/>
              </a:spcAft>
              <a:defRPr/>
            </a:pPr>
            <a:r>
              <a:rPr lang="en-US" smtClean="0">
                <a:ea typeface="+mn-ea"/>
              </a:rPr>
              <a:t>Magnitude of shear and bending moment depend on</a:t>
            </a:r>
          </a:p>
          <a:p>
            <a:pPr lvl="1" eaLnBrk="1" fontAlgn="auto" hangingPunct="1">
              <a:spcAft>
                <a:spcPts val="0"/>
              </a:spcAft>
              <a:defRPr/>
            </a:pPr>
            <a:r>
              <a:rPr lang="en-US" sz="2400" smtClean="0">
                <a:ea typeface="+mn-ea"/>
              </a:rPr>
              <a:t>Span length of beam</a:t>
            </a:r>
          </a:p>
          <a:p>
            <a:pPr lvl="1" eaLnBrk="1" fontAlgn="auto" hangingPunct="1">
              <a:spcAft>
                <a:spcPts val="0"/>
              </a:spcAft>
              <a:defRPr/>
            </a:pPr>
            <a:r>
              <a:rPr lang="en-US" sz="2400" smtClean="0">
                <a:ea typeface="+mn-ea"/>
              </a:rPr>
              <a:t>Magnitude of applied load</a:t>
            </a:r>
          </a:p>
          <a:p>
            <a:pPr lvl="1" eaLnBrk="1" fontAlgn="auto" hangingPunct="1">
              <a:spcAft>
                <a:spcPts val="0"/>
              </a:spcAft>
              <a:defRPr/>
            </a:pPr>
            <a:r>
              <a:rPr lang="en-US" sz="2400" smtClean="0">
                <a:ea typeface="+mn-ea"/>
              </a:rPr>
              <a:t>Location of applied load</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457200" y="503238"/>
            <a:ext cx="8229600" cy="715962"/>
          </a:xfrm>
        </p:spPr>
        <p:txBody>
          <a:bodyPr rtlCol="0">
            <a:normAutofit fontScale="90000"/>
          </a:bodyPr>
          <a:lstStyle/>
          <a:p>
            <a:pPr eaLnBrk="1" fontAlgn="auto" hangingPunct="1">
              <a:spcAft>
                <a:spcPts val="0"/>
              </a:spcAft>
              <a:defRPr/>
            </a:pPr>
            <a:r>
              <a:rPr lang="en-US" smtClean="0">
                <a:ea typeface="+mj-ea"/>
              </a:rPr>
              <a:t>Shear and Moment Diagrams</a:t>
            </a:r>
            <a:br>
              <a:rPr lang="en-US" smtClean="0">
                <a:ea typeface="+mj-ea"/>
              </a:rPr>
            </a:br>
            <a:r>
              <a:rPr lang="en-US" sz="2800" smtClean="0">
                <a:ea typeface="+mj-ea"/>
              </a:rPr>
              <a:t>Simple Beams (Uniformly Distributed Load)</a:t>
            </a:r>
          </a:p>
        </p:txBody>
      </p:sp>
      <p:pic>
        <p:nvPicPr>
          <p:cNvPr id="79874" name="Picture 3"/>
          <p:cNvPicPr>
            <a:picLocks noGrp="1" noChangeAspect="1" noChangeArrowheads="1"/>
          </p:cNvPicPr>
          <p:nvPr>
            <p:ph idx="1"/>
          </p:nvPr>
        </p:nvPicPr>
        <p:blipFill>
          <a:blip r:embed="rId3"/>
          <a:srcRect r="-3217"/>
          <a:stretch>
            <a:fillRect/>
          </a:stretch>
        </p:blipFill>
        <p:spPr>
          <a:xfrm>
            <a:off x="914400" y="1716088"/>
            <a:ext cx="2819400" cy="4159250"/>
          </a:xfrm>
        </p:spPr>
      </p:pic>
      <p:sp>
        <p:nvSpPr>
          <p:cNvPr id="79875" name="TextBox 6"/>
          <p:cNvSpPr txBox="1">
            <a:spLocks noChangeArrowheads="1"/>
          </p:cNvSpPr>
          <p:nvPr/>
        </p:nvSpPr>
        <p:spPr bwMode="auto">
          <a:xfrm>
            <a:off x="838200" y="6059488"/>
            <a:ext cx="3733800" cy="646112"/>
          </a:xfrm>
          <a:prstGeom prst="rect">
            <a:avLst/>
          </a:prstGeom>
          <a:noFill/>
          <a:ln w="9525">
            <a:noFill/>
            <a:miter lim="800000"/>
            <a:headEnd/>
            <a:tailEnd/>
          </a:ln>
        </p:spPr>
        <p:txBody>
          <a:bodyPr>
            <a:spAutoFit/>
          </a:bodyPr>
          <a:lstStyle/>
          <a:p>
            <a:r>
              <a:rPr lang="en-US">
                <a:latin typeface="Calibri" pitchFamily="34" charset="0"/>
              </a:rPr>
              <a:t>Uniform load = 1000 lb/ft</a:t>
            </a:r>
          </a:p>
          <a:p>
            <a:r>
              <a:rPr lang="en-US">
                <a:latin typeface="Calibri" pitchFamily="34" charset="0"/>
              </a:rPr>
              <a:t>L = 20 ft</a:t>
            </a:r>
          </a:p>
        </p:txBody>
      </p:sp>
      <p:pic>
        <p:nvPicPr>
          <p:cNvPr id="79876" name="Picture 5"/>
          <p:cNvPicPr>
            <a:picLocks noChangeAspect="1" noChangeArrowheads="1"/>
          </p:cNvPicPr>
          <p:nvPr/>
        </p:nvPicPr>
        <p:blipFill>
          <a:blip r:embed="rId4"/>
          <a:srcRect/>
          <a:stretch>
            <a:fillRect/>
          </a:stretch>
        </p:blipFill>
        <p:spPr bwMode="auto">
          <a:xfrm>
            <a:off x="5257800" y="1716088"/>
            <a:ext cx="2971800" cy="4119562"/>
          </a:xfrm>
          <a:prstGeom prst="rect">
            <a:avLst/>
          </a:prstGeom>
          <a:noFill/>
          <a:ln w="9525">
            <a:noFill/>
            <a:miter lim="800000"/>
            <a:headEnd/>
            <a:tailEnd/>
          </a:ln>
        </p:spPr>
      </p:pic>
      <p:sp>
        <p:nvSpPr>
          <p:cNvPr id="79877" name="TextBox 8"/>
          <p:cNvSpPr txBox="1">
            <a:spLocks noChangeArrowheads="1"/>
          </p:cNvSpPr>
          <p:nvPr/>
        </p:nvSpPr>
        <p:spPr bwMode="auto">
          <a:xfrm>
            <a:off x="5181600" y="5983288"/>
            <a:ext cx="3733800" cy="646112"/>
          </a:xfrm>
          <a:prstGeom prst="rect">
            <a:avLst/>
          </a:prstGeom>
          <a:noFill/>
          <a:ln w="9525">
            <a:noFill/>
            <a:miter lim="800000"/>
            <a:headEnd/>
            <a:tailEnd/>
          </a:ln>
        </p:spPr>
        <p:txBody>
          <a:bodyPr>
            <a:spAutoFit/>
          </a:bodyPr>
          <a:lstStyle/>
          <a:p>
            <a:r>
              <a:rPr lang="en-US">
                <a:latin typeface="Calibri" pitchFamily="34" charset="0"/>
              </a:rPr>
              <a:t>Uniform load = 1200 lb/ft</a:t>
            </a:r>
          </a:p>
          <a:p>
            <a:r>
              <a:rPr lang="en-US">
                <a:latin typeface="Calibri" pitchFamily="34" charset="0"/>
              </a:rPr>
              <a:t>L = 35 ft</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1" name="Title 1"/>
          <p:cNvSpPr>
            <a:spLocks noGrp="1"/>
          </p:cNvSpPr>
          <p:nvPr>
            <p:ph type="title"/>
          </p:nvPr>
        </p:nvSpPr>
        <p:spPr/>
        <p:txBody>
          <a:bodyPr/>
          <a:lstStyle/>
          <a:p>
            <a:pPr eaLnBrk="1" hangingPunct="1"/>
            <a:r>
              <a:rPr lang="en-US" smtClean="0">
                <a:ea typeface="ＭＳ Ｐゴシック" pitchFamily="34" charset="-128"/>
              </a:rPr>
              <a:t>Reaction Force Formula</a:t>
            </a:r>
          </a:p>
        </p:txBody>
      </p:sp>
      <p:pic>
        <p:nvPicPr>
          <p:cNvPr id="81922" name="Picture 5"/>
          <p:cNvPicPr>
            <a:picLocks noChangeAspect="1" noChangeArrowheads="1"/>
          </p:cNvPicPr>
          <p:nvPr/>
        </p:nvPicPr>
        <p:blipFill>
          <a:blip r:embed="rId3"/>
          <a:srcRect/>
          <a:stretch>
            <a:fillRect/>
          </a:stretch>
        </p:blipFill>
        <p:spPr bwMode="auto">
          <a:xfrm>
            <a:off x="2667000" y="2297113"/>
            <a:ext cx="3657600" cy="1066800"/>
          </a:xfrm>
          <a:prstGeom prst="rect">
            <a:avLst/>
          </a:prstGeom>
          <a:noFill/>
          <a:ln w="9525">
            <a:noFill/>
            <a:miter lim="800000"/>
            <a:headEnd/>
            <a:tailEnd/>
          </a:ln>
        </p:spPr>
      </p:pic>
      <p:cxnSp>
        <p:nvCxnSpPr>
          <p:cNvPr id="5" name="Straight Arrow Connector 4"/>
          <p:cNvCxnSpPr/>
          <p:nvPr/>
        </p:nvCxnSpPr>
        <p:spPr>
          <a:xfrm rot="10800000">
            <a:off x="2895600" y="3516313"/>
            <a:ext cx="3124200" cy="1587"/>
          </a:xfrm>
          <a:prstGeom prst="straightConnector1">
            <a:avLst/>
          </a:prstGeom>
          <a:ln>
            <a:solidFill>
              <a:srgbClr val="0000FF"/>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81924" name="TextBox 5"/>
          <p:cNvSpPr txBox="1">
            <a:spLocks noChangeArrowheads="1"/>
          </p:cNvSpPr>
          <p:nvPr/>
        </p:nvSpPr>
        <p:spPr bwMode="auto">
          <a:xfrm>
            <a:off x="4267200" y="3048000"/>
            <a:ext cx="609600" cy="584200"/>
          </a:xfrm>
          <a:prstGeom prst="rect">
            <a:avLst/>
          </a:prstGeom>
          <a:noFill/>
          <a:ln w="9525">
            <a:noFill/>
            <a:miter lim="800000"/>
            <a:headEnd/>
            <a:tailEnd/>
          </a:ln>
        </p:spPr>
        <p:txBody>
          <a:bodyPr>
            <a:spAutoFit/>
          </a:bodyPr>
          <a:lstStyle/>
          <a:p>
            <a:r>
              <a:rPr lang="en-US" sz="3200">
                <a:latin typeface="Calibri" pitchFamily="34" charset="0"/>
              </a:rPr>
              <a:t>L</a:t>
            </a:r>
          </a:p>
        </p:txBody>
      </p:sp>
      <p:sp>
        <p:nvSpPr>
          <p:cNvPr id="81925" name="TextBox 6"/>
          <p:cNvSpPr txBox="1">
            <a:spLocks noChangeArrowheads="1"/>
          </p:cNvSpPr>
          <p:nvPr/>
        </p:nvSpPr>
        <p:spPr bwMode="auto">
          <a:xfrm>
            <a:off x="4419600" y="2068513"/>
            <a:ext cx="457200" cy="523875"/>
          </a:xfrm>
          <a:prstGeom prst="rect">
            <a:avLst/>
          </a:prstGeom>
          <a:solidFill>
            <a:schemeClr val="bg1"/>
          </a:solidFill>
          <a:ln w="9525">
            <a:noFill/>
            <a:miter lim="800000"/>
            <a:headEnd/>
            <a:tailEnd/>
          </a:ln>
        </p:spPr>
        <p:txBody>
          <a:bodyPr>
            <a:spAutoFit/>
          </a:bodyPr>
          <a:lstStyle/>
          <a:p>
            <a:r>
              <a:rPr lang="en-US" sz="2800">
                <a:latin typeface="Calibri" pitchFamily="34" charset="0"/>
              </a:rPr>
              <a:t>w</a:t>
            </a:r>
          </a:p>
        </p:txBody>
      </p:sp>
      <p:sp>
        <p:nvSpPr>
          <p:cNvPr id="81926" name="TextBox 7"/>
          <p:cNvSpPr txBox="1">
            <a:spLocks noChangeArrowheads="1"/>
          </p:cNvSpPr>
          <p:nvPr/>
        </p:nvSpPr>
        <p:spPr bwMode="auto">
          <a:xfrm>
            <a:off x="3429000" y="3897313"/>
            <a:ext cx="3200400" cy="461962"/>
          </a:xfrm>
          <a:prstGeom prst="rect">
            <a:avLst/>
          </a:prstGeom>
          <a:noFill/>
          <a:ln w="9525">
            <a:noFill/>
            <a:miter lim="800000"/>
            <a:headEnd/>
            <a:tailEnd/>
          </a:ln>
        </p:spPr>
        <p:txBody>
          <a:bodyPr>
            <a:spAutoFit/>
          </a:bodyPr>
          <a:lstStyle/>
          <a:p>
            <a:r>
              <a:rPr lang="en-US" sz="2400">
                <a:latin typeface="Calibri" pitchFamily="34" charset="0"/>
              </a:rPr>
              <a:t>Beam Diagram</a:t>
            </a:r>
          </a:p>
        </p:txBody>
      </p:sp>
      <p:sp>
        <p:nvSpPr>
          <p:cNvPr id="81927" name="TextBox 8"/>
          <p:cNvSpPr txBox="1">
            <a:spLocks noChangeArrowheads="1"/>
          </p:cNvSpPr>
          <p:nvPr/>
        </p:nvSpPr>
        <p:spPr bwMode="auto">
          <a:xfrm>
            <a:off x="2362200" y="2463800"/>
            <a:ext cx="609600" cy="584200"/>
          </a:xfrm>
          <a:prstGeom prst="rect">
            <a:avLst/>
          </a:prstGeom>
          <a:noFill/>
          <a:ln w="9525">
            <a:noFill/>
            <a:miter lim="800000"/>
            <a:headEnd/>
            <a:tailEnd/>
          </a:ln>
        </p:spPr>
        <p:txBody>
          <a:bodyPr>
            <a:spAutoFit/>
          </a:bodyPr>
          <a:lstStyle/>
          <a:p>
            <a:r>
              <a:rPr lang="en-US" sz="3200">
                <a:latin typeface="Calibri" pitchFamily="34" charset="0"/>
              </a:rPr>
              <a:t>A</a:t>
            </a:r>
          </a:p>
        </p:txBody>
      </p:sp>
      <p:sp>
        <p:nvSpPr>
          <p:cNvPr id="81928" name="TextBox 9"/>
          <p:cNvSpPr txBox="1">
            <a:spLocks noChangeArrowheads="1"/>
          </p:cNvSpPr>
          <p:nvPr/>
        </p:nvSpPr>
        <p:spPr bwMode="auto">
          <a:xfrm>
            <a:off x="6172200" y="2387600"/>
            <a:ext cx="609600" cy="584200"/>
          </a:xfrm>
          <a:prstGeom prst="rect">
            <a:avLst/>
          </a:prstGeom>
          <a:noFill/>
          <a:ln w="9525">
            <a:noFill/>
            <a:miter lim="800000"/>
            <a:headEnd/>
            <a:tailEnd/>
          </a:ln>
        </p:spPr>
        <p:txBody>
          <a:bodyPr>
            <a:spAutoFit/>
          </a:bodyPr>
          <a:lstStyle/>
          <a:p>
            <a:r>
              <a:rPr lang="en-US" sz="3200">
                <a:latin typeface="Calibri" pitchFamily="34" charset="0"/>
              </a:rPr>
              <a:t>B</a:t>
            </a:r>
          </a:p>
        </p:txBody>
      </p:sp>
      <p:cxnSp>
        <p:nvCxnSpPr>
          <p:cNvPr id="12" name="Straight Connector 11"/>
          <p:cNvCxnSpPr/>
          <p:nvPr/>
        </p:nvCxnSpPr>
        <p:spPr>
          <a:xfrm rot="5400000">
            <a:off x="2590800" y="3657600"/>
            <a:ext cx="6096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5400000">
            <a:off x="5715000" y="3581400"/>
            <a:ext cx="609600" cy="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69" name="TextBox 12"/>
          <p:cNvSpPr txBox="1">
            <a:spLocks noChangeArrowheads="1"/>
          </p:cNvSpPr>
          <p:nvPr/>
        </p:nvSpPr>
        <p:spPr bwMode="auto">
          <a:xfrm>
            <a:off x="6019800" y="2286000"/>
            <a:ext cx="609600" cy="457200"/>
          </a:xfrm>
          <a:prstGeom prst="rect">
            <a:avLst/>
          </a:prstGeom>
          <a:noFill/>
          <a:ln w="9525">
            <a:noFill/>
            <a:miter lim="800000"/>
            <a:headEnd/>
            <a:tailEnd/>
          </a:ln>
        </p:spPr>
        <p:txBody>
          <a:bodyPr>
            <a:spAutoFit/>
          </a:bodyPr>
          <a:lstStyle/>
          <a:p>
            <a:r>
              <a:rPr lang="en-US" sz="2400">
                <a:latin typeface="Calibri" pitchFamily="34" charset="0"/>
              </a:rPr>
              <a:t>R</a:t>
            </a:r>
            <a:r>
              <a:rPr lang="en-US" sz="2400" baseline="-25000">
                <a:latin typeface="Calibri" pitchFamily="34" charset="0"/>
              </a:rPr>
              <a:t>B</a:t>
            </a:r>
            <a:endParaRPr lang="en-US" sz="2400">
              <a:latin typeface="Calibri" pitchFamily="34" charset="0"/>
            </a:endParaRPr>
          </a:p>
        </p:txBody>
      </p:sp>
      <p:cxnSp>
        <p:nvCxnSpPr>
          <p:cNvPr id="10" name="Straight Arrow Connector 9"/>
          <p:cNvCxnSpPr/>
          <p:nvPr/>
        </p:nvCxnSpPr>
        <p:spPr>
          <a:xfrm rot="5400000" flipH="1" flipV="1">
            <a:off x="2553494" y="2323306"/>
            <a:ext cx="685800" cy="1588"/>
          </a:xfrm>
          <a:prstGeom prst="straightConnector1">
            <a:avLst/>
          </a:prstGeom>
          <a:ln w="50800">
            <a:solidFill>
              <a:srgbClr val="0000FF"/>
            </a:solidFill>
            <a:tailEnd type="arrow"/>
          </a:ln>
        </p:spPr>
        <p:style>
          <a:lnRef idx="1">
            <a:schemeClr val="accent1"/>
          </a:lnRef>
          <a:fillRef idx="0">
            <a:schemeClr val="accent1"/>
          </a:fillRef>
          <a:effectRef idx="0">
            <a:schemeClr val="accent1"/>
          </a:effectRef>
          <a:fontRef idx="minor">
            <a:schemeClr val="tx1"/>
          </a:fontRef>
        </p:style>
      </p:cxnSp>
      <p:sp>
        <p:nvSpPr>
          <p:cNvPr id="83971" name="Title 1"/>
          <p:cNvSpPr>
            <a:spLocks noGrp="1"/>
          </p:cNvSpPr>
          <p:nvPr>
            <p:ph type="title"/>
          </p:nvPr>
        </p:nvSpPr>
        <p:spPr/>
        <p:txBody>
          <a:bodyPr/>
          <a:lstStyle/>
          <a:p>
            <a:pPr eaLnBrk="1" hangingPunct="1"/>
            <a:r>
              <a:rPr lang="en-US" smtClean="0">
                <a:ea typeface="ＭＳ Ｐゴシック" pitchFamily="34" charset="-128"/>
              </a:rPr>
              <a:t>Reaction Force Formula</a:t>
            </a:r>
          </a:p>
        </p:txBody>
      </p:sp>
      <p:pic>
        <p:nvPicPr>
          <p:cNvPr id="83972" name="Picture 4"/>
          <p:cNvPicPr>
            <a:picLocks noGrp="1" noChangeAspect="1" noChangeArrowheads="1"/>
          </p:cNvPicPr>
          <p:nvPr>
            <p:ph idx="1"/>
          </p:nvPr>
        </p:nvPicPr>
        <p:blipFill>
          <a:blip r:embed="rId3">
            <a:clrChange>
              <a:clrFrom>
                <a:srgbClr val="FFFFFF"/>
              </a:clrFrom>
              <a:clrTo>
                <a:srgbClr val="FFFFFF">
                  <a:alpha val="0"/>
                </a:srgbClr>
              </a:clrTo>
            </a:clrChange>
          </a:blip>
          <a:srcRect/>
          <a:stretch>
            <a:fillRect/>
          </a:stretch>
        </p:blipFill>
        <p:spPr>
          <a:xfrm>
            <a:off x="1828800" y="3200400"/>
            <a:ext cx="1708150" cy="762000"/>
          </a:xfrm>
        </p:spPr>
      </p:pic>
      <p:pic>
        <p:nvPicPr>
          <p:cNvPr id="83973" name="Picture 5"/>
          <p:cNvPicPr>
            <a:picLocks noChangeAspect="1" noChangeArrowheads="1"/>
          </p:cNvPicPr>
          <p:nvPr/>
        </p:nvPicPr>
        <p:blipFill>
          <a:blip r:embed="rId4"/>
          <a:srcRect/>
          <a:stretch>
            <a:fillRect/>
          </a:stretch>
        </p:blipFill>
        <p:spPr bwMode="auto">
          <a:xfrm>
            <a:off x="2667000" y="1371600"/>
            <a:ext cx="3657600" cy="685800"/>
          </a:xfrm>
          <a:prstGeom prst="rect">
            <a:avLst/>
          </a:prstGeom>
          <a:noFill/>
          <a:ln w="9525">
            <a:noFill/>
            <a:miter lim="800000"/>
            <a:headEnd/>
            <a:tailEnd/>
          </a:ln>
        </p:spPr>
      </p:pic>
      <p:cxnSp>
        <p:nvCxnSpPr>
          <p:cNvPr id="11" name="Straight Arrow Connector 10"/>
          <p:cNvCxnSpPr/>
          <p:nvPr/>
        </p:nvCxnSpPr>
        <p:spPr>
          <a:xfrm rot="5400000" flipH="1" flipV="1">
            <a:off x="5639594" y="2361406"/>
            <a:ext cx="762000" cy="1588"/>
          </a:xfrm>
          <a:prstGeom prst="straightConnector1">
            <a:avLst/>
          </a:prstGeom>
          <a:ln w="50800">
            <a:solidFill>
              <a:srgbClr val="0000FF"/>
            </a:solidFill>
            <a:tailEnd type="arrow"/>
          </a:ln>
        </p:spPr>
        <p:style>
          <a:lnRef idx="1">
            <a:schemeClr val="accent1"/>
          </a:lnRef>
          <a:fillRef idx="0">
            <a:schemeClr val="accent1"/>
          </a:fillRef>
          <a:effectRef idx="0">
            <a:schemeClr val="accent1"/>
          </a:effectRef>
          <a:fontRef idx="minor">
            <a:schemeClr val="tx1"/>
          </a:fontRef>
        </p:style>
      </p:cxnSp>
      <p:sp>
        <p:nvSpPr>
          <p:cNvPr id="83975" name="TextBox 11"/>
          <p:cNvSpPr txBox="1">
            <a:spLocks noChangeArrowheads="1"/>
          </p:cNvSpPr>
          <p:nvPr/>
        </p:nvSpPr>
        <p:spPr bwMode="auto">
          <a:xfrm>
            <a:off x="2362200" y="2209800"/>
            <a:ext cx="685800" cy="461963"/>
          </a:xfrm>
          <a:prstGeom prst="rect">
            <a:avLst/>
          </a:prstGeom>
          <a:noFill/>
          <a:ln w="9525">
            <a:noFill/>
            <a:miter lim="800000"/>
            <a:headEnd/>
            <a:tailEnd/>
          </a:ln>
        </p:spPr>
        <p:txBody>
          <a:bodyPr>
            <a:spAutoFit/>
          </a:bodyPr>
          <a:lstStyle/>
          <a:p>
            <a:r>
              <a:rPr lang="en-US" sz="2400">
                <a:latin typeface="Calibri" pitchFamily="34" charset="0"/>
              </a:rPr>
              <a:t>R</a:t>
            </a:r>
            <a:r>
              <a:rPr lang="en-US" sz="2400" baseline="-25000">
                <a:latin typeface="Calibri" pitchFamily="34" charset="0"/>
              </a:rPr>
              <a:t>A</a:t>
            </a:r>
            <a:endParaRPr lang="en-US" sz="2400">
              <a:latin typeface="Calibri" pitchFamily="34" charset="0"/>
            </a:endParaRPr>
          </a:p>
        </p:txBody>
      </p:sp>
      <p:sp>
        <p:nvSpPr>
          <p:cNvPr id="83976" name="TextBox 13"/>
          <p:cNvSpPr txBox="1">
            <a:spLocks noChangeArrowheads="1"/>
          </p:cNvSpPr>
          <p:nvPr/>
        </p:nvSpPr>
        <p:spPr bwMode="auto">
          <a:xfrm>
            <a:off x="2209800" y="1524000"/>
            <a:ext cx="609600" cy="584200"/>
          </a:xfrm>
          <a:prstGeom prst="rect">
            <a:avLst/>
          </a:prstGeom>
          <a:noFill/>
          <a:ln w="9525">
            <a:noFill/>
            <a:miter lim="800000"/>
            <a:headEnd/>
            <a:tailEnd/>
          </a:ln>
        </p:spPr>
        <p:txBody>
          <a:bodyPr>
            <a:spAutoFit/>
          </a:bodyPr>
          <a:lstStyle/>
          <a:p>
            <a:r>
              <a:rPr lang="en-US" sz="3200">
                <a:latin typeface="Calibri" pitchFamily="34" charset="0"/>
              </a:rPr>
              <a:t>A</a:t>
            </a:r>
          </a:p>
        </p:txBody>
      </p:sp>
      <p:sp>
        <p:nvSpPr>
          <p:cNvPr id="83977" name="TextBox 14"/>
          <p:cNvSpPr txBox="1">
            <a:spLocks noChangeArrowheads="1"/>
          </p:cNvSpPr>
          <p:nvPr/>
        </p:nvSpPr>
        <p:spPr bwMode="auto">
          <a:xfrm>
            <a:off x="6248400" y="1447800"/>
            <a:ext cx="609600" cy="584200"/>
          </a:xfrm>
          <a:prstGeom prst="rect">
            <a:avLst/>
          </a:prstGeom>
          <a:noFill/>
          <a:ln w="9525">
            <a:noFill/>
            <a:miter lim="800000"/>
            <a:headEnd/>
            <a:tailEnd/>
          </a:ln>
        </p:spPr>
        <p:txBody>
          <a:bodyPr>
            <a:spAutoFit/>
          </a:bodyPr>
          <a:lstStyle/>
          <a:p>
            <a:r>
              <a:rPr lang="en-US" sz="3200">
                <a:latin typeface="Calibri" pitchFamily="34" charset="0"/>
              </a:rPr>
              <a:t>B</a:t>
            </a:r>
          </a:p>
        </p:txBody>
      </p:sp>
      <p:sp>
        <p:nvSpPr>
          <p:cNvPr id="83978" name="TextBox 16"/>
          <p:cNvSpPr txBox="1">
            <a:spLocks noChangeArrowheads="1"/>
          </p:cNvSpPr>
          <p:nvPr/>
        </p:nvSpPr>
        <p:spPr bwMode="auto">
          <a:xfrm>
            <a:off x="914400" y="3352800"/>
            <a:ext cx="685800" cy="523875"/>
          </a:xfrm>
          <a:prstGeom prst="rect">
            <a:avLst/>
          </a:prstGeom>
          <a:noFill/>
          <a:ln w="9525">
            <a:noFill/>
            <a:miter lim="800000"/>
            <a:headEnd/>
            <a:tailEnd/>
          </a:ln>
        </p:spPr>
        <p:txBody>
          <a:bodyPr>
            <a:spAutoFit/>
          </a:bodyPr>
          <a:lstStyle/>
          <a:p>
            <a:r>
              <a:rPr lang="en-US" sz="2800">
                <a:latin typeface="Calibri" pitchFamily="34" charset="0"/>
              </a:rPr>
              <a:t>+</a:t>
            </a:r>
          </a:p>
        </p:txBody>
      </p:sp>
      <p:sp>
        <p:nvSpPr>
          <p:cNvPr id="18" name="Circular Arrow 17"/>
          <p:cNvSpPr/>
          <p:nvPr/>
        </p:nvSpPr>
        <p:spPr>
          <a:xfrm rot="16200000">
            <a:off x="723900" y="3238500"/>
            <a:ext cx="762000" cy="838200"/>
          </a:xfrm>
          <a:prstGeom prst="circularArrow">
            <a:avLst>
              <a:gd name="adj1" fmla="val 5171"/>
              <a:gd name="adj2" fmla="val 1142319"/>
              <a:gd name="adj3" fmla="val 4619205"/>
              <a:gd name="adj4" fmla="val 10800000"/>
              <a:gd name="adj5" fmla="val 12500"/>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tx1"/>
              </a:solidFill>
            </a:endParaRPr>
          </a:p>
        </p:txBody>
      </p:sp>
      <p:cxnSp>
        <p:nvCxnSpPr>
          <p:cNvPr id="19" name="Straight Arrow Connector 18"/>
          <p:cNvCxnSpPr/>
          <p:nvPr/>
        </p:nvCxnSpPr>
        <p:spPr>
          <a:xfrm rot="10800000">
            <a:off x="2895600" y="2895600"/>
            <a:ext cx="3124200" cy="1588"/>
          </a:xfrm>
          <a:prstGeom prst="straightConnector1">
            <a:avLst/>
          </a:prstGeom>
          <a:ln>
            <a:solidFill>
              <a:srgbClr val="0000FF"/>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83981" name="TextBox 19"/>
          <p:cNvSpPr txBox="1">
            <a:spLocks noChangeArrowheads="1"/>
          </p:cNvSpPr>
          <p:nvPr/>
        </p:nvSpPr>
        <p:spPr bwMode="auto">
          <a:xfrm>
            <a:off x="4343400" y="2590800"/>
            <a:ext cx="609600" cy="369888"/>
          </a:xfrm>
          <a:prstGeom prst="rect">
            <a:avLst/>
          </a:prstGeom>
          <a:noFill/>
          <a:ln w="9525">
            <a:noFill/>
            <a:miter lim="800000"/>
            <a:headEnd/>
            <a:tailEnd/>
          </a:ln>
        </p:spPr>
        <p:txBody>
          <a:bodyPr>
            <a:spAutoFit/>
          </a:bodyPr>
          <a:lstStyle/>
          <a:p>
            <a:r>
              <a:rPr lang="en-US">
                <a:latin typeface="Calibri" pitchFamily="34" charset="0"/>
              </a:rPr>
              <a:t>L</a:t>
            </a:r>
          </a:p>
        </p:txBody>
      </p:sp>
      <p:cxnSp>
        <p:nvCxnSpPr>
          <p:cNvPr id="22" name="Straight Connector 21"/>
          <p:cNvCxnSpPr/>
          <p:nvPr/>
        </p:nvCxnSpPr>
        <p:spPr>
          <a:xfrm rot="5400000">
            <a:off x="2514600" y="2819400"/>
            <a:ext cx="76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5400000">
            <a:off x="5638800" y="2819400"/>
            <a:ext cx="762000" cy="0"/>
          </a:xfrm>
          <a:prstGeom prst="line">
            <a:avLst/>
          </a:prstGeom>
        </p:spPr>
        <p:style>
          <a:lnRef idx="1">
            <a:schemeClr val="accent1"/>
          </a:lnRef>
          <a:fillRef idx="0">
            <a:schemeClr val="accent1"/>
          </a:fillRef>
          <a:effectRef idx="0">
            <a:schemeClr val="accent1"/>
          </a:effectRef>
          <a:fontRef idx="minor">
            <a:schemeClr val="tx1"/>
          </a:fontRef>
        </p:style>
      </p:cxnSp>
      <p:sp>
        <p:nvSpPr>
          <p:cNvPr id="83984" name="Rectangle 2"/>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endParaRPr lang="en-US">
              <a:latin typeface="Calibri" pitchFamily="34" charset="0"/>
            </a:endParaRPr>
          </a:p>
        </p:txBody>
      </p:sp>
      <p:pic>
        <p:nvPicPr>
          <p:cNvPr id="83985" name="Picture 1"/>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3952875" y="3429000"/>
            <a:ext cx="3743325" cy="504825"/>
          </a:xfrm>
          <a:prstGeom prst="rect">
            <a:avLst/>
          </a:prstGeom>
          <a:noFill/>
          <a:ln w="9525">
            <a:noFill/>
            <a:miter lim="800000"/>
            <a:headEnd/>
            <a:tailEnd/>
          </a:ln>
        </p:spPr>
      </p:pic>
      <p:sp>
        <p:nvSpPr>
          <p:cNvPr id="83986" name="Rectangle 4"/>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endParaRPr lang="en-US">
              <a:latin typeface="Calibri" pitchFamily="34" charset="0"/>
            </a:endParaRPr>
          </a:p>
        </p:txBody>
      </p:sp>
      <p:pic>
        <p:nvPicPr>
          <p:cNvPr id="83987" name="Picture 3"/>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4333875" y="4114800"/>
            <a:ext cx="2171700" cy="504825"/>
          </a:xfrm>
          <a:prstGeom prst="rect">
            <a:avLst/>
          </a:prstGeom>
          <a:noFill/>
          <a:ln w="9525">
            <a:noFill/>
            <a:miter lim="800000"/>
            <a:headEnd/>
            <a:tailEnd/>
          </a:ln>
        </p:spPr>
      </p:pic>
      <p:sp>
        <p:nvSpPr>
          <p:cNvPr id="83988" name="Rectangle 6"/>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endParaRPr lang="en-US">
              <a:latin typeface="Calibri" pitchFamily="34" charset="0"/>
            </a:endParaRPr>
          </a:p>
        </p:txBody>
      </p:sp>
      <p:pic>
        <p:nvPicPr>
          <p:cNvPr id="83989" name="Picture 5"/>
          <p:cNvPicPr>
            <a:picLocks noChangeAspect="1" noChangeArrowheads="1"/>
          </p:cNvPicPr>
          <p:nvPr/>
        </p:nvPicPr>
        <p:blipFill>
          <a:blip r:embed="rId7">
            <a:clrChange>
              <a:clrFrom>
                <a:srgbClr val="FFFFFF"/>
              </a:clrFrom>
              <a:clrTo>
                <a:srgbClr val="FFFFFF">
                  <a:alpha val="0"/>
                </a:srgbClr>
              </a:clrTo>
            </a:clrChange>
          </a:blip>
          <a:srcRect/>
          <a:stretch>
            <a:fillRect/>
          </a:stretch>
        </p:blipFill>
        <p:spPr bwMode="auto">
          <a:xfrm>
            <a:off x="4333875" y="4724400"/>
            <a:ext cx="2171700" cy="771525"/>
          </a:xfrm>
          <a:prstGeom prst="rect">
            <a:avLst/>
          </a:prstGeom>
          <a:noFill/>
          <a:ln w="9525">
            <a:noFill/>
            <a:miter lim="800000"/>
            <a:headEnd/>
            <a:tailEnd/>
          </a:ln>
        </p:spPr>
      </p:pic>
      <p:cxnSp>
        <p:nvCxnSpPr>
          <p:cNvPr id="31" name="Straight Connector 30"/>
          <p:cNvCxnSpPr/>
          <p:nvPr/>
        </p:nvCxnSpPr>
        <p:spPr>
          <a:xfrm flipV="1">
            <a:off x="5791200" y="5257800"/>
            <a:ext cx="381000" cy="22860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flipV="1">
            <a:off x="5791200" y="4800600"/>
            <a:ext cx="381000" cy="22860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flipV="1">
            <a:off x="4495800" y="5334000"/>
            <a:ext cx="381000" cy="22860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flipV="1">
            <a:off x="4800600" y="4876800"/>
            <a:ext cx="381000" cy="22860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83994" name="Rectangle 8"/>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endParaRPr lang="en-US">
              <a:latin typeface="Calibri" pitchFamily="34" charset="0"/>
            </a:endParaRPr>
          </a:p>
        </p:txBody>
      </p:sp>
      <p:sp>
        <p:nvSpPr>
          <p:cNvPr id="83995" name="Rectangle 10"/>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endParaRPr lang="en-US">
              <a:latin typeface="Calibri" pitchFamily="34" charset="0"/>
            </a:endParaRPr>
          </a:p>
        </p:txBody>
      </p:sp>
      <p:pic>
        <p:nvPicPr>
          <p:cNvPr id="8221" name="Picture 9"/>
          <p:cNvPicPr>
            <a:picLocks noChangeAspect="1" noChangeArrowheads="1"/>
          </p:cNvPicPr>
          <p:nvPr/>
        </p:nvPicPr>
        <p:blipFill>
          <a:blip r:embed="rId8">
            <a:clrChange>
              <a:clrFrom>
                <a:srgbClr val="FFFFFF"/>
              </a:clrFrom>
              <a:clrTo>
                <a:srgbClr val="FFFFFF">
                  <a:alpha val="0"/>
                </a:srgbClr>
              </a:clrTo>
            </a:clrChange>
          </a:blip>
          <a:srcRect/>
          <a:stretch>
            <a:fillRect/>
          </a:stretch>
        </p:blipFill>
        <p:spPr bwMode="auto">
          <a:xfrm>
            <a:off x="4419600" y="5867400"/>
            <a:ext cx="1524000" cy="701675"/>
          </a:xfrm>
          <a:prstGeom prst="rect">
            <a:avLst/>
          </a:prstGeom>
          <a:noFill/>
          <a:ln w="25400">
            <a:solidFill>
              <a:srgbClr val="FF0000"/>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ppt_x"/>
                                          </p:val>
                                        </p:tav>
                                        <p:tav tm="100000">
                                          <p:val>
                                            <p:strVal val="#ppt_x"/>
                                          </p:val>
                                        </p:tav>
                                      </p:tavLst>
                                    </p:anim>
                                    <p:anim calcmode="lin" valueType="num">
                                      <p:cBhvr additive="base">
                                        <p:cTn id="8" dur="500" fill="hold"/>
                                        <p:tgtEl>
                                          <p:spTgt spid="3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500" fill="hold"/>
                                        <p:tgtEl>
                                          <p:spTgt spid="34"/>
                                        </p:tgtEl>
                                        <p:attrNameLst>
                                          <p:attrName>ppt_x</p:attrName>
                                        </p:attrNameLst>
                                      </p:cBhvr>
                                      <p:tavLst>
                                        <p:tav tm="0">
                                          <p:val>
                                            <p:strVal val="#ppt_x"/>
                                          </p:val>
                                        </p:tav>
                                        <p:tav tm="100000">
                                          <p:val>
                                            <p:strVal val="#ppt_x"/>
                                          </p:val>
                                        </p:tav>
                                      </p:tavLst>
                                    </p:anim>
                                    <p:anim calcmode="lin" valueType="num">
                                      <p:cBhvr additive="base">
                                        <p:cTn id="12" dur="500" fill="hold"/>
                                        <p:tgtEl>
                                          <p:spTgt spid="34"/>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3"/>
                                        </p:tgtEl>
                                        <p:attrNameLst>
                                          <p:attrName>style.visibility</p:attrName>
                                        </p:attrNameLst>
                                      </p:cBhvr>
                                      <p:to>
                                        <p:strVal val="visible"/>
                                      </p:to>
                                    </p:set>
                                    <p:anim calcmode="lin" valueType="num">
                                      <p:cBhvr additive="base">
                                        <p:cTn id="15" dur="500" fill="hold"/>
                                        <p:tgtEl>
                                          <p:spTgt spid="33"/>
                                        </p:tgtEl>
                                        <p:attrNameLst>
                                          <p:attrName>ppt_x</p:attrName>
                                        </p:attrNameLst>
                                      </p:cBhvr>
                                      <p:tavLst>
                                        <p:tav tm="0">
                                          <p:val>
                                            <p:strVal val="#ppt_x"/>
                                          </p:val>
                                        </p:tav>
                                        <p:tav tm="100000">
                                          <p:val>
                                            <p:strVal val="#ppt_x"/>
                                          </p:val>
                                        </p:tav>
                                      </p:tavLst>
                                    </p:anim>
                                    <p:anim calcmode="lin" valueType="num">
                                      <p:cBhvr additive="base">
                                        <p:cTn id="16" dur="500" fill="hold"/>
                                        <p:tgtEl>
                                          <p:spTgt spid="33"/>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1"/>
                                        </p:tgtEl>
                                        <p:attrNameLst>
                                          <p:attrName>style.visibility</p:attrName>
                                        </p:attrNameLst>
                                      </p:cBhvr>
                                      <p:to>
                                        <p:strVal val="visible"/>
                                      </p:to>
                                    </p:set>
                                    <p:anim calcmode="lin" valueType="num">
                                      <p:cBhvr additive="base">
                                        <p:cTn id="19" dur="500" fill="hold"/>
                                        <p:tgtEl>
                                          <p:spTgt spid="31"/>
                                        </p:tgtEl>
                                        <p:attrNameLst>
                                          <p:attrName>ppt_x</p:attrName>
                                        </p:attrNameLst>
                                      </p:cBhvr>
                                      <p:tavLst>
                                        <p:tav tm="0">
                                          <p:val>
                                            <p:strVal val="#ppt_x"/>
                                          </p:val>
                                        </p:tav>
                                        <p:tav tm="100000">
                                          <p:val>
                                            <p:strVal val="#ppt_x"/>
                                          </p:val>
                                        </p:tav>
                                      </p:tavLst>
                                    </p:anim>
                                    <p:anim calcmode="lin" valueType="num">
                                      <p:cBhvr additive="base">
                                        <p:cTn id="20"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8221"/>
                                        </p:tgtEl>
                                        <p:attrNameLst>
                                          <p:attrName>style.visibility</p:attrName>
                                        </p:attrNameLst>
                                      </p:cBhvr>
                                      <p:to>
                                        <p:strVal val="visible"/>
                                      </p:to>
                                    </p:set>
                                    <p:anim calcmode="lin" valueType="num">
                                      <p:cBhvr additive="base">
                                        <p:cTn id="25" dur="500" fill="hold"/>
                                        <p:tgtEl>
                                          <p:spTgt spid="8221"/>
                                        </p:tgtEl>
                                        <p:attrNameLst>
                                          <p:attrName>ppt_x</p:attrName>
                                        </p:attrNameLst>
                                      </p:cBhvr>
                                      <p:tavLst>
                                        <p:tav tm="0">
                                          <p:val>
                                            <p:strVal val="#ppt_x"/>
                                          </p:val>
                                        </p:tav>
                                        <p:tav tm="100000">
                                          <p:val>
                                            <p:strVal val="#ppt_x"/>
                                          </p:val>
                                        </p:tav>
                                      </p:tavLst>
                                    </p:anim>
                                    <p:anim calcmode="lin" valueType="num">
                                      <p:cBhvr additive="base">
                                        <p:cTn id="26" dur="500" fill="hold"/>
                                        <p:tgtEl>
                                          <p:spTgt spid="82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7" name="Title 1"/>
          <p:cNvSpPr>
            <a:spLocks noGrp="1"/>
          </p:cNvSpPr>
          <p:nvPr>
            <p:ph type="title"/>
          </p:nvPr>
        </p:nvSpPr>
        <p:spPr>
          <a:xfrm>
            <a:off x="457200" y="76200"/>
            <a:ext cx="8229600" cy="1143000"/>
          </a:xfrm>
        </p:spPr>
        <p:txBody>
          <a:bodyPr/>
          <a:lstStyle/>
          <a:p>
            <a:pPr eaLnBrk="1" hangingPunct="1"/>
            <a:r>
              <a:rPr lang="en-US" smtClean="0">
                <a:ea typeface="ＭＳ Ｐゴシック" pitchFamily="34" charset="-128"/>
              </a:rPr>
              <a:t>Reaction Force Formula</a:t>
            </a:r>
          </a:p>
        </p:txBody>
      </p:sp>
      <p:grpSp>
        <p:nvGrpSpPr>
          <p:cNvPr id="2" name="Group 33"/>
          <p:cNvGrpSpPr>
            <a:grpSpLocks/>
          </p:cNvGrpSpPr>
          <p:nvPr/>
        </p:nvGrpSpPr>
        <p:grpSpPr bwMode="auto">
          <a:xfrm>
            <a:off x="2209800" y="990600"/>
            <a:ext cx="4648200" cy="1604963"/>
            <a:chOff x="2209800" y="990600"/>
            <a:chExt cx="4648200" cy="1604665"/>
          </a:xfrm>
        </p:grpSpPr>
        <p:grpSp>
          <p:nvGrpSpPr>
            <p:cNvPr id="3" name="Group 48"/>
            <p:cNvGrpSpPr>
              <a:grpSpLocks/>
            </p:cNvGrpSpPr>
            <p:nvPr/>
          </p:nvGrpSpPr>
          <p:grpSpPr bwMode="auto">
            <a:xfrm>
              <a:off x="2209800" y="990600"/>
              <a:ext cx="4648200" cy="1376065"/>
              <a:chOff x="2209800" y="2971800"/>
              <a:chExt cx="4648200" cy="1376065"/>
            </a:xfrm>
          </p:grpSpPr>
          <p:grpSp>
            <p:nvGrpSpPr>
              <p:cNvPr id="4" name="Group 25"/>
              <p:cNvGrpSpPr>
                <a:grpSpLocks/>
              </p:cNvGrpSpPr>
              <p:nvPr/>
            </p:nvGrpSpPr>
            <p:grpSpPr bwMode="auto">
              <a:xfrm>
                <a:off x="2743200" y="3124200"/>
                <a:ext cx="3657600" cy="1066800"/>
                <a:chOff x="2819400" y="3962400"/>
                <a:chExt cx="3657600" cy="1066800"/>
              </a:xfrm>
            </p:grpSpPr>
            <p:pic>
              <p:nvPicPr>
                <p:cNvPr id="86046" name="Picture 5"/>
                <p:cNvPicPr>
                  <a:picLocks noChangeAspect="1" noChangeArrowheads="1"/>
                </p:cNvPicPr>
                <p:nvPr/>
              </p:nvPicPr>
              <p:blipFill>
                <a:blip r:embed="rId4"/>
                <a:srcRect/>
                <a:stretch>
                  <a:fillRect/>
                </a:stretch>
              </p:blipFill>
              <p:spPr bwMode="auto">
                <a:xfrm>
                  <a:off x="2819400" y="3962400"/>
                  <a:ext cx="3657600" cy="685800"/>
                </a:xfrm>
                <a:prstGeom prst="rect">
                  <a:avLst/>
                </a:prstGeom>
                <a:noFill/>
                <a:ln w="9525">
                  <a:noFill/>
                  <a:miter lim="800000"/>
                  <a:headEnd/>
                  <a:tailEnd/>
                </a:ln>
              </p:spPr>
            </p:pic>
            <p:cxnSp>
              <p:nvCxnSpPr>
                <p:cNvPr id="19" name="Straight Arrow Connector 18"/>
                <p:cNvCxnSpPr/>
                <p:nvPr/>
              </p:nvCxnSpPr>
              <p:spPr>
                <a:xfrm rot="5400000" flipH="1" flipV="1">
                  <a:off x="2819443" y="4798828"/>
                  <a:ext cx="457115" cy="3175"/>
                </a:xfrm>
                <a:prstGeom prst="straightConnector1">
                  <a:avLst/>
                </a:prstGeom>
                <a:ln w="50800">
                  <a:solidFill>
                    <a:srgbClr val="0000FF"/>
                  </a:solidFill>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rot="5400000" flipH="1" flipV="1">
                  <a:off x="5944436" y="4799622"/>
                  <a:ext cx="457115" cy="1588"/>
                </a:xfrm>
                <a:prstGeom prst="straightConnector1">
                  <a:avLst/>
                </a:prstGeom>
                <a:ln w="50800">
                  <a:solidFill>
                    <a:srgbClr val="0000FF"/>
                  </a:solidFill>
                  <a:tailEnd type="arrow"/>
                </a:ln>
              </p:spPr>
              <p:style>
                <a:lnRef idx="1">
                  <a:schemeClr val="accent1"/>
                </a:lnRef>
                <a:fillRef idx="0">
                  <a:schemeClr val="accent1"/>
                </a:fillRef>
                <a:effectRef idx="0">
                  <a:schemeClr val="accent1"/>
                </a:effectRef>
                <a:fontRef idx="minor">
                  <a:schemeClr val="tx1"/>
                </a:fontRef>
              </p:style>
            </p:cxnSp>
          </p:grpSp>
          <p:sp>
            <p:nvSpPr>
              <p:cNvPr id="86042" name="TextBox 23"/>
              <p:cNvSpPr txBox="1">
                <a:spLocks noChangeArrowheads="1"/>
              </p:cNvSpPr>
              <p:nvPr/>
            </p:nvSpPr>
            <p:spPr bwMode="auto">
              <a:xfrm>
                <a:off x="2362200" y="3886200"/>
                <a:ext cx="685800" cy="461665"/>
              </a:xfrm>
              <a:prstGeom prst="rect">
                <a:avLst/>
              </a:prstGeom>
              <a:noFill/>
              <a:ln w="9525">
                <a:noFill/>
                <a:miter lim="800000"/>
                <a:headEnd/>
                <a:tailEnd/>
              </a:ln>
            </p:spPr>
            <p:txBody>
              <a:bodyPr>
                <a:spAutoFit/>
              </a:bodyPr>
              <a:lstStyle/>
              <a:p>
                <a:r>
                  <a:rPr lang="en-US" sz="2400">
                    <a:latin typeface="Calibri" pitchFamily="34" charset="0"/>
                  </a:rPr>
                  <a:t>R</a:t>
                </a:r>
                <a:r>
                  <a:rPr lang="en-US" sz="2400" baseline="-25000">
                    <a:latin typeface="Calibri" pitchFamily="34" charset="0"/>
                  </a:rPr>
                  <a:t>A</a:t>
                </a:r>
                <a:endParaRPr lang="en-US" sz="2400">
                  <a:latin typeface="Calibri" pitchFamily="34" charset="0"/>
                </a:endParaRPr>
              </a:p>
            </p:txBody>
          </p:sp>
          <p:sp>
            <p:nvSpPr>
              <p:cNvPr id="86043" name="TextBox 24"/>
              <p:cNvSpPr txBox="1">
                <a:spLocks noChangeArrowheads="1"/>
              </p:cNvSpPr>
              <p:nvPr/>
            </p:nvSpPr>
            <p:spPr bwMode="auto">
              <a:xfrm>
                <a:off x="6172200" y="3886200"/>
                <a:ext cx="609600" cy="457200"/>
              </a:xfrm>
              <a:prstGeom prst="rect">
                <a:avLst/>
              </a:prstGeom>
              <a:noFill/>
              <a:ln w="9525">
                <a:noFill/>
                <a:miter lim="800000"/>
                <a:headEnd/>
                <a:tailEnd/>
              </a:ln>
            </p:spPr>
            <p:txBody>
              <a:bodyPr>
                <a:spAutoFit/>
              </a:bodyPr>
              <a:lstStyle/>
              <a:p>
                <a:r>
                  <a:rPr lang="en-US" sz="2400">
                    <a:latin typeface="Calibri" pitchFamily="34" charset="0"/>
                  </a:rPr>
                  <a:t>R</a:t>
                </a:r>
                <a:r>
                  <a:rPr lang="en-US" sz="2400" baseline="-25000">
                    <a:latin typeface="Calibri" pitchFamily="34" charset="0"/>
                  </a:rPr>
                  <a:t>B</a:t>
                </a:r>
                <a:endParaRPr lang="en-US" sz="2400">
                  <a:latin typeface="Calibri" pitchFamily="34" charset="0"/>
                </a:endParaRPr>
              </a:p>
            </p:txBody>
          </p:sp>
          <p:sp>
            <p:nvSpPr>
              <p:cNvPr id="86044" name="TextBox 41"/>
              <p:cNvSpPr txBox="1">
                <a:spLocks noChangeArrowheads="1"/>
              </p:cNvSpPr>
              <p:nvPr/>
            </p:nvSpPr>
            <p:spPr bwMode="auto">
              <a:xfrm>
                <a:off x="2209800" y="3276600"/>
                <a:ext cx="609600" cy="584775"/>
              </a:xfrm>
              <a:prstGeom prst="rect">
                <a:avLst/>
              </a:prstGeom>
              <a:noFill/>
              <a:ln w="9525">
                <a:noFill/>
                <a:miter lim="800000"/>
                <a:headEnd/>
                <a:tailEnd/>
              </a:ln>
            </p:spPr>
            <p:txBody>
              <a:bodyPr>
                <a:spAutoFit/>
              </a:bodyPr>
              <a:lstStyle/>
              <a:p>
                <a:r>
                  <a:rPr lang="en-US" sz="3200">
                    <a:latin typeface="Calibri" pitchFamily="34" charset="0"/>
                  </a:rPr>
                  <a:t>A</a:t>
                </a:r>
              </a:p>
            </p:txBody>
          </p:sp>
          <p:sp>
            <p:nvSpPr>
              <p:cNvPr id="86045" name="TextBox 42"/>
              <p:cNvSpPr txBox="1">
                <a:spLocks noChangeArrowheads="1"/>
              </p:cNvSpPr>
              <p:nvPr/>
            </p:nvSpPr>
            <p:spPr bwMode="auto">
              <a:xfrm>
                <a:off x="6248400" y="2971800"/>
                <a:ext cx="609600" cy="584775"/>
              </a:xfrm>
              <a:prstGeom prst="rect">
                <a:avLst/>
              </a:prstGeom>
              <a:noFill/>
              <a:ln w="9525">
                <a:noFill/>
                <a:miter lim="800000"/>
                <a:headEnd/>
                <a:tailEnd/>
              </a:ln>
            </p:spPr>
            <p:txBody>
              <a:bodyPr>
                <a:spAutoFit/>
              </a:bodyPr>
              <a:lstStyle/>
              <a:p>
                <a:r>
                  <a:rPr lang="en-US" sz="3200">
                    <a:latin typeface="Calibri" pitchFamily="34" charset="0"/>
                  </a:rPr>
                  <a:t>B</a:t>
                </a:r>
              </a:p>
            </p:txBody>
          </p:sp>
        </p:grpSp>
        <p:cxnSp>
          <p:nvCxnSpPr>
            <p:cNvPr id="10" name="Straight Arrow Connector 9"/>
            <p:cNvCxnSpPr/>
            <p:nvPr/>
          </p:nvCxnSpPr>
          <p:spPr>
            <a:xfrm rot="10800000">
              <a:off x="2971800" y="2514317"/>
              <a:ext cx="3124200" cy="1588"/>
            </a:xfrm>
            <a:prstGeom prst="straightConnector1">
              <a:avLst/>
            </a:prstGeom>
            <a:ln>
              <a:solidFill>
                <a:srgbClr val="0000FF"/>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86040" name="TextBox 13"/>
            <p:cNvSpPr txBox="1">
              <a:spLocks noChangeArrowheads="1"/>
            </p:cNvSpPr>
            <p:nvPr/>
          </p:nvSpPr>
          <p:spPr bwMode="auto">
            <a:xfrm>
              <a:off x="4343400" y="2133600"/>
              <a:ext cx="609600" cy="461665"/>
            </a:xfrm>
            <a:prstGeom prst="rect">
              <a:avLst/>
            </a:prstGeom>
            <a:noFill/>
            <a:ln w="9525">
              <a:noFill/>
              <a:miter lim="800000"/>
              <a:headEnd/>
              <a:tailEnd/>
            </a:ln>
          </p:spPr>
          <p:txBody>
            <a:bodyPr>
              <a:spAutoFit/>
            </a:bodyPr>
            <a:lstStyle/>
            <a:p>
              <a:r>
                <a:rPr lang="en-US" sz="2400">
                  <a:latin typeface="Calibri" pitchFamily="34" charset="0"/>
                </a:rPr>
                <a:t>L</a:t>
              </a:r>
            </a:p>
          </p:txBody>
        </p:sp>
      </p:grpSp>
      <p:grpSp>
        <p:nvGrpSpPr>
          <p:cNvPr id="5" name="Group 34"/>
          <p:cNvGrpSpPr>
            <a:grpSpLocks/>
          </p:cNvGrpSpPr>
          <p:nvPr/>
        </p:nvGrpSpPr>
        <p:grpSpPr bwMode="auto">
          <a:xfrm>
            <a:off x="2971800" y="914400"/>
            <a:ext cx="3124200" cy="1828800"/>
            <a:chOff x="2971800" y="914400"/>
            <a:chExt cx="3124200" cy="1828800"/>
          </a:xfrm>
        </p:grpSpPr>
        <p:cxnSp>
          <p:nvCxnSpPr>
            <p:cNvPr id="6" name="Straight Connector 5"/>
            <p:cNvCxnSpPr/>
            <p:nvPr/>
          </p:nvCxnSpPr>
          <p:spPr>
            <a:xfrm rot="5400000">
              <a:off x="2781300" y="2552700"/>
              <a:ext cx="381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rot="5400000">
              <a:off x="5867400" y="2438400"/>
              <a:ext cx="457200" cy="0"/>
            </a:xfrm>
            <a:prstGeom prst="line">
              <a:avLst/>
            </a:prstGeom>
          </p:spPr>
          <p:style>
            <a:lnRef idx="1">
              <a:schemeClr val="accent1"/>
            </a:lnRef>
            <a:fillRef idx="0">
              <a:schemeClr val="accent1"/>
            </a:fillRef>
            <a:effectRef idx="0">
              <a:schemeClr val="accent1"/>
            </a:effectRef>
            <a:fontRef idx="minor">
              <a:schemeClr val="tx1"/>
            </a:fontRef>
          </p:style>
        </p:cxnSp>
        <p:sp>
          <p:nvSpPr>
            <p:cNvPr id="86037" name="TextBox 16"/>
            <p:cNvSpPr txBox="1">
              <a:spLocks noChangeArrowheads="1"/>
            </p:cNvSpPr>
            <p:nvPr/>
          </p:nvSpPr>
          <p:spPr bwMode="auto">
            <a:xfrm>
              <a:off x="4495800" y="914400"/>
              <a:ext cx="457200" cy="461665"/>
            </a:xfrm>
            <a:prstGeom prst="rect">
              <a:avLst/>
            </a:prstGeom>
            <a:solidFill>
              <a:schemeClr val="bg1"/>
            </a:solidFill>
            <a:ln w="9525">
              <a:noFill/>
              <a:miter lim="800000"/>
              <a:headEnd/>
              <a:tailEnd/>
            </a:ln>
          </p:spPr>
          <p:txBody>
            <a:bodyPr>
              <a:spAutoFit/>
            </a:bodyPr>
            <a:lstStyle/>
            <a:p>
              <a:r>
                <a:rPr lang="en-US" sz="2400">
                  <a:latin typeface="Calibri" pitchFamily="34" charset="0"/>
                </a:rPr>
                <a:t>w</a:t>
              </a:r>
            </a:p>
          </p:txBody>
        </p:sp>
      </p:grpSp>
      <p:sp>
        <p:nvSpPr>
          <p:cNvPr id="86020" name="Rectangle 2"/>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latin typeface="Calibri" pitchFamily="34" charset="0"/>
            </a:endParaRPr>
          </a:p>
        </p:txBody>
      </p:sp>
      <p:sp>
        <p:nvSpPr>
          <p:cNvPr id="86021" name="Rectangle 4"/>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latin typeface="Calibri" pitchFamily="34" charset="0"/>
            </a:endParaRPr>
          </a:p>
        </p:txBody>
      </p:sp>
      <p:pic>
        <p:nvPicPr>
          <p:cNvPr id="86022" name="Picture 3"/>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4476750" y="2895600"/>
            <a:ext cx="2381250" cy="361950"/>
          </a:xfrm>
          <a:prstGeom prst="rect">
            <a:avLst/>
          </a:prstGeom>
          <a:noFill/>
          <a:ln w="9525">
            <a:noFill/>
            <a:miter lim="800000"/>
            <a:headEnd/>
            <a:tailEnd/>
          </a:ln>
        </p:spPr>
      </p:pic>
      <p:cxnSp>
        <p:nvCxnSpPr>
          <p:cNvPr id="44" name="Straight Arrow Connector 43"/>
          <p:cNvCxnSpPr/>
          <p:nvPr/>
        </p:nvCxnSpPr>
        <p:spPr>
          <a:xfrm rot="5400000" flipH="1" flipV="1">
            <a:off x="838994" y="3275806"/>
            <a:ext cx="609600" cy="1588"/>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86024" name="TextBox 44"/>
          <p:cNvSpPr txBox="1">
            <a:spLocks noChangeArrowheads="1"/>
          </p:cNvSpPr>
          <p:nvPr/>
        </p:nvSpPr>
        <p:spPr bwMode="auto">
          <a:xfrm>
            <a:off x="762000" y="2981325"/>
            <a:ext cx="685800" cy="523875"/>
          </a:xfrm>
          <a:prstGeom prst="rect">
            <a:avLst/>
          </a:prstGeom>
          <a:noFill/>
          <a:ln w="9525">
            <a:noFill/>
            <a:miter lim="800000"/>
            <a:headEnd/>
            <a:tailEnd/>
          </a:ln>
        </p:spPr>
        <p:txBody>
          <a:bodyPr>
            <a:spAutoFit/>
          </a:bodyPr>
          <a:lstStyle/>
          <a:p>
            <a:r>
              <a:rPr lang="en-US" sz="2800">
                <a:latin typeface="Calibri" pitchFamily="34" charset="0"/>
              </a:rPr>
              <a:t>+</a:t>
            </a:r>
          </a:p>
        </p:txBody>
      </p:sp>
      <p:sp>
        <p:nvSpPr>
          <p:cNvPr id="86025" name="TextBox 49"/>
          <p:cNvSpPr txBox="1">
            <a:spLocks noChangeArrowheads="1"/>
          </p:cNvSpPr>
          <p:nvPr/>
        </p:nvSpPr>
        <p:spPr bwMode="auto">
          <a:xfrm>
            <a:off x="609600" y="4419600"/>
            <a:ext cx="2057400" cy="533400"/>
          </a:xfrm>
          <a:prstGeom prst="rect">
            <a:avLst/>
          </a:prstGeom>
          <a:noFill/>
          <a:ln w="9525">
            <a:noFill/>
            <a:miter lim="800000"/>
            <a:headEnd/>
            <a:tailEnd/>
          </a:ln>
        </p:spPr>
        <p:txBody>
          <a:bodyPr>
            <a:spAutoFit/>
          </a:bodyPr>
          <a:lstStyle/>
          <a:p>
            <a:r>
              <a:rPr lang="en-US" sz="2800">
                <a:latin typeface="Calibri" pitchFamily="34" charset="0"/>
              </a:rPr>
              <a:t>Since</a:t>
            </a:r>
            <a:r>
              <a:rPr lang="en-US">
                <a:latin typeface="Calibri" pitchFamily="34" charset="0"/>
              </a:rPr>
              <a:t> </a:t>
            </a:r>
          </a:p>
        </p:txBody>
      </p:sp>
      <p:pic>
        <p:nvPicPr>
          <p:cNvPr id="86026" name="Picture 9"/>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1828800" y="4343400"/>
            <a:ext cx="1524000" cy="701675"/>
          </a:xfrm>
          <a:prstGeom prst="rect">
            <a:avLst/>
          </a:prstGeom>
          <a:noFill/>
          <a:ln w="25400">
            <a:noFill/>
            <a:miter lim="800000"/>
            <a:headEnd/>
            <a:tailEnd/>
          </a:ln>
        </p:spPr>
      </p:pic>
      <p:sp>
        <p:nvSpPr>
          <p:cNvPr id="86027" name="Rectangle 8"/>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latin typeface="Calibri" pitchFamily="34" charset="0"/>
            </a:endParaRPr>
          </a:p>
        </p:txBody>
      </p:sp>
      <p:pic>
        <p:nvPicPr>
          <p:cNvPr id="86028" name="Picture 7"/>
          <p:cNvPicPr>
            <a:picLocks noChangeAspect="1" noChangeArrowheads="1"/>
          </p:cNvPicPr>
          <p:nvPr/>
        </p:nvPicPr>
        <p:blipFill>
          <a:blip r:embed="rId7">
            <a:clrChange>
              <a:clrFrom>
                <a:srgbClr val="FFFFFF"/>
              </a:clrFrom>
              <a:clrTo>
                <a:srgbClr val="FFFFFF">
                  <a:alpha val="0"/>
                </a:srgbClr>
              </a:clrTo>
            </a:clrChange>
          </a:blip>
          <a:srcRect/>
          <a:stretch>
            <a:fillRect/>
          </a:stretch>
        </p:blipFill>
        <p:spPr bwMode="auto">
          <a:xfrm>
            <a:off x="4648200" y="3505200"/>
            <a:ext cx="1847850" cy="361950"/>
          </a:xfrm>
          <a:prstGeom prst="rect">
            <a:avLst/>
          </a:prstGeom>
          <a:noFill/>
          <a:ln w="9525">
            <a:noFill/>
            <a:miter lim="800000"/>
            <a:headEnd/>
            <a:tailEnd/>
          </a:ln>
        </p:spPr>
      </p:pic>
      <p:sp>
        <p:nvSpPr>
          <p:cNvPr id="86029" name="Rectangle 10"/>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latin typeface="Calibri" pitchFamily="34" charset="0"/>
            </a:endParaRPr>
          </a:p>
        </p:txBody>
      </p:sp>
      <p:pic>
        <p:nvPicPr>
          <p:cNvPr id="86030" name="Picture 9"/>
          <p:cNvPicPr>
            <a:picLocks noChangeAspect="1" noChangeArrowheads="1"/>
          </p:cNvPicPr>
          <p:nvPr/>
        </p:nvPicPr>
        <p:blipFill>
          <a:blip r:embed="rId8">
            <a:clrChange>
              <a:clrFrom>
                <a:srgbClr val="FFFFFF"/>
              </a:clrFrom>
              <a:clrTo>
                <a:srgbClr val="FFFFFF">
                  <a:alpha val="0"/>
                </a:srgbClr>
              </a:clrTo>
            </a:clrChange>
          </a:blip>
          <a:srcRect/>
          <a:stretch>
            <a:fillRect/>
          </a:stretch>
        </p:blipFill>
        <p:spPr bwMode="auto">
          <a:xfrm>
            <a:off x="4648200" y="4038600"/>
            <a:ext cx="1905000" cy="685800"/>
          </a:xfrm>
          <a:prstGeom prst="rect">
            <a:avLst/>
          </a:prstGeom>
          <a:noFill/>
          <a:ln w="9525">
            <a:noFill/>
            <a:miter lim="800000"/>
            <a:headEnd/>
            <a:tailEnd/>
          </a:ln>
        </p:spPr>
      </p:pic>
      <p:sp>
        <p:nvSpPr>
          <p:cNvPr id="86031" name="Rectangle 12"/>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latin typeface="Calibri" pitchFamily="34" charset="0"/>
            </a:endParaRPr>
          </a:p>
        </p:txBody>
      </p:sp>
      <p:pic>
        <p:nvPicPr>
          <p:cNvPr id="86032" name="Picture 11"/>
          <p:cNvPicPr>
            <a:picLocks noChangeAspect="1" noChangeArrowheads="1"/>
          </p:cNvPicPr>
          <p:nvPr/>
        </p:nvPicPr>
        <p:blipFill>
          <a:blip r:embed="rId9">
            <a:clrChange>
              <a:clrFrom>
                <a:srgbClr val="FFFFFF"/>
              </a:clrFrom>
              <a:clrTo>
                <a:srgbClr val="FFFFFF">
                  <a:alpha val="0"/>
                </a:srgbClr>
              </a:clrTo>
            </a:clrChange>
          </a:blip>
          <a:srcRect/>
          <a:stretch>
            <a:fillRect/>
          </a:stretch>
        </p:blipFill>
        <p:spPr bwMode="auto">
          <a:xfrm>
            <a:off x="4648200" y="4953000"/>
            <a:ext cx="2143125" cy="685800"/>
          </a:xfrm>
          <a:prstGeom prst="rect">
            <a:avLst/>
          </a:prstGeom>
          <a:noFill/>
          <a:ln w="9525">
            <a:noFill/>
            <a:miter lim="800000"/>
            <a:headEnd/>
            <a:tailEnd/>
          </a:ln>
        </p:spPr>
      </p:pic>
      <p:pic>
        <p:nvPicPr>
          <p:cNvPr id="86033" name="Picture 13"/>
          <p:cNvPicPr>
            <a:picLocks noChangeAspect="1" noChangeArrowheads="1"/>
          </p:cNvPicPr>
          <p:nvPr/>
        </p:nvPicPr>
        <p:blipFill>
          <a:blip r:embed="rId10">
            <a:clrChange>
              <a:clrFrom>
                <a:srgbClr val="FFFFFF"/>
              </a:clrFrom>
              <a:clrTo>
                <a:srgbClr val="FFFFFF">
                  <a:alpha val="0"/>
                </a:srgbClr>
              </a:clrTo>
            </a:clrChange>
          </a:blip>
          <a:srcRect/>
          <a:stretch>
            <a:fillRect/>
          </a:stretch>
        </p:blipFill>
        <p:spPr bwMode="auto">
          <a:xfrm>
            <a:off x="4724400" y="5867400"/>
            <a:ext cx="1524000" cy="690563"/>
          </a:xfrm>
          <a:prstGeom prst="rect">
            <a:avLst/>
          </a:prstGeom>
          <a:noFill/>
          <a:ln w="12700">
            <a:solidFill>
              <a:srgbClr val="FF0000"/>
            </a:solidFill>
            <a:miter lim="800000"/>
            <a:headEnd/>
            <a:tailEnd/>
          </a:ln>
        </p:spPr>
      </p:pic>
      <p:graphicFrame>
        <p:nvGraphicFramePr>
          <p:cNvPr id="86034" name="Object 34"/>
          <p:cNvGraphicFramePr>
            <a:graphicFrameLocks noChangeAspect="1"/>
          </p:cNvGraphicFramePr>
          <p:nvPr/>
        </p:nvGraphicFramePr>
        <p:xfrm>
          <a:off x="1524000" y="2895600"/>
          <a:ext cx="2308225" cy="982663"/>
        </p:xfrm>
        <a:graphic>
          <a:graphicData uri="http://schemas.openxmlformats.org/presentationml/2006/ole">
            <p:oleObj spid="_x0000_s102402" name="Equation" r:id="rId11" imgW="596641" imgH="253890" progId="">
              <p:embed/>
            </p:oleObj>
          </a:graphicData>
        </a:graphic>
      </p:graphicFrame>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Title 1"/>
          <p:cNvSpPr>
            <a:spLocks noGrp="1"/>
          </p:cNvSpPr>
          <p:nvPr>
            <p:ph type="title"/>
          </p:nvPr>
        </p:nvSpPr>
        <p:spPr/>
        <p:txBody>
          <a:bodyPr/>
          <a:lstStyle/>
          <a:p>
            <a:pPr eaLnBrk="1" hangingPunct="1"/>
            <a:r>
              <a:rPr lang="en-US" smtClean="0">
                <a:ea typeface="ＭＳ Ｐゴシック" pitchFamily="34" charset="-128"/>
              </a:rPr>
              <a:t>Maximum Moment Formula</a:t>
            </a:r>
          </a:p>
        </p:txBody>
      </p:sp>
      <p:cxnSp>
        <p:nvCxnSpPr>
          <p:cNvPr id="29" name="Straight Connector 28"/>
          <p:cNvCxnSpPr/>
          <p:nvPr/>
        </p:nvCxnSpPr>
        <p:spPr>
          <a:xfrm rot="5400000">
            <a:off x="1333500" y="3162300"/>
            <a:ext cx="381000" cy="0"/>
          </a:xfrm>
          <a:prstGeom prst="line">
            <a:avLst/>
          </a:prstGeom>
        </p:spPr>
        <p:style>
          <a:lnRef idx="1">
            <a:schemeClr val="accent1"/>
          </a:lnRef>
          <a:fillRef idx="0">
            <a:schemeClr val="accent1"/>
          </a:fillRef>
          <a:effectRef idx="0">
            <a:schemeClr val="accent1"/>
          </a:effectRef>
          <a:fontRef idx="minor">
            <a:schemeClr val="tx1"/>
          </a:fontRef>
        </p:style>
      </p:cxnSp>
      <p:sp>
        <p:nvSpPr>
          <p:cNvPr id="88067" name="Rectangle 2"/>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endParaRPr lang="en-US">
              <a:latin typeface="Calibri" pitchFamily="34" charset="0"/>
            </a:endParaRPr>
          </a:p>
        </p:txBody>
      </p:sp>
      <p:sp>
        <p:nvSpPr>
          <p:cNvPr id="88068" name="Rectangle 3"/>
          <p:cNvSpPr>
            <a:spLocks noChangeArrowheads="1"/>
          </p:cNvSpPr>
          <p:nvPr/>
        </p:nvSpPr>
        <p:spPr bwMode="auto">
          <a:xfrm>
            <a:off x="914400" y="1143000"/>
            <a:ext cx="9144000" cy="0"/>
          </a:xfrm>
          <a:prstGeom prst="rect">
            <a:avLst/>
          </a:prstGeom>
          <a:noFill/>
          <a:ln w="9525">
            <a:noFill/>
            <a:miter lim="800000"/>
            <a:headEnd/>
            <a:tailEnd/>
          </a:ln>
        </p:spPr>
        <p:txBody>
          <a:bodyPr wrap="none" anchor="ctr">
            <a:spAutoFit/>
          </a:bodyPr>
          <a:lstStyle/>
          <a:p>
            <a:endParaRPr lang="en-US">
              <a:latin typeface="Calibri" pitchFamily="34" charset="0"/>
            </a:endParaRPr>
          </a:p>
        </p:txBody>
      </p:sp>
      <p:sp>
        <p:nvSpPr>
          <p:cNvPr id="88069" name="Rectangle 5"/>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endParaRPr lang="en-US">
              <a:latin typeface="Calibri" pitchFamily="34" charset="0"/>
            </a:endParaRPr>
          </a:p>
        </p:txBody>
      </p:sp>
      <p:sp>
        <p:nvSpPr>
          <p:cNvPr id="88070" name="Rectangle 6"/>
          <p:cNvSpPr>
            <a:spLocks noChangeArrowheads="1"/>
          </p:cNvSpPr>
          <p:nvPr/>
        </p:nvSpPr>
        <p:spPr bwMode="auto">
          <a:xfrm>
            <a:off x="914400" y="1143000"/>
            <a:ext cx="9144000" cy="0"/>
          </a:xfrm>
          <a:prstGeom prst="rect">
            <a:avLst/>
          </a:prstGeom>
          <a:noFill/>
          <a:ln w="9525">
            <a:noFill/>
            <a:miter lim="800000"/>
            <a:headEnd/>
            <a:tailEnd/>
          </a:ln>
        </p:spPr>
        <p:txBody>
          <a:bodyPr wrap="none" anchor="ctr">
            <a:spAutoFit/>
          </a:bodyPr>
          <a:lstStyle/>
          <a:p>
            <a:endParaRPr lang="en-US">
              <a:latin typeface="Calibri" pitchFamily="34" charset="0"/>
            </a:endParaRPr>
          </a:p>
        </p:txBody>
      </p:sp>
      <p:sp>
        <p:nvSpPr>
          <p:cNvPr id="88071" name="Rectangle 8"/>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latin typeface="Calibri" pitchFamily="34" charset="0"/>
            </a:endParaRPr>
          </a:p>
        </p:txBody>
      </p:sp>
      <p:sp>
        <p:nvSpPr>
          <p:cNvPr id="88072" name="Rectangle 10"/>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latin typeface="Calibri" pitchFamily="34" charset="0"/>
            </a:endParaRPr>
          </a:p>
        </p:txBody>
      </p:sp>
      <p:sp>
        <p:nvSpPr>
          <p:cNvPr id="88073" name="Rectangle 12"/>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endParaRPr lang="en-US">
              <a:latin typeface="Calibri" pitchFamily="34" charset="0"/>
            </a:endParaRPr>
          </a:p>
        </p:txBody>
      </p:sp>
      <p:sp>
        <p:nvSpPr>
          <p:cNvPr id="88074" name="Rectangle 13"/>
          <p:cNvSpPr>
            <a:spLocks noChangeArrowheads="1"/>
          </p:cNvSpPr>
          <p:nvPr/>
        </p:nvSpPr>
        <p:spPr bwMode="auto">
          <a:xfrm>
            <a:off x="914400" y="1143000"/>
            <a:ext cx="9144000" cy="0"/>
          </a:xfrm>
          <a:prstGeom prst="rect">
            <a:avLst/>
          </a:prstGeom>
          <a:noFill/>
          <a:ln w="9525">
            <a:noFill/>
            <a:miter lim="800000"/>
            <a:headEnd/>
            <a:tailEnd/>
          </a:ln>
        </p:spPr>
        <p:txBody>
          <a:bodyPr wrap="none" anchor="ctr">
            <a:spAutoFit/>
          </a:bodyPr>
          <a:lstStyle/>
          <a:p>
            <a:endParaRPr lang="en-US">
              <a:latin typeface="Calibri" pitchFamily="34" charset="0"/>
            </a:endParaRPr>
          </a:p>
        </p:txBody>
      </p:sp>
      <p:sp>
        <p:nvSpPr>
          <p:cNvPr id="88075" name="Rectangle 15"/>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endParaRPr lang="en-US">
              <a:latin typeface="Calibri" pitchFamily="34" charset="0"/>
            </a:endParaRPr>
          </a:p>
        </p:txBody>
      </p:sp>
      <p:sp>
        <p:nvSpPr>
          <p:cNvPr id="88076" name="Rectangle 16"/>
          <p:cNvSpPr>
            <a:spLocks noChangeArrowheads="1"/>
          </p:cNvSpPr>
          <p:nvPr/>
        </p:nvSpPr>
        <p:spPr bwMode="auto">
          <a:xfrm>
            <a:off x="914400" y="1152525"/>
            <a:ext cx="9144000" cy="0"/>
          </a:xfrm>
          <a:prstGeom prst="rect">
            <a:avLst/>
          </a:prstGeom>
          <a:noFill/>
          <a:ln w="9525">
            <a:noFill/>
            <a:miter lim="800000"/>
            <a:headEnd/>
            <a:tailEnd/>
          </a:ln>
        </p:spPr>
        <p:txBody>
          <a:bodyPr wrap="none" anchor="ctr">
            <a:spAutoFit/>
          </a:bodyPr>
          <a:lstStyle/>
          <a:p>
            <a:endParaRPr lang="en-US">
              <a:latin typeface="Calibri" pitchFamily="34" charset="0"/>
            </a:endParaRPr>
          </a:p>
        </p:txBody>
      </p:sp>
      <p:sp>
        <p:nvSpPr>
          <p:cNvPr id="88077" name="Rectangle 18"/>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endParaRPr lang="en-US">
              <a:latin typeface="Calibri" pitchFamily="34" charset="0"/>
            </a:endParaRPr>
          </a:p>
        </p:txBody>
      </p:sp>
      <p:sp>
        <p:nvSpPr>
          <p:cNvPr id="88078" name="Rectangle 19"/>
          <p:cNvSpPr>
            <a:spLocks noChangeArrowheads="1"/>
          </p:cNvSpPr>
          <p:nvPr/>
        </p:nvSpPr>
        <p:spPr bwMode="auto">
          <a:xfrm>
            <a:off x="914400" y="723900"/>
            <a:ext cx="9144000" cy="0"/>
          </a:xfrm>
          <a:prstGeom prst="rect">
            <a:avLst/>
          </a:prstGeom>
          <a:noFill/>
          <a:ln w="9525">
            <a:noFill/>
            <a:miter lim="800000"/>
            <a:headEnd/>
            <a:tailEnd/>
          </a:ln>
        </p:spPr>
        <p:txBody>
          <a:bodyPr wrap="none" anchor="ctr">
            <a:spAutoFit/>
          </a:bodyPr>
          <a:lstStyle/>
          <a:p>
            <a:endParaRPr lang="en-US">
              <a:latin typeface="Calibri" pitchFamily="34" charset="0"/>
            </a:endParaRPr>
          </a:p>
        </p:txBody>
      </p:sp>
      <p:sp>
        <p:nvSpPr>
          <p:cNvPr id="88079" name="Rectangle 22"/>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endParaRPr lang="en-US">
              <a:latin typeface="Calibri" pitchFamily="34" charset="0"/>
            </a:endParaRPr>
          </a:p>
        </p:txBody>
      </p:sp>
      <p:sp>
        <p:nvSpPr>
          <p:cNvPr id="88080" name="Rectangle 23"/>
          <p:cNvSpPr>
            <a:spLocks noChangeArrowheads="1"/>
          </p:cNvSpPr>
          <p:nvPr/>
        </p:nvSpPr>
        <p:spPr bwMode="auto">
          <a:xfrm>
            <a:off x="914400" y="723900"/>
            <a:ext cx="9144000" cy="0"/>
          </a:xfrm>
          <a:prstGeom prst="rect">
            <a:avLst/>
          </a:prstGeom>
          <a:noFill/>
          <a:ln w="9525">
            <a:noFill/>
            <a:miter lim="800000"/>
            <a:headEnd/>
            <a:tailEnd/>
          </a:ln>
        </p:spPr>
        <p:txBody>
          <a:bodyPr wrap="none" anchor="ctr">
            <a:spAutoFit/>
          </a:bodyPr>
          <a:lstStyle/>
          <a:p>
            <a:endParaRPr lang="en-US">
              <a:latin typeface="Calibri" pitchFamily="34" charset="0"/>
            </a:endParaRPr>
          </a:p>
        </p:txBody>
      </p:sp>
      <p:sp>
        <p:nvSpPr>
          <p:cNvPr id="88081" name="Rectangle 24"/>
          <p:cNvSpPr>
            <a:spLocks noChangeArrowheads="1"/>
          </p:cNvSpPr>
          <p:nvPr/>
        </p:nvSpPr>
        <p:spPr bwMode="auto">
          <a:xfrm>
            <a:off x="914400" y="990600"/>
            <a:ext cx="9144000" cy="0"/>
          </a:xfrm>
          <a:prstGeom prst="rect">
            <a:avLst/>
          </a:prstGeom>
          <a:noFill/>
          <a:ln w="9525">
            <a:noFill/>
            <a:miter lim="800000"/>
            <a:headEnd/>
            <a:tailEnd/>
          </a:ln>
        </p:spPr>
        <p:txBody>
          <a:bodyPr wrap="none" anchor="ctr">
            <a:spAutoFit/>
          </a:bodyPr>
          <a:lstStyle/>
          <a:p>
            <a:endParaRPr lang="en-US">
              <a:latin typeface="Calibri" pitchFamily="34" charset="0"/>
            </a:endParaRPr>
          </a:p>
        </p:txBody>
      </p:sp>
      <p:sp>
        <p:nvSpPr>
          <p:cNvPr id="88082" name="Rectangle 26"/>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endParaRPr lang="en-US">
              <a:latin typeface="Calibri" pitchFamily="34" charset="0"/>
            </a:endParaRPr>
          </a:p>
        </p:txBody>
      </p:sp>
      <p:sp>
        <p:nvSpPr>
          <p:cNvPr id="88083" name="Rectangle 27"/>
          <p:cNvSpPr>
            <a:spLocks noChangeArrowheads="1"/>
          </p:cNvSpPr>
          <p:nvPr/>
        </p:nvSpPr>
        <p:spPr bwMode="auto">
          <a:xfrm>
            <a:off x="914400" y="1009650"/>
            <a:ext cx="9144000" cy="0"/>
          </a:xfrm>
          <a:prstGeom prst="rect">
            <a:avLst/>
          </a:prstGeom>
          <a:noFill/>
          <a:ln w="9525">
            <a:noFill/>
            <a:miter lim="800000"/>
            <a:headEnd/>
            <a:tailEnd/>
          </a:ln>
        </p:spPr>
        <p:txBody>
          <a:bodyPr wrap="none" anchor="ctr">
            <a:spAutoFit/>
          </a:bodyPr>
          <a:lstStyle/>
          <a:p>
            <a:endParaRPr lang="en-US">
              <a:latin typeface="Calibri" pitchFamily="34" charset="0"/>
            </a:endParaRPr>
          </a:p>
        </p:txBody>
      </p:sp>
      <p:sp>
        <p:nvSpPr>
          <p:cNvPr id="88084" name="Rectangle 29"/>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latin typeface="Calibri" pitchFamily="34" charset="0"/>
            </a:endParaRPr>
          </a:p>
        </p:txBody>
      </p:sp>
      <p:grpSp>
        <p:nvGrpSpPr>
          <p:cNvPr id="2" name="Group 48"/>
          <p:cNvGrpSpPr>
            <a:grpSpLocks/>
          </p:cNvGrpSpPr>
          <p:nvPr/>
        </p:nvGrpSpPr>
        <p:grpSpPr bwMode="auto">
          <a:xfrm>
            <a:off x="228600" y="1295400"/>
            <a:ext cx="8534400" cy="5029200"/>
            <a:chOff x="228600" y="1295400"/>
            <a:chExt cx="8534400" cy="5029200"/>
          </a:xfrm>
        </p:grpSpPr>
        <p:grpSp>
          <p:nvGrpSpPr>
            <p:cNvPr id="3" name="Group 15"/>
            <p:cNvGrpSpPr>
              <a:grpSpLocks/>
            </p:cNvGrpSpPr>
            <p:nvPr/>
          </p:nvGrpSpPr>
          <p:grpSpPr bwMode="auto">
            <a:xfrm>
              <a:off x="990600" y="1366838"/>
              <a:ext cx="4419600" cy="1381125"/>
              <a:chOff x="2438400" y="990600"/>
              <a:chExt cx="4419600" cy="1380530"/>
            </a:xfrm>
          </p:grpSpPr>
          <p:cxnSp>
            <p:nvCxnSpPr>
              <p:cNvPr id="18" name="Straight Arrow Connector 17"/>
              <p:cNvCxnSpPr/>
              <p:nvPr/>
            </p:nvCxnSpPr>
            <p:spPr>
              <a:xfrm rot="10800000">
                <a:off x="2971800" y="2290202"/>
                <a:ext cx="3124200" cy="1587"/>
              </a:xfrm>
              <a:prstGeom prst="straightConnector1">
                <a:avLst/>
              </a:prstGeom>
              <a:ln>
                <a:solidFill>
                  <a:srgbClr val="0000FF"/>
                </a:solidFill>
                <a:headEnd type="arrow"/>
                <a:tailEnd type="arrow"/>
              </a:ln>
            </p:spPr>
            <p:style>
              <a:lnRef idx="1">
                <a:schemeClr val="accent1"/>
              </a:lnRef>
              <a:fillRef idx="0">
                <a:schemeClr val="accent1"/>
              </a:fillRef>
              <a:effectRef idx="0">
                <a:schemeClr val="accent1"/>
              </a:effectRef>
              <a:fontRef idx="minor">
                <a:schemeClr val="tx1"/>
              </a:fontRef>
            </p:style>
          </p:cxnSp>
          <p:grpSp>
            <p:nvGrpSpPr>
              <p:cNvPr id="4" name="Group 48"/>
              <p:cNvGrpSpPr>
                <a:grpSpLocks/>
              </p:cNvGrpSpPr>
              <p:nvPr/>
            </p:nvGrpSpPr>
            <p:grpSpPr bwMode="auto">
              <a:xfrm>
                <a:off x="2438400" y="990600"/>
                <a:ext cx="4419600" cy="1219200"/>
                <a:chOff x="2438400" y="2971800"/>
                <a:chExt cx="4419600" cy="1219200"/>
              </a:xfrm>
            </p:grpSpPr>
            <p:grpSp>
              <p:nvGrpSpPr>
                <p:cNvPr id="5" name="Group 25"/>
                <p:cNvGrpSpPr>
                  <a:grpSpLocks/>
                </p:cNvGrpSpPr>
                <p:nvPr/>
              </p:nvGrpSpPr>
              <p:grpSpPr bwMode="auto">
                <a:xfrm>
                  <a:off x="2743200" y="3124200"/>
                  <a:ext cx="3657600" cy="1066800"/>
                  <a:chOff x="2819400" y="3962400"/>
                  <a:chExt cx="3657600" cy="1066800"/>
                </a:xfrm>
              </p:grpSpPr>
              <p:pic>
                <p:nvPicPr>
                  <p:cNvPr id="88110" name="Picture 5"/>
                  <p:cNvPicPr>
                    <a:picLocks noChangeAspect="1" noChangeArrowheads="1"/>
                  </p:cNvPicPr>
                  <p:nvPr/>
                </p:nvPicPr>
                <p:blipFill>
                  <a:blip r:embed="rId3"/>
                  <a:srcRect/>
                  <a:stretch>
                    <a:fillRect/>
                  </a:stretch>
                </p:blipFill>
                <p:spPr bwMode="auto">
                  <a:xfrm>
                    <a:off x="2819400" y="3962400"/>
                    <a:ext cx="3657600" cy="685800"/>
                  </a:xfrm>
                  <a:prstGeom prst="rect">
                    <a:avLst/>
                  </a:prstGeom>
                  <a:noFill/>
                  <a:ln w="9525">
                    <a:noFill/>
                    <a:miter lim="800000"/>
                    <a:headEnd/>
                    <a:tailEnd/>
                  </a:ln>
                </p:spPr>
              </p:pic>
              <p:cxnSp>
                <p:nvCxnSpPr>
                  <p:cNvPr id="26" name="Straight Arrow Connector 25"/>
                  <p:cNvCxnSpPr/>
                  <p:nvPr/>
                </p:nvCxnSpPr>
                <p:spPr>
                  <a:xfrm rot="5400000" flipH="1" flipV="1">
                    <a:off x="2819499" y="4798586"/>
                    <a:ext cx="457003" cy="3175"/>
                  </a:xfrm>
                  <a:prstGeom prst="straightConnector1">
                    <a:avLst/>
                  </a:prstGeom>
                  <a:ln w="50800">
                    <a:solidFill>
                      <a:srgbClr val="0000FF"/>
                    </a:solidFill>
                    <a:tailEnd type="arrow"/>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rot="5400000" flipH="1" flipV="1">
                    <a:off x="5944492" y="4799380"/>
                    <a:ext cx="457003" cy="1588"/>
                  </a:xfrm>
                  <a:prstGeom prst="straightConnector1">
                    <a:avLst/>
                  </a:prstGeom>
                  <a:ln w="50800">
                    <a:solidFill>
                      <a:srgbClr val="0000FF"/>
                    </a:solidFill>
                    <a:tailEnd type="arrow"/>
                  </a:ln>
                </p:spPr>
                <p:style>
                  <a:lnRef idx="1">
                    <a:schemeClr val="accent1"/>
                  </a:lnRef>
                  <a:fillRef idx="0">
                    <a:schemeClr val="accent1"/>
                  </a:fillRef>
                  <a:effectRef idx="0">
                    <a:schemeClr val="accent1"/>
                  </a:effectRef>
                  <a:fontRef idx="minor">
                    <a:schemeClr val="tx1"/>
                  </a:fontRef>
                </p:style>
              </p:cxnSp>
            </p:grpSp>
            <p:sp>
              <p:nvSpPr>
                <p:cNvPr id="88108" name="TextBox 22"/>
                <p:cNvSpPr txBox="1">
                  <a:spLocks noChangeArrowheads="1"/>
                </p:cNvSpPr>
                <p:nvPr/>
              </p:nvSpPr>
              <p:spPr bwMode="auto">
                <a:xfrm>
                  <a:off x="2438400" y="3052465"/>
                  <a:ext cx="609600" cy="584775"/>
                </a:xfrm>
                <a:prstGeom prst="rect">
                  <a:avLst/>
                </a:prstGeom>
                <a:noFill/>
                <a:ln w="9525">
                  <a:noFill/>
                  <a:miter lim="800000"/>
                  <a:headEnd/>
                  <a:tailEnd/>
                </a:ln>
              </p:spPr>
              <p:txBody>
                <a:bodyPr>
                  <a:spAutoFit/>
                </a:bodyPr>
                <a:lstStyle/>
                <a:p>
                  <a:r>
                    <a:rPr lang="en-US" sz="3200">
                      <a:latin typeface="Calibri" pitchFamily="34" charset="0"/>
                    </a:rPr>
                    <a:t>A</a:t>
                  </a:r>
                </a:p>
              </p:txBody>
            </p:sp>
            <p:sp>
              <p:nvSpPr>
                <p:cNvPr id="88109" name="TextBox 23"/>
                <p:cNvSpPr txBox="1">
                  <a:spLocks noChangeArrowheads="1"/>
                </p:cNvSpPr>
                <p:nvPr/>
              </p:nvSpPr>
              <p:spPr bwMode="auto">
                <a:xfrm>
                  <a:off x="6248400" y="2971800"/>
                  <a:ext cx="609600" cy="584775"/>
                </a:xfrm>
                <a:prstGeom prst="rect">
                  <a:avLst/>
                </a:prstGeom>
                <a:noFill/>
                <a:ln w="9525">
                  <a:noFill/>
                  <a:miter lim="800000"/>
                  <a:headEnd/>
                  <a:tailEnd/>
                </a:ln>
              </p:spPr>
              <p:txBody>
                <a:bodyPr>
                  <a:spAutoFit/>
                </a:bodyPr>
                <a:lstStyle/>
                <a:p>
                  <a:r>
                    <a:rPr lang="en-US" sz="3200">
                      <a:latin typeface="Calibri" pitchFamily="34" charset="0"/>
                    </a:rPr>
                    <a:t>B</a:t>
                  </a:r>
                </a:p>
              </p:txBody>
            </p:sp>
          </p:grpSp>
          <p:sp>
            <p:nvSpPr>
              <p:cNvPr id="88106" name="TextBox 18"/>
              <p:cNvSpPr txBox="1">
                <a:spLocks noChangeArrowheads="1"/>
              </p:cNvSpPr>
              <p:nvPr/>
            </p:nvSpPr>
            <p:spPr bwMode="auto">
              <a:xfrm>
                <a:off x="4343400" y="1909465"/>
                <a:ext cx="609600" cy="461665"/>
              </a:xfrm>
              <a:prstGeom prst="rect">
                <a:avLst/>
              </a:prstGeom>
              <a:noFill/>
              <a:ln w="9525">
                <a:noFill/>
                <a:miter lim="800000"/>
                <a:headEnd/>
                <a:tailEnd/>
              </a:ln>
            </p:spPr>
            <p:txBody>
              <a:bodyPr>
                <a:spAutoFit/>
              </a:bodyPr>
              <a:lstStyle/>
              <a:p>
                <a:r>
                  <a:rPr lang="en-US" sz="2400">
                    <a:latin typeface="Calibri" pitchFamily="34" charset="0"/>
                  </a:rPr>
                  <a:t>L</a:t>
                </a:r>
              </a:p>
            </p:txBody>
          </p:sp>
        </p:grpSp>
        <p:cxnSp>
          <p:nvCxnSpPr>
            <p:cNvPr id="30" name="Straight Connector 29"/>
            <p:cNvCxnSpPr/>
            <p:nvPr/>
          </p:nvCxnSpPr>
          <p:spPr>
            <a:xfrm rot="5400000">
              <a:off x="4419600" y="2819400"/>
              <a:ext cx="457200" cy="0"/>
            </a:xfrm>
            <a:prstGeom prst="line">
              <a:avLst/>
            </a:prstGeom>
          </p:spPr>
          <p:style>
            <a:lnRef idx="1">
              <a:schemeClr val="accent1"/>
            </a:lnRef>
            <a:fillRef idx="0">
              <a:schemeClr val="accent1"/>
            </a:fillRef>
            <a:effectRef idx="0">
              <a:schemeClr val="accent1"/>
            </a:effectRef>
            <a:fontRef idx="minor">
              <a:schemeClr val="tx1"/>
            </a:fontRef>
          </p:style>
        </p:cxnSp>
        <p:sp>
          <p:nvSpPr>
            <p:cNvPr id="88088" name="TextBox 30"/>
            <p:cNvSpPr txBox="1">
              <a:spLocks noChangeArrowheads="1"/>
            </p:cNvSpPr>
            <p:nvPr/>
          </p:nvSpPr>
          <p:spPr bwMode="auto">
            <a:xfrm>
              <a:off x="3048000" y="1295400"/>
              <a:ext cx="457200" cy="461963"/>
            </a:xfrm>
            <a:prstGeom prst="rect">
              <a:avLst/>
            </a:prstGeom>
            <a:solidFill>
              <a:schemeClr val="bg1"/>
            </a:solidFill>
            <a:ln w="9525">
              <a:noFill/>
              <a:miter lim="800000"/>
              <a:headEnd/>
              <a:tailEnd/>
            </a:ln>
          </p:spPr>
          <p:txBody>
            <a:bodyPr>
              <a:spAutoFit/>
            </a:bodyPr>
            <a:lstStyle/>
            <a:p>
              <a:r>
                <a:rPr lang="en-US" sz="2400">
                  <a:latin typeface="Calibri" pitchFamily="34" charset="0"/>
                </a:rPr>
                <a:t>w</a:t>
              </a:r>
            </a:p>
          </p:txBody>
        </p:sp>
        <p:pic>
          <p:nvPicPr>
            <p:cNvPr id="88089" name="Picture 1"/>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228600" y="2209800"/>
              <a:ext cx="1123950" cy="685800"/>
            </a:xfrm>
            <a:prstGeom prst="rect">
              <a:avLst/>
            </a:prstGeom>
            <a:noFill/>
            <a:ln w="9525">
              <a:noFill/>
              <a:miter lim="800000"/>
              <a:headEnd/>
              <a:tailEnd/>
            </a:ln>
          </p:spPr>
        </p:pic>
        <p:pic>
          <p:nvPicPr>
            <p:cNvPr id="88090" name="Picture 4"/>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4876800" y="2133600"/>
              <a:ext cx="1152525" cy="685800"/>
            </a:xfrm>
            <a:prstGeom prst="rect">
              <a:avLst/>
            </a:prstGeom>
            <a:noFill/>
            <a:ln w="9525">
              <a:noFill/>
              <a:miter lim="800000"/>
              <a:headEnd/>
              <a:tailEnd/>
            </a:ln>
          </p:spPr>
        </p:pic>
        <p:pic>
          <p:nvPicPr>
            <p:cNvPr id="88091" name="Picture 39" descr="shear moment formula.bmp"/>
            <p:cNvPicPr>
              <a:picLocks noChangeAspect="1"/>
            </p:cNvPicPr>
            <p:nvPr/>
          </p:nvPicPr>
          <p:blipFill>
            <a:blip r:embed="rId6"/>
            <a:srcRect/>
            <a:stretch>
              <a:fillRect/>
            </a:stretch>
          </p:blipFill>
          <p:spPr bwMode="auto">
            <a:xfrm>
              <a:off x="1524000" y="3124200"/>
              <a:ext cx="3429000" cy="3200400"/>
            </a:xfrm>
            <a:prstGeom prst="rect">
              <a:avLst/>
            </a:prstGeom>
            <a:noFill/>
            <a:ln w="9525">
              <a:noFill/>
              <a:miter lim="800000"/>
              <a:headEnd/>
              <a:tailEnd/>
            </a:ln>
          </p:spPr>
        </p:pic>
        <p:pic>
          <p:nvPicPr>
            <p:cNvPr id="88092" name="Picture 7"/>
            <p:cNvPicPr>
              <a:picLocks noChangeAspect="1" noChangeArrowheads="1"/>
            </p:cNvPicPr>
            <p:nvPr/>
          </p:nvPicPr>
          <p:blipFill>
            <a:blip r:embed="rId7">
              <a:clrChange>
                <a:clrFrom>
                  <a:srgbClr val="FFFFFF"/>
                </a:clrFrom>
                <a:clrTo>
                  <a:srgbClr val="FFFFFF">
                    <a:alpha val="0"/>
                  </a:srgbClr>
                </a:clrTo>
              </a:clrChange>
            </a:blip>
            <a:srcRect/>
            <a:stretch>
              <a:fillRect/>
            </a:stretch>
          </p:blipFill>
          <p:spPr bwMode="auto">
            <a:xfrm>
              <a:off x="1120775" y="3124200"/>
              <a:ext cx="260350" cy="457200"/>
            </a:xfrm>
            <a:prstGeom prst="rect">
              <a:avLst/>
            </a:prstGeom>
            <a:noFill/>
            <a:ln w="9525">
              <a:noFill/>
              <a:miter lim="800000"/>
              <a:headEnd/>
              <a:tailEnd/>
            </a:ln>
          </p:spPr>
        </p:pic>
        <p:pic>
          <p:nvPicPr>
            <p:cNvPr id="88093" name="Picture 9"/>
            <p:cNvPicPr>
              <a:picLocks noChangeAspect="1" noChangeArrowheads="1"/>
            </p:cNvPicPr>
            <p:nvPr/>
          </p:nvPicPr>
          <p:blipFill>
            <a:blip r:embed="rId8">
              <a:clrChange>
                <a:clrFrom>
                  <a:srgbClr val="FFFFFF"/>
                </a:clrFrom>
                <a:clrTo>
                  <a:srgbClr val="FFFFFF">
                    <a:alpha val="0"/>
                  </a:srgbClr>
                </a:clrTo>
              </a:clrChange>
            </a:blip>
            <a:srcRect/>
            <a:stretch>
              <a:fillRect/>
            </a:stretch>
          </p:blipFill>
          <p:spPr bwMode="auto">
            <a:xfrm>
              <a:off x="4800600" y="4114800"/>
              <a:ext cx="457200" cy="463550"/>
            </a:xfrm>
            <a:prstGeom prst="rect">
              <a:avLst/>
            </a:prstGeom>
            <a:noFill/>
            <a:ln w="9525">
              <a:noFill/>
              <a:miter lim="800000"/>
              <a:headEnd/>
              <a:tailEnd/>
            </a:ln>
          </p:spPr>
        </p:pic>
        <p:pic>
          <p:nvPicPr>
            <p:cNvPr id="88094" name="Picture 11"/>
            <p:cNvPicPr>
              <a:picLocks noChangeAspect="1" noChangeArrowheads="1"/>
            </p:cNvPicPr>
            <p:nvPr/>
          </p:nvPicPr>
          <p:blipFill>
            <a:blip r:embed="rId9">
              <a:clrChange>
                <a:clrFrom>
                  <a:srgbClr val="FFFFFF"/>
                </a:clrFrom>
                <a:clrTo>
                  <a:srgbClr val="FFFFFF">
                    <a:alpha val="0"/>
                  </a:srgbClr>
                </a:clrTo>
              </a:clrChange>
            </a:blip>
            <a:srcRect/>
            <a:stretch>
              <a:fillRect/>
            </a:stretch>
          </p:blipFill>
          <p:spPr bwMode="auto">
            <a:xfrm>
              <a:off x="2133600" y="4038600"/>
              <a:ext cx="203200" cy="457200"/>
            </a:xfrm>
            <a:prstGeom prst="rect">
              <a:avLst/>
            </a:prstGeom>
            <a:noFill/>
            <a:ln w="9525">
              <a:noFill/>
              <a:miter lim="800000"/>
              <a:headEnd/>
              <a:tailEnd/>
            </a:ln>
          </p:spPr>
        </p:pic>
        <p:cxnSp>
          <p:nvCxnSpPr>
            <p:cNvPr id="48" name="Straight Arrow Connector 47"/>
            <p:cNvCxnSpPr/>
            <p:nvPr/>
          </p:nvCxnSpPr>
          <p:spPr>
            <a:xfrm rot="10800000">
              <a:off x="1524000" y="4495800"/>
              <a:ext cx="1600200" cy="1588"/>
            </a:xfrm>
            <a:prstGeom prst="straightConnector1">
              <a:avLst/>
            </a:prstGeom>
            <a:ln>
              <a:solidFill>
                <a:srgbClr val="0000FF"/>
              </a:solidFill>
              <a:headEnd type="arrow"/>
              <a:tailEnd type="arrow"/>
            </a:ln>
          </p:spPr>
          <p:style>
            <a:lnRef idx="1">
              <a:schemeClr val="accent1"/>
            </a:lnRef>
            <a:fillRef idx="0">
              <a:schemeClr val="accent1"/>
            </a:fillRef>
            <a:effectRef idx="0">
              <a:schemeClr val="accent1"/>
            </a:effectRef>
            <a:fontRef idx="minor">
              <a:schemeClr val="tx1"/>
            </a:fontRef>
          </p:style>
        </p:cxnSp>
        <p:pic>
          <p:nvPicPr>
            <p:cNvPr id="88096" name="Picture 14"/>
            <p:cNvPicPr>
              <a:picLocks noChangeAspect="1" noChangeArrowheads="1"/>
            </p:cNvPicPr>
            <p:nvPr/>
          </p:nvPicPr>
          <p:blipFill>
            <a:blip r:embed="rId10">
              <a:clrChange>
                <a:clrFrom>
                  <a:srgbClr val="FFFFFF"/>
                </a:clrFrom>
                <a:clrTo>
                  <a:srgbClr val="FFFFFF">
                    <a:alpha val="0"/>
                  </a:srgbClr>
                </a:clrTo>
              </a:clrChange>
            </a:blip>
            <a:srcRect/>
            <a:stretch>
              <a:fillRect/>
            </a:stretch>
          </p:blipFill>
          <p:spPr bwMode="auto">
            <a:xfrm>
              <a:off x="6019800" y="3876675"/>
              <a:ext cx="2571750" cy="695325"/>
            </a:xfrm>
            <a:prstGeom prst="rect">
              <a:avLst/>
            </a:prstGeom>
            <a:noFill/>
            <a:ln w="9525">
              <a:noFill/>
              <a:miter lim="800000"/>
              <a:headEnd/>
              <a:tailEnd/>
            </a:ln>
          </p:spPr>
        </p:pic>
        <p:sp>
          <p:nvSpPr>
            <p:cNvPr id="53" name="Right Triangle 52"/>
            <p:cNvSpPr/>
            <p:nvPr/>
          </p:nvSpPr>
          <p:spPr>
            <a:xfrm>
              <a:off x="1524000" y="3352800"/>
              <a:ext cx="1600200" cy="533400"/>
            </a:xfrm>
            <a:prstGeom prst="rtTriangle">
              <a:avLst/>
            </a:prstGeom>
            <a:solidFill>
              <a:srgbClr val="3399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pic>
          <p:nvPicPr>
            <p:cNvPr id="88098" name="Picture 21"/>
            <p:cNvPicPr>
              <a:picLocks noChangeAspect="1" noChangeArrowheads="1"/>
            </p:cNvPicPr>
            <p:nvPr/>
          </p:nvPicPr>
          <p:blipFill>
            <a:blip r:embed="rId11">
              <a:clrChange>
                <a:clrFrom>
                  <a:srgbClr val="FFFFFF"/>
                </a:clrFrom>
                <a:clrTo>
                  <a:srgbClr val="FFFFFF">
                    <a:alpha val="0"/>
                  </a:srgbClr>
                </a:clrTo>
              </a:clrChange>
            </a:blip>
            <a:srcRect/>
            <a:stretch>
              <a:fillRect/>
            </a:stretch>
          </p:blipFill>
          <p:spPr bwMode="auto">
            <a:xfrm>
              <a:off x="6096000" y="3200400"/>
              <a:ext cx="2667000" cy="322263"/>
            </a:xfrm>
            <a:prstGeom prst="rect">
              <a:avLst/>
            </a:prstGeom>
            <a:noFill/>
            <a:ln w="9525">
              <a:noFill/>
              <a:miter lim="800000"/>
              <a:headEnd/>
              <a:tailEnd/>
            </a:ln>
          </p:spPr>
        </p:pic>
        <p:pic>
          <p:nvPicPr>
            <p:cNvPr id="88099" name="Picture 25"/>
            <p:cNvPicPr>
              <a:picLocks noChangeAspect="1" noChangeArrowheads="1"/>
            </p:cNvPicPr>
            <p:nvPr/>
          </p:nvPicPr>
          <p:blipFill>
            <a:blip r:embed="rId12">
              <a:clrChange>
                <a:clrFrom>
                  <a:srgbClr val="FFFFFF"/>
                </a:clrFrom>
                <a:clrTo>
                  <a:srgbClr val="FFFFFF">
                    <a:alpha val="0"/>
                  </a:srgbClr>
                </a:clrTo>
              </a:clrChange>
            </a:blip>
            <a:srcRect/>
            <a:stretch>
              <a:fillRect/>
            </a:stretch>
          </p:blipFill>
          <p:spPr bwMode="auto">
            <a:xfrm>
              <a:off x="6096000" y="4876800"/>
              <a:ext cx="1708150" cy="762000"/>
            </a:xfrm>
            <a:prstGeom prst="rect">
              <a:avLst/>
            </a:prstGeom>
            <a:noFill/>
            <a:ln w="25400">
              <a:solidFill>
                <a:srgbClr val="FF0000"/>
              </a:solidFill>
              <a:miter lim="800000"/>
              <a:headEnd/>
              <a:tailEnd/>
            </a:ln>
          </p:spPr>
        </p:pic>
        <p:cxnSp>
          <p:nvCxnSpPr>
            <p:cNvPr id="68" name="Straight Connector 67"/>
            <p:cNvCxnSpPr/>
            <p:nvPr/>
          </p:nvCxnSpPr>
          <p:spPr>
            <a:xfrm rot="10800000">
              <a:off x="1524000" y="4800600"/>
              <a:ext cx="1600200" cy="0"/>
            </a:xfrm>
            <a:prstGeom prst="line">
              <a:avLst/>
            </a:prstGeom>
            <a:ln>
              <a:solidFill>
                <a:srgbClr val="3399FF"/>
              </a:solidFill>
            </a:ln>
          </p:spPr>
          <p:style>
            <a:lnRef idx="1">
              <a:schemeClr val="accent1"/>
            </a:lnRef>
            <a:fillRef idx="0">
              <a:schemeClr val="accent1"/>
            </a:fillRef>
            <a:effectRef idx="0">
              <a:schemeClr val="accent1"/>
            </a:effectRef>
            <a:fontRef idx="minor">
              <a:schemeClr val="tx1"/>
            </a:fontRef>
          </p:style>
        </p:cxnSp>
        <p:sp>
          <p:nvSpPr>
            <p:cNvPr id="88101" name="TextBox 68"/>
            <p:cNvSpPr txBox="1">
              <a:spLocks noChangeArrowheads="1"/>
            </p:cNvSpPr>
            <p:nvPr/>
          </p:nvSpPr>
          <p:spPr bwMode="auto">
            <a:xfrm>
              <a:off x="685800" y="3733800"/>
              <a:ext cx="1143000" cy="369888"/>
            </a:xfrm>
            <a:prstGeom prst="rect">
              <a:avLst/>
            </a:prstGeom>
            <a:noFill/>
            <a:ln w="9525">
              <a:noFill/>
              <a:miter lim="800000"/>
              <a:headEnd/>
              <a:tailEnd/>
            </a:ln>
          </p:spPr>
          <p:txBody>
            <a:bodyPr>
              <a:spAutoFit/>
            </a:bodyPr>
            <a:lstStyle/>
            <a:p>
              <a:r>
                <a:rPr lang="en-US">
                  <a:latin typeface="Calibri" pitchFamily="34" charset="0"/>
                </a:rPr>
                <a:t>Shear</a:t>
              </a:r>
            </a:p>
          </p:txBody>
        </p:sp>
        <p:sp>
          <p:nvSpPr>
            <p:cNvPr id="88102" name="TextBox 69"/>
            <p:cNvSpPr txBox="1">
              <a:spLocks noChangeArrowheads="1"/>
            </p:cNvSpPr>
            <p:nvPr/>
          </p:nvSpPr>
          <p:spPr bwMode="auto">
            <a:xfrm>
              <a:off x="533400" y="5638800"/>
              <a:ext cx="1295400" cy="381000"/>
            </a:xfrm>
            <a:prstGeom prst="rect">
              <a:avLst/>
            </a:prstGeom>
            <a:noFill/>
            <a:ln w="9525">
              <a:noFill/>
              <a:miter lim="800000"/>
              <a:headEnd/>
              <a:tailEnd/>
            </a:ln>
          </p:spPr>
          <p:txBody>
            <a:bodyPr>
              <a:spAutoFit/>
            </a:bodyPr>
            <a:lstStyle/>
            <a:p>
              <a:r>
                <a:rPr lang="en-US">
                  <a:latin typeface="Calibri" pitchFamily="34" charset="0"/>
                </a:rPr>
                <a:t>Moment</a:t>
              </a:r>
            </a:p>
          </p:txBody>
        </p:sp>
        <p:pic>
          <p:nvPicPr>
            <p:cNvPr id="88103" name="Picture 25"/>
            <p:cNvPicPr>
              <a:picLocks noChangeAspect="1" noChangeArrowheads="1"/>
            </p:cNvPicPr>
            <p:nvPr/>
          </p:nvPicPr>
          <p:blipFill>
            <a:blip r:embed="rId12">
              <a:clrChange>
                <a:clrFrom>
                  <a:srgbClr val="FFFFFF"/>
                </a:clrFrom>
                <a:clrTo>
                  <a:srgbClr val="FFFFFF">
                    <a:alpha val="0"/>
                  </a:srgbClr>
                </a:clrTo>
              </a:clrChange>
            </a:blip>
            <a:srcRect/>
            <a:stretch>
              <a:fillRect/>
            </a:stretch>
          </p:blipFill>
          <p:spPr bwMode="auto">
            <a:xfrm>
              <a:off x="425450" y="4648200"/>
              <a:ext cx="1022350" cy="455613"/>
            </a:xfrm>
            <a:prstGeom prst="rect">
              <a:avLst/>
            </a:prstGeom>
            <a:noFill/>
            <a:ln w="25400">
              <a:noFill/>
              <a:miter lim="800000"/>
              <a:headEnd/>
              <a:tailEnd/>
            </a:ln>
          </p:spPr>
        </p:pic>
      </p:gr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457200" y="274638"/>
            <a:ext cx="8229600" cy="1249362"/>
          </a:xfrm>
        </p:spPr>
        <p:txBody>
          <a:bodyPr rtlCol="0">
            <a:normAutofit fontScale="90000"/>
          </a:bodyPr>
          <a:lstStyle/>
          <a:p>
            <a:pPr eaLnBrk="1" fontAlgn="auto" hangingPunct="1">
              <a:spcAft>
                <a:spcPts val="0"/>
              </a:spcAft>
              <a:defRPr/>
            </a:pPr>
            <a:r>
              <a:rPr lang="en-US" smtClean="0">
                <a:ea typeface="+mj-ea"/>
              </a:rPr>
              <a:t>Beam Formula</a:t>
            </a:r>
            <a:br>
              <a:rPr lang="en-US" smtClean="0">
                <a:ea typeface="+mj-ea"/>
              </a:rPr>
            </a:br>
            <a:r>
              <a:rPr lang="en-US" sz="3200" smtClean="0">
                <a:ea typeface="+mj-ea"/>
              </a:rPr>
              <a:t>Simple Beam (Uniformly Distributed Load)</a:t>
            </a:r>
          </a:p>
        </p:txBody>
      </p:sp>
      <p:pic>
        <p:nvPicPr>
          <p:cNvPr id="90114" name="Picture 5"/>
          <p:cNvPicPr>
            <a:picLocks noChangeAspect="1" noChangeArrowheads="1"/>
          </p:cNvPicPr>
          <p:nvPr/>
        </p:nvPicPr>
        <p:blipFill>
          <a:blip r:embed="rId3"/>
          <a:srcRect/>
          <a:stretch>
            <a:fillRect/>
          </a:stretch>
        </p:blipFill>
        <p:spPr bwMode="auto">
          <a:xfrm>
            <a:off x="1066800" y="2297113"/>
            <a:ext cx="3657600" cy="1066800"/>
          </a:xfrm>
          <a:prstGeom prst="rect">
            <a:avLst/>
          </a:prstGeom>
          <a:noFill/>
          <a:ln w="9525">
            <a:noFill/>
            <a:miter lim="800000"/>
            <a:headEnd/>
            <a:tailEnd/>
          </a:ln>
        </p:spPr>
      </p:pic>
      <p:cxnSp>
        <p:nvCxnSpPr>
          <p:cNvPr id="5" name="Straight Arrow Connector 4"/>
          <p:cNvCxnSpPr/>
          <p:nvPr/>
        </p:nvCxnSpPr>
        <p:spPr>
          <a:xfrm rot="10800000">
            <a:off x="1295400" y="3516313"/>
            <a:ext cx="3124200" cy="1587"/>
          </a:xfrm>
          <a:prstGeom prst="straightConnector1">
            <a:avLst/>
          </a:prstGeom>
          <a:ln>
            <a:solidFill>
              <a:srgbClr val="0000FF"/>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90116" name="TextBox 5"/>
          <p:cNvSpPr txBox="1">
            <a:spLocks noChangeArrowheads="1"/>
          </p:cNvSpPr>
          <p:nvPr/>
        </p:nvSpPr>
        <p:spPr bwMode="auto">
          <a:xfrm>
            <a:off x="2667000" y="3048000"/>
            <a:ext cx="609600" cy="584200"/>
          </a:xfrm>
          <a:prstGeom prst="rect">
            <a:avLst/>
          </a:prstGeom>
          <a:noFill/>
          <a:ln w="9525">
            <a:noFill/>
            <a:miter lim="800000"/>
            <a:headEnd/>
            <a:tailEnd/>
          </a:ln>
        </p:spPr>
        <p:txBody>
          <a:bodyPr>
            <a:spAutoFit/>
          </a:bodyPr>
          <a:lstStyle/>
          <a:p>
            <a:r>
              <a:rPr lang="en-US" sz="3200">
                <a:latin typeface="Calibri" pitchFamily="34" charset="0"/>
              </a:rPr>
              <a:t>L</a:t>
            </a:r>
          </a:p>
        </p:txBody>
      </p:sp>
      <p:sp>
        <p:nvSpPr>
          <p:cNvPr id="90117" name="TextBox 6"/>
          <p:cNvSpPr txBox="1">
            <a:spLocks noChangeArrowheads="1"/>
          </p:cNvSpPr>
          <p:nvPr/>
        </p:nvSpPr>
        <p:spPr bwMode="auto">
          <a:xfrm>
            <a:off x="1828800" y="3897313"/>
            <a:ext cx="3200400" cy="461962"/>
          </a:xfrm>
          <a:prstGeom prst="rect">
            <a:avLst/>
          </a:prstGeom>
          <a:noFill/>
          <a:ln w="9525">
            <a:noFill/>
            <a:miter lim="800000"/>
            <a:headEnd/>
            <a:tailEnd/>
          </a:ln>
        </p:spPr>
        <p:txBody>
          <a:bodyPr>
            <a:spAutoFit/>
          </a:bodyPr>
          <a:lstStyle/>
          <a:p>
            <a:r>
              <a:rPr lang="en-US" sz="2400">
                <a:latin typeface="Calibri" pitchFamily="34" charset="0"/>
              </a:rPr>
              <a:t>Beam Diagram</a:t>
            </a:r>
          </a:p>
        </p:txBody>
      </p:sp>
      <p:sp>
        <p:nvSpPr>
          <p:cNvPr id="90118" name="TextBox 7"/>
          <p:cNvSpPr txBox="1">
            <a:spLocks noChangeArrowheads="1"/>
          </p:cNvSpPr>
          <p:nvPr/>
        </p:nvSpPr>
        <p:spPr bwMode="auto">
          <a:xfrm>
            <a:off x="762000" y="2463800"/>
            <a:ext cx="609600" cy="522288"/>
          </a:xfrm>
          <a:prstGeom prst="rect">
            <a:avLst/>
          </a:prstGeom>
          <a:noFill/>
          <a:ln w="9525">
            <a:noFill/>
            <a:miter lim="800000"/>
            <a:headEnd/>
            <a:tailEnd/>
          </a:ln>
        </p:spPr>
        <p:txBody>
          <a:bodyPr>
            <a:spAutoFit/>
          </a:bodyPr>
          <a:lstStyle/>
          <a:p>
            <a:r>
              <a:rPr lang="en-US" sz="2800">
                <a:latin typeface="Calibri" pitchFamily="34" charset="0"/>
              </a:rPr>
              <a:t>A</a:t>
            </a:r>
          </a:p>
        </p:txBody>
      </p:sp>
      <p:sp>
        <p:nvSpPr>
          <p:cNvPr id="90119" name="TextBox 8"/>
          <p:cNvSpPr txBox="1">
            <a:spLocks noChangeArrowheads="1"/>
          </p:cNvSpPr>
          <p:nvPr/>
        </p:nvSpPr>
        <p:spPr bwMode="auto">
          <a:xfrm>
            <a:off x="4572000" y="2387600"/>
            <a:ext cx="609600" cy="522288"/>
          </a:xfrm>
          <a:prstGeom prst="rect">
            <a:avLst/>
          </a:prstGeom>
          <a:noFill/>
          <a:ln w="9525">
            <a:noFill/>
            <a:miter lim="800000"/>
            <a:headEnd/>
            <a:tailEnd/>
          </a:ln>
        </p:spPr>
        <p:txBody>
          <a:bodyPr>
            <a:spAutoFit/>
          </a:bodyPr>
          <a:lstStyle/>
          <a:p>
            <a:r>
              <a:rPr lang="en-US" sz="2800">
                <a:latin typeface="Calibri" pitchFamily="34" charset="0"/>
              </a:rPr>
              <a:t>B</a:t>
            </a:r>
          </a:p>
        </p:txBody>
      </p:sp>
      <p:cxnSp>
        <p:nvCxnSpPr>
          <p:cNvPr id="10" name="Straight Connector 9"/>
          <p:cNvCxnSpPr/>
          <p:nvPr/>
        </p:nvCxnSpPr>
        <p:spPr>
          <a:xfrm rot="5400000">
            <a:off x="1028700" y="3619500"/>
            <a:ext cx="5334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a:off x="4114800" y="3581400"/>
            <a:ext cx="609600" cy="0"/>
          </a:xfrm>
          <a:prstGeom prst="line">
            <a:avLst/>
          </a:prstGeom>
        </p:spPr>
        <p:style>
          <a:lnRef idx="1">
            <a:schemeClr val="accent1"/>
          </a:lnRef>
          <a:fillRef idx="0">
            <a:schemeClr val="accent1"/>
          </a:fillRef>
          <a:effectRef idx="0">
            <a:schemeClr val="accent1"/>
          </a:effectRef>
          <a:fontRef idx="minor">
            <a:schemeClr val="tx1"/>
          </a:fontRef>
        </p:style>
      </p:cxnSp>
      <p:sp>
        <p:nvSpPr>
          <p:cNvPr id="90122" name="TextBox 11"/>
          <p:cNvSpPr txBox="1">
            <a:spLocks noChangeArrowheads="1"/>
          </p:cNvSpPr>
          <p:nvPr/>
        </p:nvSpPr>
        <p:spPr bwMode="auto">
          <a:xfrm>
            <a:off x="2514600" y="1981200"/>
            <a:ext cx="457200" cy="523875"/>
          </a:xfrm>
          <a:prstGeom prst="rect">
            <a:avLst/>
          </a:prstGeom>
          <a:solidFill>
            <a:schemeClr val="bg1"/>
          </a:solidFill>
          <a:ln w="9525">
            <a:noFill/>
            <a:miter lim="800000"/>
            <a:headEnd/>
            <a:tailEnd/>
          </a:ln>
        </p:spPr>
        <p:txBody>
          <a:bodyPr>
            <a:spAutoFit/>
          </a:bodyPr>
          <a:lstStyle/>
          <a:p>
            <a:r>
              <a:rPr lang="en-US" sz="2800">
                <a:latin typeface="Calibri" pitchFamily="34" charset="0"/>
              </a:rPr>
              <a:t>w</a:t>
            </a:r>
          </a:p>
        </p:txBody>
      </p:sp>
      <p:sp>
        <p:nvSpPr>
          <p:cNvPr id="90123" name="Rectangle 2"/>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endParaRPr lang="en-US">
              <a:latin typeface="Calibri" pitchFamily="34" charset="0"/>
            </a:endParaRPr>
          </a:p>
        </p:txBody>
      </p:sp>
      <p:pic>
        <p:nvPicPr>
          <p:cNvPr id="90124" name="Picture 1"/>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5943600" y="1981200"/>
            <a:ext cx="2095500" cy="762000"/>
          </a:xfrm>
          <a:prstGeom prst="rect">
            <a:avLst/>
          </a:prstGeom>
          <a:noFill/>
          <a:ln w="9525">
            <a:noFill/>
            <a:miter lim="800000"/>
            <a:headEnd/>
            <a:tailEnd/>
          </a:ln>
        </p:spPr>
      </p:pic>
      <p:sp>
        <p:nvSpPr>
          <p:cNvPr id="90125" name="Rectangle 3"/>
          <p:cNvSpPr>
            <a:spLocks noChangeArrowheads="1"/>
          </p:cNvSpPr>
          <p:nvPr/>
        </p:nvSpPr>
        <p:spPr bwMode="auto">
          <a:xfrm>
            <a:off x="914400" y="1143000"/>
            <a:ext cx="9144000" cy="0"/>
          </a:xfrm>
          <a:prstGeom prst="rect">
            <a:avLst/>
          </a:prstGeom>
          <a:noFill/>
          <a:ln w="9525">
            <a:noFill/>
            <a:miter lim="800000"/>
            <a:headEnd/>
            <a:tailEnd/>
          </a:ln>
        </p:spPr>
        <p:txBody>
          <a:bodyPr wrap="none" anchor="ctr">
            <a:spAutoFit/>
          </a:bodyPr>
          <a:lstStyle/>
          <a:p>
            <a:endParaRPr lang="en-US">
              <a:latin typeface="Calibri" pitchFamily="34" charset="0"/>
            </a:endParaRPr>
          </a:p>
        </p:txBody>
      </p:sp>
      <p:pic>
        <p:nvPicPr>
          <p:cNvPr id="90126" name="Picture 25"/>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5867400" y="3124200"/>
            <a:ext cx="2049463" cy="914400"/>
          </a:xfrm>
          <a:prstGeom prst="rect">
            <a:avLst/>
          </a:prstGeom>
          <a:noFill/>
          <a:ln w="25400">
            <a:noFill/>
            <a:miter lim="800000"/>
            <a:headEnd/>
            <a:tailEnd/>
          </a:ln>
        </p:spPr>
      </p:pic>
      <p:sp>
        <p:nvSpPr>
          <p:cNvPr id="90127" name="TextBox 16"/>
          <p:cNvSpPr txBox="1">
            <a:spLocks noChangeArrowheads="1"/>
          </p:cNvSpPr>
          <p:nvPr/>
        </p:nvSpPr>
        <p:spPr bwMode="auto">
          <a:xfrm>
            <a:off x="5791200" y="4114800"/>
            <a:ext cx="2590800" cy="400050"/>
          </a:xfrm>
          <a:prstGeom prst="rect">
            <a:avLst/>
          </a:prstGeom>
          <a:noFill/>
          <a:ln w="9525">
            <a:noFill/>
            <a:miter lim="800000"/>
            <a:headEnd/>
            <a:tailEnd/>
          </a:ln>
        </p:spPr>
        <p:txBody>
          <a:bodyPr>
            <a:spAutoFit/>
          </a:bodyPr>
          <a:lstStyle/>
          <a:p>
            <a:r>
              <a:rPr lang="en-US" sz="2000">
                <a:latin typeface="Calibri" pitchFamily="34" charset="0"/>
              </a:rPr>
              <a:t>(at center)</a:t>
            </a:r>
          </a:p>
        </p:txBody>
      </p:sp>
      <p:sp>
        <p:nvSpPr>
          <p:cNvPr id="90128" name="Rectangle 5"/>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endParaRPr lang="en-US">
              <a:latin typeface="Calibri" pitchFamily="34" charset="0"/>
            </a:endParaRPr>
          </a:p>
        </p:txBody>
      </p:sp>
      <p:pic>
        <p:nvPicPr>
          <p:cNvPr id="90129" name="Picture 4"/>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5943600" y="5029200"/>
            <a:ext cx="1878013" cy="762000"/>
          </a:xfrm>
          <a:prstGeom prst="rect">
            <a:avLst/>
          </a:prstGeom>
          <a:noFill/>
          <a:ln w="9525">
            <a:noFill/>
            <a:miter lim="800000"/>
            <a:headEnd/>
            <a:tailEnd/>
          </a:ln>
        </p:spPr>
      </p:pic>
      <p:sp>
        <p:nvSpPr>
          <p:cNvPr id="90130" name="Rectangle 6"/>
          <p:cNvSpPr>
            <a:spLocks noChangeArrowheads="1"/>
          </p:cNvSpPr>
          <p:nvPr/>
        </p:nvSpPr>
        <p:spPr bwMode="auto">
          <a:xfrm>
            <a:off x="914400" y="1009650"/>
            <a:ext cx="9144000" cy="0"/>
          </a:xfrm>
          <a:prstGeom prst="rect">
            <a:avLst/>
          </a:prstGeom>
          <a:noFill/>
          <a:ln w="9525">
            <a:noFill/>
            <a:miter lim="800000"/>
            <a:headEnd/>
            <a:tailEnd/>
          </a:ln>
        </p:spPr>
        <p:txBody>
          <a:bodyPr wrap="none" anchor="ctr">
            <a:spAutoFit/>
          </a:bodyPr>
          <a:lstStyle/>
          <a:p>
            <a:endParaRPr lang="en-US">
              <a:latin typeface="Calibri" pitchFamily="34" charset="0"/>
            </a:endParaRPr>
          </a:p>
        </p:txBody>
      </p:sp>
      <p:sp>
        <p:nvSpPr>
          <p:cNvPr id="90131" name="TextBox 20"/>
          <p:cNvSpPr txBox="1">
            <a:spLocks noChangeArrowheads="1"/>
          </p:cNvSpPr>
          <p:nvPr/>
        </p:nvSpPr>
        <p:spPr bwMode="auto">
          <a:xfrm>
            <a:off x="5867400" y="5867400"/>
            <a:ext cx="2590800" cy="400050"/>
          </a:xfrm>
          <a:prstGeom prst="rect">
            <a:avLst/>
          </a:prstGeom>
          <a:noFill/>
          <a:ln w="9525">
            <a:noFill/>
            <a:miter lim="800000"/>
            <a:headEnd/>
            <a:tailEnd/>
          </a:ln>
        </p:spPr>
        <p:txBody>
          <a:bodyPr>
            <a:spAutoFit/>
          </a:bodyPr>
          <a:lstStyle/>
          <a:p>
            <a:r>
              <a:rPr lang="en-US" sz="2000">
                <a:latin typeface="Calibri" pitchFamily="34" charset="0"/>
              </a:rPr>
              <a:t>(at center)</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1" name="Title 1"/>
          <p:cNvSpPr>
            <a:spLocks noGrp="1"/>
          </p:cNvSpPr>
          <p:nvPr>
            <p:ph type="title"/>
          </p:nvPr>
        </p:nvSpPr>
        <p:spPr>
          <a:xfrm>
            <a:off x="533400" y="228600"/>
            <a:ext cx="8153400" cy="1249363"/>
          </a:xfrm>
        </p:spPr>
        <p:txBody>
          <a:bodyPr/>
          <a:lstStyle/>
          <a:p>
            <a:pPr eaLnBrk="1" hangingPunct="1"/>
            <a:r>
              <a:rPr lang="en-US" smtClean="0">
                <a:ea typeface="ＭＳ Ｐゴシック" pitchFamily="34" charset="-128"/>
              </a:rPr>
              <a:t>Simple Beam </a:t>
            </a:r>
            <a:br>
              <a:rPr lang="en-US" smtClean="0">
                <a:ea typeface="ＭＳ Ｐゴシック" pitchFamily="34" charset="-128"/>
              </a:rPr>
            </a:br>
            <a:r>
              <a:rPr lang="en-US" smtClean="0">
                <a:ea typeface="ＭＳ Ｐゴシック" pitchFamily="34" charset="-128"/>
              </a:rPr>
              <a:t>(Concentrate Load at Center)</a:t>
            </a:r>
          </a:p>
        </p:txBody>
      </p:sp>
      <p:sp>
        <p:nvSpPr>
          <p:cNvPr id="92162" name="Content Placeholder 2"/>
          <p:cNvSpPr>
            <a:spLocks noGrp="1"/>
          </p:cNvSpPr>
          <p:nvPr>
            <p:ph idx="1"/>
          </p:nvPr>
        </p:nvSpPr>
        <p:spPr>
          <a:xfrm>
            <a:off x="457200" y="1676400"/>
            <a:ext cx="8229600" cy="4830763"/>
          </a:xfrm>
        </p:spPr>
        <p:txBody>
          <a:bodyPr/>
          <a:lstStyle/>
          <a:p>
            <a:pPr eaLnBrk="1" hangingPunct="1">
              <a:buFontTx/>
              <a:buNone/>
            </a:pPr>
            <a:r>
              <a:rPr lang="en-US" smtClean="0">
                <a:ea typeface="ＭＳ Ｐゴシック" pitchFamily="34" charset="-128"/>
              </a:rPr>
              <a:t>	Find a formula for the end reaction forces and for the maximum moment for a simply supported beam with a single concentrated load, P, applied at center span.</a:t>
            </a:r>
          </a:p>
        </p:txBody>
      </p:sp>
      <p:pic>
        <p:nvPicPr>
          <p:cNvPr id="92163" name="Picture 2"/>
          <p:cNvPicPr>
            <a:picLocks noChangeAspect="1" noChangeArrowheads="1"/>
          </p:cNvPicPr>
          <p:nvPr/>
        </p:nvPicPr>
        <p:blipFill>
          <a:blip r:embed="rId3"/>
          <a:srcRect/>
          <a:stretch>
            <a:fillRect/>
          </a:stretch>
        </p:blipFill>
        <p:spPr bwMode="auto">
          <a:xfrm>
            <a:off x="2057400" y="4119563"/>
            <a:ext cx="5562600" cy="1447800"/>
          </a:xfrm>
          <a:prstGeom prst="rect">
            <a:avLst/>
          </a:prstGeom>
          <a:noFill/>
          <a:ln w="9525">
            <a:noFill/>
            <a:miter lim="800000"/>
            <a:headEnd/>
            <a:tailEnd/>
          </a:ln>
        </p:spPr>
      </p:pic>
      <p:sp>
        <p:nvSpPr>
          <p:cNvPr id="92164" name="TextBox 4"/>
          <p:cNvSpPr txBox="1">
            <a:spLocks noChangeArrowheads="1"/>
          </p:cNvSpPr>
          <p:nvPr/>
        </p:nvSpPr>
        <p:spPr bwMode="auto">
          <a:xfrm>
            <a:off x="4648200" y="3733800"/>
            <a:ext cx="1066800" cy="461963"/>
          </a:xfrm>
          <a:prstGeom prst="rect">
            <a:avLst/>
          </a:prstGeom>
          <a:solidFill>
            <a:schemeClr val="bg1"/>
          </a:solidFill>
          <a:ln w="9525">
            <a:noFill/>
            <a:miter lim="800000"/>
            <a:headEnd/>
            <a:tailEnd/>
          </a:ln>
        </p:spPr>
        <p:txBody>
          <a:bodyPr>
            <a:spAutoFit/>
          </a:bodyPr>
          <a:lstStyle/>
          <a:p>
            <a:r>
              <a:rPr lang="en-US" sz="2400" b="1">
                <a:latin typeface="Calibri" pitchFamily="34" charset="0"/>
              </a:rPr>
              <a:t>P</a:t>
            </a:r>
          </a:p>
        </p:txBody>
      </p:sp>
      <p:cxnSp>
        <p:nvCxnSpPr>
          <p:cNvPr id="6" name="Straight Arrow Connector 5"/>
          <p:cNvCxnSpPr/>
          <p:nvPr/>
        </p:nvCxnSpPr>
        <p:spPr>
          <a:xfrm rot="10800000">
            <a:off x="2438400" y="6323013"/>
            <a:ext cx="4724400" cy="1587"/>
          </a:xfrm>
          <a:prstGeom prst="straightConnector1">
            <a:avLst/>
          </a:prstGeom>
          <a:ln>
            <a:solidFill>
              <a:srgbClr val="0000FF"/>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92166" name="TextBox 6"/>
          <p:cNvSpPr txBox="1">
            <a:spLocks noChangeArrowheads="1"/>
          </p:cNvSpPr>
          <p:nvPr/>
        </p:nvSpPr>
        <p:spPr bwMode="auto">
          <a:xfrm>
            <a:off x="4343400" y="5816600"/>
            <a:ext cx="609600" cy="584200"/>
          </a:xfrm>
          <a:prstGeom prst="rect">
            <a:avLst/>
          </a:prstGeom>
          <a:noFill/>
          <a:ln w="9525">
            <a:noFill/>
            <a:miter lim="800000"/>
            <a:headEnd/>
            <a:tailEnd/>
          </a:ln>
        </p:spPr>
        <p:txBody>
          <a:bodyPr>
            <a:spAutoFit/>
          </a:bodyPr>
          <a:lstStyle/>
          <a:p>
            <a:r>
              <a:rPr lang="en-US" sz="3200">
                <a:latin typeface="Calibri" pitchFamily="34" charset="0"/>
              </a:rPr>
              <a:t>L</a:t>
            </a:r>
          </a:p>
        </p:txBody>
      </p:sp>
      <p:cxnSp>
        <p:nvCxnSpPr>
          <p:cNvPr id="8" name="Straight Connector 7"/>
          <p:cNvCxnSpPr/>
          <p:nvPr/>
        </p:nvCxnSpPr>
        <p:spPr>
          <a:xfrm rot="5400000">
            <a:off x="2133600" y="6096000"/>
            <a:ext cx="6096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5400000">
            <a:off x="6858000" y="6019800"/>
            <a:ext cx="6096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rot="10800000">
            <a:off x="2438400" y="5789613"/>
            <a:ext cx="2362200" cy="1587"/>
          </a:xfrm>
          <a:prstGeom prst="straightConnector1">
            <a:avLst/>
          </a:prstGeom>
          <a:ln>
            <a:solidFill>
              <a:srgbClr val="0000FF"/>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92170" name="Rectangle 2"/>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endParaRPr lang="en-US">
              <a:latin typeface="Calibri" pitchFamily="34" charset="0"/>
            </a:endParaRPr>
          </a:p>
        </p:txBody>
      </p:sp>
      <p:pic>
        <p:nvPicPr>
          <p:cNvPr id="92171" name="Picture 1"/>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3276600" y="5181600"/>
            <a:ext cx="228600" cy="533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09" name="Title 1"/>
          <p:cNvSpPr>
            <a:spLocks noGrp="1"/>
          </p:cNvSpPr>
          <p:nvPr>
            <p:ph type="title"/>
          </p:nvPr>
        </p:nvSpPr>
        <p:spPr>
          <a:xfrm>
            <a:off x="533400" y="274638"/>
            <a:ext cx="8229600" cy="1143000"/>
          </a:xfrm>
        </p:spPr>
        <p:txBody>
          <a:bodyPr/>
          <a:lstStyle/>
          <a:p>
            <a:pPr algn="l" eaLnBrk="1" hangingPunct="1"/>
            <a:r>
              <a:rPr lang="en-US" sz="4000" smtClean="0">
                <a:ea typeface="ＭＳ Ｐゴシック" pitchFamily="34" charset="-128"/>
              </a:rPr>
              <a:t>Your Turn</a:t>
            </a:r>
            <a:r>
              <a:rPr lang="en-US" sz="2800" smtClean="0">
                <a:ea typeface="ＭＳ Ｐゴシック" pitchFamily="34" charset="-128"/>
              </a:rPr>
              <a:t/>
            </a:r>
            <a:br>
              <a:rPr lang="en-US" sz="2800" smtClean="0">
                <a:ea typeface="ＭＳ Ｐゴシック" pitchFamily="34" charset="-128"/>
              </a:rPr>
            </a:br>
            <a:r>
              <a:rPr lang="en-US" sz="2800" smtClean="0">
                <a:ea typeface="ＭＳ Ｐゴシック" pitchFamily="34" charset="-128"/>
              </a:rPr>
              <a:t>Simple Beam (Concentrate Load at Center)</a:t>
            </a:r>
          </a:p>
        </p:txBody>
      </p:sp>
      <p:pic>
        <p:nvPicPr>
          <p:cNvPr id="94210" name="Content Placeholder 8" descr="shear moment conc.bmp"/>
          <p:cNvPicPr>
            <a:picLocks noGrp="1" noChangeAspect="1"/>
          </p:cNvPicPr>
          <p:nvPr>
            <p:ph idx="1"/>
          </p:nvPr>
        </p:nvPicPr>
        <p:blipFill>
          <a:blip r:embed="rId4"/>
          <a:srcRect/>
          <a:stretch>
            <a:fillRect/>
          </a:stretch>
        </p:blipFill>
        <p:spPr>
          <a:xfrm>
            <a:off x="533400" y="1752600"/>
            <a:ext cx="3989388" cy="4419600"/>
          </a:xfrm>
        </p:spPr>
      </p:pic>
      <p:sp>
        <p:nvSpPr>
          <p:cNvPr id="94211" name="Rectangle 4"/>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endParaRPr lang="en-US">
              <a:latin typeface="Calibri" pitchFamily="34" charset="0"/>
            </a:endParaRPr>
          </a:p>
        </p:txBody>
      </p:sp>
      <p:pic>
        <p:nvPicPr>
          <p:cNvPr id="94212" name="Picture 3"/>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5867400" y="1752600"/>
            <a:ext cx="2209800" cy="522288"/>
          </a:xfrm>
          <a:prstGeom prst="rect">
            <a:avLst/>
          </a:prstGeom>
          <a:noFill/>
          <a:ln w="9525">
            <a:noFill/>
            <a:miter lim="800000"/>
            <a:headEnd/>
            <a:tailEnd/>
          </a:ln>
        </p:spPr>
      </p:pic>
      <p:sp>
        <p:nvSpPr>
          <p:cNvPr id="94213" name="Rectangle 5"/>
          <p:cNvSpPr>
            <a:spLocks noChangeArrowheads="1"/>
          </p:cNvSpPr>
          <p:nvPr/>
        </p:nvSpPr>
        <p:spPr bwMode="auto">
          <a:xfrm>
            <a:off x="914400" y="819150"/>
            <a:ext cx="9144000" cy="0"/>
          </a:xfrm>
          <a:prstGeom prst="rect">
            <a:avLst/>
          </a:prstGeom>
          <a:noFill/>
          <a:ln w="9525">
            <a:noFill/>
            <a:miter lim="800000"/>
            <a:headEnd/>
            <a:tailEnd/>
          </a:ln>
        </p:spPr>
        <p:txBody>
          <a:bodyPr wrap="none" anchor="ctr">
            <a:spAutoFit/>
          </a:bodyPr>
          <a:lstStyle/>
          <a:p>
            <a:endParaRPr lang="en-US">
              <a:latin typeface="Calibri" pitchFamily="34" charset="0"/>
            </a:endParaRPr>
          </a:p>
        </p:txBody>
      </p:sp>
      <p:sp>
        <p:nvSpPr>
          <p:cNvPr id="94214" name="Rectangle 7"/>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endParaRPr lang="en-US">
              <a:latin typeface="Calibri" pitchFamily="34" charset="0"/>
            </a:endParaRPr>
          </a:p>
        </p:txBody>
      </p:sp>
      <p:sp>
        <p:nvSpPr>
          <p:cNvPr id="94215" name="Rectangle 8"/>
          <p:cNvSpPr>
            <a:spLocks noChangeArrowheads="1"/>
          </p:cNvSpPr>
          <p:nvPr/>
        </p:nvSpPr>
        <p:spPr bwMode="auto">
          <a:xfrm>
            <a:off x="914400" y="723900"/>
            <a:ext cx="9144000" cy="0"/>
          </a:xfrm>
          <a:prstGeom prst="rect">
            <a:avLst/>
          </a:prstGeom>
          <a:noFill/>
          <a:ln w="9525">
            <a:noFill/>
            <a:miter lim="800000"/>
            <a:headEnd/>
            <a:tailEnd/>
          </a:ln>
        </p:spPr>
        <p:txBody>
          <a:bodyPr wrap="none" anchor="ctr">
            <a:spAutoFit/>
          </a:bodyPr>
          <a:lstStyle/>
          <a:p>
            <a:endParaRPr lang="en-US">
              <a:latin typeface="Calibri" pitchFamily="34" charset="0"/>
            </a:endParaRPr>
          </a:p>
        </p:txBody>
      </p:sp>
      <p:sp>
        <p:nvSpPr>
          <p:cNvPr id="94216" name="Rectangle 10"/>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endParaRPr lang="en-US">
              <a:latin typeface="Calibri" pitchFamily="34" charset="0"/>
            </a:endParaRPr>
          </a:p>
        </p:txBody>
      </p:sp>
      <p:pic>
        <p:nvPicPr>
          <p:cNvPr id="94217" name="Picture 9"/>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6019800" y="3048000"/>
            <a:ext cx="2076450" cy="685800"/>
          </a:xfrm>
          <a:prstGeom prst="rect">
            <a:avLst/>
          </a:prstGeom>
          <a:noFill/>
          <a:ln w="25400">
            <a:solidFill>
              <a:srgbClr val="FF0000"/>
            </a:solidFill>
            <a:miter lim="800000"/>
            <a:headEnd/>
            <a:tailEnd/>
          </a:ln>
        </p:spPr>
      </p:pic>
      <p:sp>
        <p:nvSpPr>
          <p:cNvPr id="94218" name="Rectangle 11"/>
          <p:cNvSpPr>
            <a:spLocks noChangeArrowheads="1"/>
          </p:cNvSpPr>
          <p:nvPr/>
        </p:nvSpPr>
        <p:spPr bwMode="auto">
          <a:xfrm>
            <a:off x="914400" y="1143000"/>
            <a:ext cx="9144000" cy="0"/>
          </a:xfrm>
          <a:prstGeom prst="rect">
            <a:avLst/>
          </a:prstGeom>
          <a:noFill/>
          <a:ln w="9525">
            <a:noFill/>
            <a:miter lim="800000"/>
            <a:headEnd/>
            <a:tailEnd/>
          </a:ln>
        </p:spPr>
        <p:txBody>
          <a:bodyPr wrap="none" anchor="ctr">
            <a:spAutoFit/>
          </a:bodyPr>
          <a:lstStyle/>
          <a:p>
            <a:endParaRPr lang="en-US">
              <a:latin typeface="Calibri" pitchFamily="34" charset="0"/>
            </a:endParaRPr>
          </a:p>
        </p:txBody>
      </p:sp>
      <p:sp>
        <p:nvSpPr>
          <p:cNvPr id="94219" name="Rectangle 13"/>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endParaRPr lang="en-US">
              <a:latin typeface="Calibri" pitchFamily="34" charset="0"/>
            </a:endParaRPr>
          </a:p>
        </p:txBody>
      </p:sp>
      <p:pic>
        <p:nvPicPr>
          <p:cNvPr id="94220" name="Picture 12"/>
          <p:cNvPicPr>
            <a:picLocks noChangeAspect="1" noChangeArrowheads="1"/>
          </p:cNvPicPr>
          <p:nvPr/>
        </p:nvPicPr>
        <p:blipFill>
          <a:blip r:embed="rId7">
            <a:clrChange>
              <a:clrFrom>
                <a:srgbClr val="FFFFFF"/>
              </a:clrFrom>
              <a:clrTo>
                <a:srgbClr val="FFFFFF">
                  <a:alpha val="0"/>
                </a:srgbClr>
              </a:clrTo>
            </a:clrChange>
          </a:blip>
          <a:srcRect/>
          <a:stretch>
            <a:fillRect/>
          </a:stretch>
        </p:blipFill>
        <p:spPr bwMode="auto">
          <a:xfrm>
            <a:off x="6019800" y="5486400"/>
            <a:ext cx="2105025" cy="685800"/>
          </a:xfrm>
          <a:prstGeom prst="rect">
            <a:avLst/>
          </a:prstGeom>
          <a:noFill/>
          <a:ln w="25400">
            <a:solidFill>
              <a:srgbClr val="FF0000"/>
            </a:solidFill>
            <a:miter lim="800000"/>
            <a:headEnd/>
            <a:tailEnd/>
          </a:ln>
        </p:spPr>
      </p:pic>
      <p:sp>
        <p:nvSpPr>
          <p:cNvPr id="94221" name="Rectangle 14"/>
          <p:cNvSpPr>
            <a:spLocks noChangeArrowheads="1"/>
          </p:cNvSpPr>
          <p:nvPr/>
        </p:nvSpPr>
        <p:spPr bwMode="auto">
          <a:xfrm>
            <a:off x="914400" y="1143000"/>
            <a:ext cx="9144000" cy="0"/>
          </a:xfrm>
          <a:prstGeom prst="rect">
            <a:avLst/>
          </a:prstGeom>
          <a:noFill/>
          <a:ln w="9525">
            <a:noFill/>
            <a:miter lim="800000"/>
            <a:headEnd/>
            <a:tailEnd/>
          </a:ln>
        </p:spPr>
        <p:txBody>
          <a:bodyPr wrap="none" anchor="ctr">
            <a:spAutoFit/>
          </a:bodyPr>
          <a:lstStyle/>
          <a:p>
            <a:endParaRPr lang="en-US">
              <a:latin typeface="Calibri" pitchFamily="34" charset="0"/>
            </a:endParaRPr>
          </a:p>
        </p:txBody>
      </p:sp>
      <p:pic>
        <p:nvPicPr>
          <p:cNvPr id="94224" name="Picture 16"/>
          <p:cNvPicPr>
            <a:picLocks noChangeAspect="1" noChangeArrowheads="1"/>
          </p:cNvPicPr>
          <p:nvPr/>
        </p:nvPicPr>
        <p:blipFill>
          <a:blip r:embed="rId8">
            <a:clrChange>
              <a:clrFrom>
                <a:srgbClr val="FFFFFF"/>
              </a:clrFrom>
              <a:clrTo>
                <a:srgbClr val="FFFFFF">
                  <a:alpha val="0"/>
                </a:srgbClr>
              </a:clrTo>
            </a:clrChange>
          </a:blip>
          <a:srcRect/>
          <a:stretch>
            <a:fillRect/>
          </a:stretch>
        </p:blipFill>
        <p:spPr bwMode="auto">
          <a:xfrm>
            <a:off x="6019800" y="4267200"/>
            <a:ext cx="2181225" cy="361950"/>
          </a:xfrm>
          <a:prstGeom prst="rect">
            <a:avLst/>
          </a:prstGeom>
          <a:noFill/>
          <a:ln w="9525">
            <a:noFill/>
            <a:miter lim="800000"/>
            <a:headEnd/>
            <a:tailEnd/>
          </a:ln>
        </p:spPr>
      </p:pic>
      <p:pic>
        <p:nvPicPr>
          <p:cNvPr id="94223" name="Picture 15"/>
          <p:cNvPicPr>
            <a:picLocks noChangeAspect="1" noChangeArrowheads="1"/>
          </p:cNvPicPr>
          <p:nvPr/>
        </p:nvPicPr>
        <p:blipFill>
          <a:blip r:embed="rId9">
            <a:clrChange>
              <a:clrFrom>
                <a:srgbClr val="FFFFFF"/>
              </a:clrFrom>
              <a:clrTo>
                <a:srgbClr val="FFFFFF">
                  <a:alpha val="0"/>
                </a:srgbClr>
              </a:clrTo>
            </a:clrChange>
          </a:blip>
          <a:srcRect/>
          <a:stretch>
            <a:fillRect/>
          </a:stretch>
        </p:blipFill>
        <p:spPr bwMode="auto">
          <a:xfrm>
            <a:off x="6019800" y="4876800"/>
            <a:ext cx="1647825" cy="361950"/>
          </a:xfrm>
          <a:prstGeom prst="rect">
            <a:avLst/>
          </a:prstGeom>
          <a:noFill/>
          <a:ln w="9525">
            <a:noFill/>
            <a:miter lim="800000"/>
            <a:headEnd/>
            <a:tailEnd/>
          </a:ln>
        </p:spPr>
      </p:pic>
      <p:sp>
        <p:nvSpPr>
          <p:cNvPr id="2" name="Rectangle 17"/>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endParaRPr lang="en-US">
              <a:latin typeface="Calibri" pitchFamily="34" charset="0"/>
            </a:endParaRPr>
          </a:p>
        </p:txBody>
      </p:sp>
      <p:sp>
        <p:nvSpPr>
          <p:cNvPr id="94225" name="Rectangle 18"/>
          <p:cNvSpPr>
            <a:spLocks noChangeArrowheads="1"/>
          </p:cNvSpPr>
          <p:nvPr/>
        </p:nvSpPr>
        <p:spPr bwMode="auto">
          <a:xfrm>
            <a:off x="914400" y="819150"/>
            <a:ext cx="9144000" cy="0"/>
          </a:xfrm>
          <a:prstGeom prst="rect">
            <a:avLst/>
          </a:prstGeom>
          <a:noFill/>
          <a:ln w="9525">
            <a:noFill/>
            <a:miter lim="800000"/>
            <a:headEnd/>
            <a:tailEnd/>
          </a:ln>
        </p:spPr>
        <p:txBody>
          <a:bodyPr wrap="none" anchor="ctr">
            <a:spAutoFit/>
          </a:bodyPr>
          <a:lstStyle/>
          <a:p>
            <a:endParaRPr lang="en-US">
              <a:latin typeface="Calibri" pitchFamily="34" charset="0"/>
            </a:endParaRPr>
          </a:p>
        </p:txBody>
      </p:sp>
      <p:sp>
        <p:nvSpPr>
          <p:cNvPr id="94226" name="Rectangle 19"/>
          <p:cNvSpPr>
            <a:spLocks noChangeArrowheads="1"/>
          </p:cNvSpPr>
          <p:nvPr/>
        </p:nvSpPr>
        <p:spPr bwMode="auto">
          <a:xfrm>
            <a:off x="914400" y="1181100"/>
            <a:ext cx="9144000" cy="0"/>
          </a:xfrm>
          <a:prstGeom prst="rect">
            <a:avLst/>
          </a:prstGeom>
          <a:noFill/>
          <a:ln w="9525">
            <a:noFill/>
            <a:miter lim="800000"/>
            <a:headEnd/>
            <a:tailEnd/>
          </a:ln>
        </p:spPr>
        <p:txBody>
          <a:bodyPr wrap="none" anchor="ctr">
            <a:spAutoFit/>
          </a:bodyPr>
          <a:lstStyle/>
          <a:p>
            <a:endParaRPr lang="en-US">
              <a:latin typeface="Calibri" pitchFamily="34" charset="0"/>
            </a:endParaRPr>
          </a:p>
        </p:txBody>
      </p:sp>
      <p:cxnSp>
        <p:nvCxnSpPr>
          <p:cNvPr id="30" name="Straight Arrow Connector 29"/>
          <p:cNvCxnSpPr/>
          <p:nvPr/>
        </p:nvCxnSpPr>
        <p:spPr>
          <a:xfrm rot="10800000">
            <a:off x="609600" y="3884613"/>
            <a:ext cx="1905000" cy="1587"/>
          </a:xfrm>
          <a:prstGeom prst="straightConnector1">
            <a:avLst/>
          </a:prstGeom>
          <a:ln>
            <a:solidFill>
              <a:srgbClr val="0000FF"/>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94228" name="Rectangle 21"/>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endParaRPr lang="en-US">
              <a:latin typeface="Calibri" pitchFamily="34" charset="0"/>
            </a:endParaRPr>
          </a:p>
        </p:txBody>
      </p:sp>
      <p:pic>
        <p:nvPicPr>
          <p:cNvPr id="94229" name="Picture 20"/>
          <p:cNvPicPr>
            <a:picLocks noChangeAspect="1" noChangeArrowheads="1"/>
          </p:cNvPicPr>
          <p:nvPr/>
        </p:nvPicPr>
        <p:blipFill>
          <a:blip r:embed="rId10">
            <a:clrChange>
              <a:clrFrom>
                <a:srgbClr val="FFFFFF"/>
              </a:clrFrom>
              <a:clrTo>
                <a:srgbClr val="FFFFFF">
                  <a:alpha val="0"/>
                </a:srgbClr>
              </a:clrTo>
            </a:clrChange>
          </a:blip>
          <a:srcRect/>
          <a:stretch>
            <a:fillRect/>
          </a:stretch>
        </p:blipFill>
        <p:spPr bwMode="auto">
          <a:xfrm>
            <a:off x="1295400" y="3198813"/>
            <a:ext cx="171450" cy="685800"/>
          </a:xfrm>
          <a:prstGeom prst="rect">
            <a:avLst/>
          </a:prstGeom>
          <a:noFill/>
          <a:ln w="9525">
            <a:noFill/>
            <a:miter lim="800000"/>
            <a:headEnd/>
            <a:tailEnd/>
          </a:ln>
        </p:spPr>
      </p:pic>
      <p:sp>
        <p:nvSpPr>
          <p:cNvPr id="94230" name="Rectangle 22"/>
          <p:cNvSpPr>
            <a:spLocks noChangeArrowheads="1"/>
          </p:cNvSpPr>
          <p:nvPr/>
        </p:nvSpPr>
        <p:spPr bwMode="auto">
          <a:xfrm>
            <a:off x="914400" y="1143000"/>
            <a:ext cx="9144000" cy="0"/>
          </a:xfrm>
          <a:prstGeom prst="rect">
            <a:avLst/>
          </a:prstGeom>
          <a:noFill/>
          <a:ln w="9525">
            <a:noFill/>
            <a:miter lim="800000"/>
            <a:headEnd/>
            <a:tailEnd/>
          </a:ln>
        </p:spPr>
        <p:txBody>
          <a:bodyPr wrap="none" anchor="ctr">
            <a:spAutoFit/>
          </a:bodyPr>
          <a:lstStyle/>
          <a:p>
            <a:endParaRPr lang="en-US">
              <a:latin typeface="Calibri" pitchFamily="34" charset="0"/>
            </a:endParaRPr>
          </a:p>
        </p:txBody>
      </p:sp>
      <p:graphicFrame>
        <p:nvGraphicFramePr>
          <p:cNvPr id="94231" name="Object 26"/>
          <p:cNvGraphicFramePr>
            <a:graphicFrameLocks noChangeAspect="1"/>
          </p:cNvGraphicFramePr>
          <p:nvPr/>
        </p:nvGraphicFramePr>
        <p:xfrm>
          <a:off x="4751388" y="3810000"/>
          <a:ext cx="1233487" cy="525463"/>
        </p:xfrm>
        <a:graphic>
          <a:graphicData uri="http://schemas.openxmlformats.org/presentationml/2006/ole">
            <p:oleObj spid="_x0000_s103426" name="Equation" r:id="rId11" imgW="596641" imgH="253890" progId="">
              <p:embed/>
            </p:oleObj>
          </a:graphicData>
        </a:graphic>
      </p:graphicFrame>
      <p:graphicFrame>
        <p:nvGraphicFramePr>
          <p:cNvPr id="94232" name="Object 27"/>
          <p:cNvGraphicFramePr>
            <a:graphicFrameLocks noChangeAspect="1"/>
          </p:cNvGraphicFramePr>
          <p:nvPr/>
        </p:nvGraphicFramePr>
        <p:xfrm>
          <a:off x="4648200" y="2590800"/>
          <a:ext cx="1417638" cy="525463"/>
        </p:xfrm>
        <a:graphic>
          <a:graphicData uri="http://schemas.openxmlformats.org/presentationml/2006/ole">
            <p:oleObj spid="_x0000_s103427" name="Equation" r:id="rId12" imgW="685800" imgH="254000" progId="">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94217"/>
                                        </p:tgtEl>
                                        <p:attrNameLst>
                                          <p:attrName>style.visibility</p:attrName>
                                        </p:attrNameLst>
                                      </p:cBhvr>
                                      <p:to>
                                        <p:strVal val="visible"/>
                                      </p:to>
                                    </p:set>
                                    <p:animEffect transition="in" filter="fade">
                                      <p:cBhvr>
                                        <p:cTn id="7" dur="2000"/>
                                        <p:tgtEl>
                                          <p:spTgt spid="9421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94224"/>
                                        </p:tgtEl>
                                        <p:attrNameLst>
                                          <p:attrName>style.visibility</p:attrName>
                                        </p:attrNameLst>
                                      </p:cBhvr>
                                      <p:to>
                                        <p:strVal val="visible"/>
                                      </p:to>
                                    </p:set>
                                    <p:animEffect transition="in" filter="fade">
                                      <p:cBhvr>
                                        <p:cTn id="12" dur="2000"/>
                                        <p:tgtEl>
                                          <p:spTgt spid="94224"/>
                                        </p:tgtEl>
                                      </p:cBhvr>
                                    </p:animEffect>
                                  </p:childTnLst>
                                </p:cTn>
                              </p:par>
                              <p:par>
                                <p:cTn id="13" presetID="10" presetClass="entr" presetSubtype="0" fill="hold" nodeType="withEffect">
                                  <p:stCondLst>
                                    <p:cond delay="0"/>
                                  </p:stCondLst>
                                  <p:childTnLst>
                                    <p:set>
                                      <p:cBhvr>
                                        <p:cTn id="14" dur="1" fill="hold">
                                          <p:stCondLst>
                                            <p:cond delay="0"/>
                                          </p:stCondLst>
                                        </p:cTn>
                                        <p:tgtEl>
                                          <p:spTgt spid="94223"/>
                                        </p:tgtEl>
                                        <p:attrNameLst>
                                          <p:attrName>style.visibility</p:attrName>
                                        </p:attrNameLst>
                                      </p:cBhvr>
                                      <p:to>
                                        <p:strVal val="visible"/>
                                      </p:to>
                                    </p:set>
                                    <p:animEffect transition="in" filter="fade">
                                      <p:cBhvr>
                                        <p:cTn id="15" dur="2000"/>
                                        <p:tgtEl>
                                          <p:spTgt spid="94223"/>
                                        </p:tgtEl>
                                      </p:cBhvr>
                                    </p:animEffect>
                                  </p:childTnLst>
                                </p:cTn>
                              </p:par>
                              <p:par>
                                <p:cTn id="16" presetID="10" presetClass="entr" presetSubtype="0" fill="hold" nodeType="withEffect">
                                  <p:stCondLst>
                                    <p:cond delay="0"/>
                                  </p:stCondLst>
                                  <p:childTnLst>
                                    <p:set>
                                      <p:cBhvr>
                                        <p:cTn id="17" dur="1" fill="hold">
                                          <p:stCondLst>
                                            <p:cond delay="0"/>
                                          </p:stCondLst>
                                        </p:cTn>
                                        <p:tgtEl>
                                          <p:spTgt spid="94220"/>
                                        </p:tgtEl>
                                        <p:attrNameLst>
                                          <p:attrName>style.visibility</p:attrName>
                                        </p:attrNameLst>
                                      </p:cBhvr>
                                      <p:to>
                                        <p:strVal val="visible"/>
                                      </p:to>
                                    </p:set>
                                    <p:animEffect transition="in" filter="fade">
                                      <p:cBhvr>
                                        <p:cTn id="18" dur="2000"/>
                                        <p:tgtEl>
                                          <p:spTgt spid="942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a:xfrm>
            <a:off x="533400" y="503238"/>
            <a:ext cx="8229600" cy="715962"/>
          </a:xfrm>
        </p:spPr>
        <p:txBody>
          <a:bodyPr rtlCol="0">
            <a:normAutofit fontScale="90000"/>
          </a:bodyPr>
          <a:lstStyle/>
          <a:p>
            <a:pPr eaLnBrk="1" fontAlgn="auto" hangingPunct="1">
              <a:spcAft>
                <a:spcPts val="0"/>
              </a:spcAft>
              <a:defRPr/>
            </a:pPr>
            <a:r>
              <a:rPr lang="en-US" smtClean="0">
                <a:ea typeface="+mj-ea"/>
              </a:rPr>
              <a:t>Your Turn </a:t>
            </a:r>
            <a:br>
              <a:rPr lang="en-US" smtClean="0">
                <a:ea typeface="+mj-ea"/>
              </a:rPr>
            </a:br>
            <a:r>
              <a:rPr lang="en-US" sz="2800" smtClean="0">
                <a:ea typeface="+mj-ea"/>
              </a:rPr>
              <a:t>Simple Beam (Concentrate Load at Center)</a:t>
            </a:r>
          </a:p>
        </p:txBody>
      </p:sp>
      <p:pic>
        <p:nvPicPr>
          <p:cNvPr id="96258" name="Content Placeholder 8" descr="shear moment conc.bmp"/>
          <p:cNvPicPr>
            <a:picLocks noChangeAspect="1"/>
          </p:cNvPicPr>
          <p:nvPr/>
        </p:nvPicPr>
        <p:blipFill>
          <a:blip r:embed="rId3"/>
          <a:srcRect/>
          <a:stretch>
            <a:fillRect/>
          </a:stretch>
        </p:blipFill>
        <p:spPr bwMode="auto">
          <a:xfrm>
            <a:off x="533400" y="1600200"/>
            <a:ext cx="3989388" cy="4724400"/>
          </a:xfrm>
          <a:prstGeom prst="rect">
            <a:avLst/>
          </a:prstGeom>
          <a:noFill/>
          <a:ln w="9525">
            <a:noFill/>
            <a:miter lim="800000"/>
            <a:headEnd/>
            <a:tailEnd/>
          </a:ln>
        </p:spPr>
      </p:pic>
      <p:pic>
        <p:nvPicPr>
          <p:cNvPr id="96259" name="Picture 6"/>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5562600" y="1752600"/>
            <a:ext cx="1649413" cy="501650"/>
          </a:xfrm>
          <a:prstGeom prst="rect">
            <a:avLst/>
          </a:prstGeom>
          <a:noFill/>
          <a:ln w="9525">
            <a:noFill/>
            <a:miter lim="800000"/>
            <a:headEnd/>
            <a:tailEnd/>
          </a:ln>
        </p:spPr>
      </p:pic>
      <p:sp>
        <p:nvSpPr>
          <p:cNvPr id="6" name="Rectangle 5"/>
          <p:cNvSpPr/>
          <p:nvPr/>
        </p:nvSpPr>
        <p:spPr>
          <a:xfrm>
            <a:off x="609600" y="1905000"/>
            <a:ext cx="1828800" cy="762000"/>
          </a:xfrm>
          <a:prstGeom prst="rect">
            <a:avLst/>
          </a:prstGeom>
          <a:solidFill>
            <a:srgbClr val="3399F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6261" name="Rectangle 2"/>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endParaRPr lang="en-US">
              <a:latin typeface="Calibri" pitchFamily="34" charset="0"/>
            </a:endParaRPr>
          </a:p>
        </p:txBody>
      </p:sp>
      <p:pic>
        <p:nvPicPr>
          <p:cNvPr id="96257" name="Picture 1"/>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5715000" y="3581400"/>
            <a:ext cx="2476500" cy="990600"/>
          </a:xfrm>
          <a:prstGeom prst="rect">
            <a:avLst/>
          </a:prstGeom>
          <a:noFill/>
          <a:ln w="9525">
            <a:noFill/>
            <a:miter lim="800000"/>
            <a:headEnd/>
            <a:tailEnd/>
          </a:ln>
        </p:spPr>
      </p:pic>
      <p:sp>
        <p:nvSpPr>
          <p:cNvPr id="96263" name="Rectangle 3"/>
          <p:cNvSpPr>
            <a:spLocks noChangeArrowheads="1"/>
          </p:cNvSpPr>
          <p:nvPr/>
        </p:nvSpPr>
        <p:spPr bwMode="auto">
          <a:xfrm>
            <a:off x="914400" y="971550"/>
            <a:ext cx="9144000" cy="0"/>
          </a:xfrm>
          <a:prstGeom prst="rect">
            <a:avLst/>
          </a:prstGeom>
          <a:noFill/>
          <a:ln w="9525">
            <a:noFill/>
            <a:miter lim="800000"/>
            <a:headEnd/>
            <a:tailEnd/>
          </a:ln>
        </p:spPr>
        <p:txBody>
          <a:bodyPr wrap="none" anchor="ctr">
            <a:spAutoFit/>
          </a:bodyPr>
          <a:lstStyle/>
          <a:p>
            <a:endParaRPr lang="en-US">
              <a:latin typeface="Calibri" pitchFamily="34" charset="0"/>
            </a:endParaRPr>
          </a:p>
        </p:txBody>
      </p:sp>
      <p:pic>
        <p:nvPicPr>
          <p:cNvPr id="10" name="Picture 21"/>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5562600" y="2667000"/>
            <a:ext cx="3157538" cy="381000"/>
          </a:xfrm>
          <a:prstGeom prst="rect">
            <a:avLst/>
          </a:prstGeom>
          <a:noFill/>
          <a:ln w="9525">
            <a:noFill/>
            <a:miter lim="800000"/>
            <a:headEnd/>
            <a:tailEnd/>
          </a:ln>
        </p:spPr>
      </p:pic>
      <p:sp>
        <p:nvSpPr>
          <p:cNvPr id="96265" name="Rectangle 5"/>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latin typeface="Calibri" pitchFamily="34" charset="0"/>
            </a:endParaRPr>
          </a:p>
        </p:txBody>
      </p:sp>
      <p:pic>
        <p:nvPicPr>
          <p:cNvPr id="96266" name="Picture 4"/>
          <p:cNvPicPr>
            <a:picLocks noChangeAspect="1" noChangeArrowheads="1"/>
          </p:cNvPicPr>
          <p:nvPr/>
        </p:nvPicPr>
        <p:blipFill>
          <a:blip r:embed="rId7">
            <a:clrChange>
              <a:clrFrom>
                <a:srgbClr val="FFFFFF"/>
              </a:clrFrom>
              <a:clrTo>
                <a:srgbClr val="FFFFFF">
                  <a:alpha val="0"/>
                </a:srgbClr>
              </a:clrTo>
            </a:clrChange>
          </a:blip>
          <a:srcRect/>
          <a:stretch>
            <a:fillRect/>
          </a:stretch>
        </p:blipFill>
        <p:spPr bwMode="auto">
          <a:xfrm>
            <a:off x="304800" y="1447800"/>
            <a:ext cx="200025" cy="685800"/>
          </a:xfrm>
          <a:prstGeom prst="rect">
            <a:avLst/>
          </a:prstGeom>
          <a:noFill/>
          <a:ln w="9525">
            <a:noFill/>
            <a:miter lim="800000"/>
            <a:headEnd/>
            <a:tailEnd/>
          </a:ln>
        </p:spPr>
      </p:pic>
      <p:sp>
        <p:nvSpPr>
          <p:cNvPr id="96267" name="Rectangle 7"/>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latin typeface="Calibri" pitchFamily="34" charset="0"/>
            </a:endParaRPr>
          </a:p>
        </p:txBody>
      </p:sp>
      <p:pic>
        <p:nvPicPr>
          <p:cNvPr id="96268" name="Picture 6"/>
          <p:cNvPicPr>
            <a:picLocks noChangeAspect="1" noChangeArrowheads="1"/>
          </p:cNvPicPr>
          <p:nvPr/>
        </p:nvPicPr>
        <p:blipFill>
          <a:blip r:embed="rId8">
            <a:clrChange>
              <a:clrFrom>
                <a:srgbClr val="FFFFFF"/>
              </a:clrFrom>
              <a:clrTo>
                <a:srgbClr val="FFFFFF">
                  <a:alpha val="0"/>
                </a:srgbClr>
              </a:clrTo>
            </a:clrChange>
          </a:blip>
          <a:srcRect/>
          <a:stretch>
            <a:fillRect/>
          </a:stretch>
        </p:blipFill>
        <p:spPr bwMode="auto">
          <a:xfrm>
            <a:off x="4343400" y="3124200"/>
            <a:ext cx="476250" cy="685800"/>
          </a:xfrm>
          <a:prstGeom prst="rect">
            <a:avLst/>
          </a:prstGeom>
          <a:noFill/>
          <a:ln w="9525">
            <a:noFill/>
            <a:miter lim="800000"/>
            <a:headEnd/>
            <a:tailEnd/>
          </a:ln>
        </p:spPr>
      </p:pic>
      <p:pic>
        <p:nvPicPr>
          <p:cNvPr id="96264" name="Picture 8"/>
          <p:cNvPicPr>
            <a:picLocks noChangeAspect="1" noChangeArrowheads="1"/>
          </p:cNvPicPr>
          <p:nvPr/>
        </p:nvPicPr>
        <p:blipFill>
          <a:blip r:embed="rId9">
            <a:clrChange>
              <a:clrFrom>
                <a:srgbClr val="FFFFFF"/>
              </a:clrFrom>
              <a:clrTo>
                <a:srgbClr val="FFFFFF">
                  <a:alpha val="0"/>
                </a:srgbClr>
              </a:clrTo>
            </a:clrChange>
          </a:blip>
          <a:srcRect/>
          <a:stretch>
            <a:fillRect/>
          </a:stretch>
        </p:blipFill>
        <p:spPr bwMode="auto">
          <a:xfrm>
            <a:off x="5867400" y="5029200"/>
            <a:ext cx="1981200" cy="914400"/>
          </a:xfrm>
          <a:prstGeom prst="rect">
            <a:avLst/>
          </a:prstGeom>
          <a:noFill/>
          <a:ln w="25400">
            <a:solidFill>
              <a:srgbClr val="FF0000"/>
            </a:solidFill>
            <a:miter lim="800000"/>
            <a:headEnd/>
            <a:tailEnd/>
          </a:ln>
        </p:spPr>
      </p:pic>
      <p:sp>
        <p:nvSpPr>
          <p:cNvPr id="96270" name="Rectangle 10"/>
          <p:cNvSpPr>
            <a:spLocks noChangeArrowheads="1"/>
          </p:cNvSpPr>
          <p:nvPr/>
        </p:nvSpPr>
        <p:spPr bwMode="auto">
          <a:xfrm>
            <a:off x="914400" y="971550"/>
            <a:ext cx="9144000" cy="0"/>
          </a:xfrm>
          <a:prstGeom prst="rect">
            <a:avLst/>
          </a:prstGeom>
          <a:noFill/>
          <a:ln w="9525">
            <a:noFill/>
            <a:miter lim="800000"/>
            <a:headEnd/>
            <a:tailEnd/>
          </a:ln>
        </p:spPr>
        <p:txBody>
          <a:bodyPr wrap="none" anchor="ctr">
            <a:spAutoFit/>
          </a:bodyPr>
          <a:lstStyle/>
          <a:p>
            <a:endParaRPr lang="en-US">
              <a:latin typeface="Calibri" pitchFamily="34" charset="0"/>
            </a:endParaRPr>
          </a:p>
        </p:txBody>
      </p:sp>
      <p:cxnSp>
        <p:nvCxnSpPr>
          <p:cNvPr id="19" name="Straight Connector 18"/>
          <p:cNvCxnSpPr/>
          <p:nvPr/>
        </p:nvCxnSpPr>
        <p:spPr>
          <a:xfrm rot="10800000">
            <a:off x="457200" y="4191000"/>
            <a:ext cx="1981200" cy="22225"/>
          </a:xfrm>
          <a:prstGeom prst="line">
            <a:avLst/>
          </a:prstGeom>
          <a:ln>
            <a:solidFill>
              <a:srgbClr val="3399FF"/>
            </a:solidFill>
          </a:ln>
        </p:spPr>
        <p:style>
          <a:lnRef idx="1">
            <a:schemeClr val="accent1"/>
          </a:lnRef>
          <a:fillRef idx="0">
            <a:schemeClr val="accent1"/>
          </a:fillRef>
          <a:effectRef idx="0">
            <a:schemeClr val="accent1"/>
          </a:effectRef>
          <a:fontRef idx="minor">
            <a:schemeClr val="tx1"/>
          </a:fontRef>
        </p:style>
      </p:cxnSp>
      <p:sp>
        <p:nvSpPr>
          <p:cNvPr id="96272" name="Rectangle 12"/>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latin typeface="Calibri" pitchFamily="34" charset="0"/>
            </a:endParaRPr>
          </a:p>
        </p:txBody>
      </p:sp>
      <p:pic>
        <p:nvPicPr>
          <p:cNvPr id="96273" name="Picture 11"/>
          <p:cNvPicPr>
            <a:picLocks noChangeAspect="1" noChangeArrowheads="1"/>
          </p:cNvPicPr>
          <p:nvPr/>
        </p:nvPicPr>
        <p:blipFill>
          <a:blip r:embed="rId10">
            <a:clrChange>
              <a:clrFrom>
                <a:srgbClr val="FFFFFF"/>
              </a:clrFrom>
              <a:clrTo>
                <a:srgbClr val="FFFFFF">
                  <a:alpha val="0"/>
                </a:srgbClr>
              </a:clrTo>
            </a:clrChange>
          </a:blip>
          <a:srcRect/>
          <a:stretch>
            <a:fillRect/>
          </a:stretch>
        </p:blipFill>
        <p:spPr bwMode="auto">
          <a:xfrm>
            <a:off x="133350" y="4152900"/>
            <a:ext cx="552450" cy="266700"/>
          </a:xfrm>
          <a:prstGeom prst="rect">
            <a:avLst/>
          </a:prstGeom>
          <a:noFill/>
          <a:ln w="9525">
            <a:noFill/>
            <a:miter lim="800000"/>
            <a:headEnd/>
            <a:tailEnd/>
          </a:ln>
        </p:spPr>
      </p:pic>
      <p:cxnSp>
        <p:nvCxnSpPr>
          <p:cNvPr id="22" name="Straight Arrow Connector 21"/>
          <p:cNvCxnSpPr/>
          <p:nvPr/>
        </p:nvCxnSpPr>
        <p:spPr>
          <a:xfrm rot="10800000">
            <a:off x="609600" y="3656013"/>
            <a:ext cx="1905000" cy="1587"/>
          </a:xfrm>
          <a:prstGeom prst="straightConnector1">
            <a:avLst/>
          </a:prstGeom>
          <a:ln>
            <a:solidFill>
              <a:srgbClr val="0000FF"/>
            </a:solidFill>
            <a:headEnd type="arrow"/>
            <a:tailEnd type="arrow"/>
          </a:ln>
        </p:spPr>
        <p:style>
          <a:lnRef idx="1">
            <a:schemeClr val="accent1"/>
          </a:lnRef>
          <a:fillRef idx="0">
            <a:schemeClr val="accent1"/>
          </a:fillRef>
          <a:effectRef idx="0">
            <a:schemeClr val="accent1"/>
          </a:effectRef>
          <a:fontRef idx="minor">
            <a:schemeClr val="tx1"/>
          </a:fontRef>
        </p:style>
      </p:cxnSp>
      <p:pic>
        <p:nvPicPr>
          <p:cNvPr id="96275" name="Picture 20"/>
          <p:cNvPicPr>
            <a:picLocks noChangeAspect="1" noChangeArrowheads="1"/>
          </p:cNvPicPr>
          <p:nvPr/>
        </p:nvPicPr>
        <p:blipFill>
          <a:blip r:embed="rId11">
            <a:clrChange>
              <a:clrFrom>
                <a:srgbClr val="FFFFFF"/>
              </a:clrFrom>
              <a:clrTo>
                <a:srgbClr val="FFFFFF">
                  <a:alpha val="0"/>
                </a:srgbClr>
              </a:clrTo>
            </a:clrChange>
          </a:blip>
          <a:srcRect/>
          <a:stretch>
            <a:fillRect/>
          </a:stretch>
        </p:blipFill>
        <p:spPr bwMode="auto">
          <a:xfrm>
            <a:off x="1295400" y="2970213"/>
            <a:ext cx="171450" cy="6858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2000"/>
                                        <p:tgtEl>
                                          <p:spTgt spid="10"/>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nodeType="clickEffect">
                                  <p:stCondLst>
                                    <p:cond delay="0"/>
                                  </p:stCondLst>
                                  <p:childTnLst>
                                    <p:set>
                                      <p:cBhvr>
                                        <p:cTn id="14" dur="1" fill="hold">
                                          <p:stCondLst>
                                            <p:cond delay="0"/>
                                          </p:stCondLst>
                                        </p:cTn>
                                        <p:tgtEl>
                                          <p:spTgt spid="96257"/>
                                        </p:tgtEl>
                                        <p:attrNameLst>
                                          <p:attrName>style.visibility</p:attrName>
                                        </p:attrNameLst>
                                      </p:cBhvr>
                                      <p:to>
                                        <p:strVal val="visible"/>
                                      </p:to>
                                    </p:set>
                                    <p:animEffect transition="in" filter="fade">
                                      <p:cBhvr>
                                        <p:cTn id="15" dur="2000"/>
                                        <p:tgtEl>
                                          <p:spTgt spid="96257"/>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nodeType="clickEffect">
                                  <p:stCondLst>
                                    <p:cond delay="0"/>
                                  </p:stCondLst>
                                  <p:childTnLst>
                                    <p:set>
                                      <p:cBhvr>
                                        <p:cTn id="19" dur="1" fill="hold">
                                          <p:stCondLst>
                                            <p:cond delay="0"/>
                                          </p:stCondLst>
                                        </p:cTn>
                                        <p:tgtEl>
                                          <p:spTgt spid="96264"/>
                                        </p:tgtEl>
                                        <p:attrNameLst>
                                          <p:attrName>style.visibility</p:attrName>
                                        </p:attrNameLst>
                                      </p:cBhvr>
                                      <p:to>
                                        <p:strVal val="visible"/>
                                      </p:to>
                                    </p:set>
                                    <p:animEffect transition="in" filter="fade">
                                      <p:cBhvr>
                                        <p:cTn id="20" dur="2000"/>
                                        <p:tgtEl>
                                          <p:spTgt spid="962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457200" y="503238"/>
            <a:ext cx="8229600" cy="715962"/>
          </a:xfrm>
        </p:spPr>
        <p:txBody>
          <a:bodyPr rtlCol="0">
            <a:normAutofit fontScale="90000"/>
          </a:bodyPr>
          <a:lstStyle/>
          <a:p>
            <a:pPr eaLnBrk="1" fontAlgn="auto" hangingPunct="1">
              <a:spcAft>
                <a:spcPts val="0"/>
              </a:spcAft>
              <a:defRPr/>
            </a:pPr>
            <a:r>
              <a:rPr lang="en-US" smtClean="0">
                <a:ea typeface="+mj-ea"/>
              </a:rPr>
              <a:t>Beam Formula</a:t>
            </a:r>
            <a:br>
              <a:rPr lang="en-US" smtClean="0">
                <a:ea typeface="+mj-ea"/>
              </a:rPr>
            </a:br>
            <a:r>
              <a:rPr lang="en-US" sz="2800" smtClean="0">
                <a:ea typeface="+mj-ea"/>
              </a:rPr>
              <a:t>Simple Beam (Concentrated Load at Center)</a:t>
            </a:r>
          </a:p>
        </p:txBody>
      </p:sp>
      <p:grpSp>
        <p:nvGrpSpPr>
          <p:cNvPr id="2" name="Group 12"/>
          <p:cNvGrpSpPr>
            <a:grpSpLocks/>
          </p:cNvGrpSpPr>
          <p:nvPr/>
        </p:nvGrpSpPr>
        <p:grpSpPr bwMode="auto">
          <a:xfrm>
            <a:off x="228600" y="2205038"/>
            <a:ext cx="4724400" cy="3128962"/>
            <a:chOff x="228600" y="2205335"/>
            <a:chExt cx="5562600" cy="3128665"/>
          </a:xfrm>
        </p:grpSpPr>
        <p:pic>
          <p:nvPicPr>
            <p:cNvPr id="98316" name="Picture 2"/>
            <p:cNvPicPr>
              <a:picLocks noChangeAspect="1" noChangeArrowheads="1"/>
            </p:cNvPicPr>
            <p:nvPr/>
          </p:nvPicPr>
          <p:blipFill>
            <a:blip r:embed="rId3"/>
            <a:srcRect/>
            <a:stretch>
              <a:fillRect/>
            </a:stretch>
          </p:blipFill>
          <p:spPr bwMode="auto">
            <a:xfrm>
              <a:off x="228600" y="2590800"/>
              <a:ext cx="5562600" cy="1447800"/>
            </a:xfrm>
            <a:prstGeom prst="rect">
              <a:avLst/>
            </a:prstGeom>
            <a:noFill/>
            <a:ln w="9525">
              <a:noFill/>
              <a:miter lim="800000"/>
              <a:headEnd/>
              <a:tailEnd/>
            </a:ln>
          </p:spPr>
        </p:pic>
        <p:sp>
          <p:nvSpPr>
            <p:cNvPr id="98317" name="TextBox 4"/>
            <p:cNvSpPr txBox="1">
              <a:spLocks noChangeArrowheads="1"/>
            </p:cNvSpPr>
            <p:nvPr/>
          </p:nvSpPr>
          <p:spPr bwMode="auto">
            <a:xfrm>
              <a:off x="2819400" y="2205335"/>
              <a:ext cx="1066800" cy="461665"/>
            </a:xfrm>
            <a:prstGeom prst="rect">
              <a:avLst/>
            </a:prstGeom>
            <a:solidFill>
              <a:schemeClr val="bg1"/>
            </a:solidFill>
            <a:ln w="9525">
              <a:noFill/>
              <a:miter lim="800000"/>
              <a:headEnd/>
              <a:tailEnd/>
            </a:ln>
          </p:spPr>
          <p:txBody>
            <a:bodyPr>
              <a:spAutoFit/>
            </a:bodyPr>
            <a:lstStyle/>
            <a:p>
              <a:r>
                <a:rPr lang="en-US" sz="2400" b="1">
                  <a:latin typeface="Calibri" pitchFamily="34" charset="0"/>
                </a:rPr>
                <a:t>P</a:t>
              </a:r>
            </a:p>
          </p:txBody>
        </p:sp>
        <p:cxnSp>
          <p:nvCxnSpPr>
            <p:cNvPr id="6" name="Straight Arrow Connector 5"/>
            <p:cNvCxnSpPr/>
            <p:nvPr/>
          </p:nvCxnSpPr>
          <p:spPr>
            <a:xfrm rot="10800000">
              <a:off x="609907" y="5027642"/>
              <a:ext cx="4723351" cy="1587"/>
            </a:xfrm>
            <a:prstGeom prst="straightConnector1">
              <a:avLst/>
            </a:prstGeom>
            <a:ln>
              <a:solidFill>
                <a:srgbClr val="0000FF"/>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98319" name="TextBox 6"/>
            <p:cNvSpPr txBox="1">
              <a:spLocks noChangeArrowheads="1"/>
            </p:cNvSpPr>
            <p:nvPr/>
          </p:nvSpPr>
          <p:spPr bwMode="auto">
            <a:xfrm>
              <a:off x="2514600" y="4520625"/>
              <a:ext cx="609599" cy="584775"/>
            </a:xfrm>
            <a:prstGeom prst="rect">
              <a:avLst/>
            </a:prstGeom>
            <a:noFill/>
            <a:ln w="9525">
              <a:noFill/>
              <a:miter lim="800000"/>
              <a:headEnd/>
              <a:tailEnd/>
            </a:ln>
          </p:spPr>
          <p:txBody>
            <a:bodyPr>
              <a:spAutoFit/>
            </a:bodyPr>
            <a:lstStyle/>
            <a:p>
              <a:r>
                <a:rPr lang="en-US" sz="3200">
                  <a:latin typeface="Calibri" pitchFamily="34" charset="0"/>
                </a:rPr>
                <a:t>L</a:t>
              </a:r>
            </a:p>
          </p:txBody>
        </p:sp>
        <p:cxnSp>
          <p:nvCxnSpPr>
            <p:cNvPr id="8" name="Straight Connector 7"/>
            <p:cNvCxnSpPr/>
            <p:nvPr/>
          </p:nvCxnSpPr>
          <p:spPr>
            <a:xfrm rot="5400000">
              <a:off x="-125139" y="4598954"/>
              <a:ext cx="1447663" cy="2243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6200000" flipH="1">
              <a:off x="4614100" y="4529303"/>
              <a:ext cx="1447663" cy="9345"/>
            </a:xfrm>
            <a:prstGeom prst="line">
              <a:avLst/>
            </a:prstGeom>
          </p:spPr>
          <p:style>
            <a:lnRef idx="1">
              <a:schemeClr val="accent1"/>
            </a:lnRef>
            <a:fillRef idx="0">
              <a:schemeClr val="accent1"/>
            </a:fillRef>
            <a:effectRef idx="0">
              <a:schemeClr val="accent1"/>
            </a:effectRef>
            <a:fontRef idx="minor">
              <a:schemeClr val="tx1"/>
            </a:fontRef>
          </p:style>
        </p:cxnSp>
      </p:grpSp>
      <p:pic>
        <p:nvPicPr>
          <p:cNvPr id="98307" name="Picture 8"/>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5791200" y="3200400"/>
            <a:ext cx="1981200" cy="914400"/>
          </a:xfrm>
          <a:prstGeom prst="rect">
            <a:avLst/>
          </a:prstGeom>
          <a:noFill/>
          <a:ln w="25400">
            <a:noFill/>
            <a:miter lim="800000"/>
            <a:headEnd/>
            <a:tailEnd/>
          </a:ln>
        </p:spPr>
      </p:pic>
      <p:sp>
        <p:nvSpPr>
          <p:cNvPr id="98308" name="Rectangle 2"/>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endParaRPr lang="en-US">
              <a:latin typeface="Calibri" pitchFamily="34" charset="0"/>
            </a:endParaRPr>
          </a:p>
        </p:txBody>
      </p:sp>
      <p:pic>
        <p:nvPicPr>
          <p:cNvPr id="98309" name="Picture 1"/>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5791200" y="1828800"/>
            <a:ext cx="1819275" cy="742950"/>
          </a:xfrm>
          <a:prstGeom prst="rect">
            <a:avLst/>
          </a:prstGeom>
          <a:noFill/>
          <a:ln w="9525">
            <a:noFill/>
            <a:miter lim="800000"/>
            <a:headEnd/>
            <a:tailEnd/>
          </a:ln>
        </p:spPr>
      </p:pic>
      <p:sp>
        <p:nvSpPr>
          <p:cNvPr id="98310" name="TextBox 16"/>
          <p:cNvSpPr txBox="1">
            <a:spLocks noChangeArrowheads="1"/>
          </p:cNvSpPr>
          <p:nvPr/>
        </p:nvSpPr>
        <p:spPr bwMode="auto">
          <a:xfrm>
            <a:off x="6096000" y="4114800"/>
            <a:ext cx="2133600" cy="400050"/>
          </a:xfrm>
          <a:prstGeom prst="rect">
            <a:avLst/>
          </a:prstGeom>
          <a:noFill/>
          <a:ln w="9525">
            <a:noFill/>
            <a:miter lim="800000"/>
            <a:headEnd/>
            <a:tailEnd/>
          </a:ln>
        </p:spPr>
        <p:txBody>
          <a:bodyPr>
            <a:spAutoFit/>
          </a:bodyPr>
          <a:lstStyle/>
          <a:p>
            <a:r>
              <a:rPr lang="en-US" sz="2000">
                <a:latin typeface="Calibri" pitchFamily="34" charset="0"/>
              </a:rPr>
              <a:t>(at point of load)</a:t>
            </a:r>
          </a:p>
        </p:txBody>
      </p:sp>
      <p:cxnSp>
        <p:nvCxnSpPr>
          <p:cNvPr id="18" name="Straight Arrow Connector 17"/>
          <p:cNvCxnSpPr/>
          <p:nvPr/>
        </p:nvCxnSpPr>
        <p:spPr>
          <a:xfrm rot="10800000">
            <a:off x="533400" y="4191000"/>
            <a:ext cx="1981200" cy="1588"/>
          </a:xfrm>
          <a:prstGeom prst="straightConnector1">
            <a:avLst/>
          </a:prstGeom>
          <a:ln>
            <a:solidFill>
              <a:srgbClr val="0000FF"/>
            </a:solidFill>
            <a:headEnd type="arrow"/>
            <a:tailEnd type="arrow"/>
          </a:ln>
        </p:spPr>
        <p:style>
          <a:lnRef idx="1">
            <a:schemeClr val="accent1"/>
          </a:lnRef>
          <a:fillRef idx="0">
            <a:schemeClr val="accent1"/>
          </a:fillRef>
          <a:effectRef idx="0">
            <a:schemeClr val="accent1"/>
          </a:effectRef>
          <a:fontRef idx="minor">
            <a:schemeClr val="tx1"/>
          </a:fontRef>
        </p:style>
      </p:cxnSp>
      <p:pic>
        <p:nvPicPr>
          <p:cNvPr id="98312" name="Picture 1"/>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1371600" y="3582988"/>
            <a:ext cx="228600" cy="533400"/>
          </a:xfrm>
          <a:prstGeom prst="rect">
            <a:avLst/>
          </a:prstGeom>
          <a:noFill/>
          <a:ln w="9525">
            <a:noFill/>
            <a:miter lim="800000"/>
            <a:headEnd/>
            <a:tailEnd/>
          </a:ln>
        </p:spPr>
      </p:pic>
      <p:sp>
        <p:nvSpPr>
          <p:cNvPr id="98313" name="Rectangle 4"/>
          <p:cNvSpPr>
            <a:spLocks noChangeArrowheads="1"/>
          </p:cNvSpPr>
          <p:nvPr/>
        </p:nvSpPr>
        <p:spPr bwMode="auto">
          <a:xfrm>
            <a:off x="0" y="0"/>
            <a:ext cx="9144000" cy="457200"/>
          </a:xfrm>
          <a:prstGeom prst="rect">
            <a:avLst/>
          </a:prstGeom>
          <a:noFill/>
          <a:ln w="9525">
            <a:noFill/>
            <a:miter lim="800000"/>
            <a:headEnd/>
            <a:tailEnd/>
          </a:ln>
        </p:spPr>
        <p:txBody>
          <a:bodyPr wrap="none" anchor="ctr">
            <a:spAutoFit/>
          </a:bodyPr>
          <a:lstStyle/>
          <a:p>
            <a:endParaRPr lang="en-US">
              <a:latin typeface="Calibri" pitchFamily="34" charset="0"/>
            </a:endParaRPr>
          </a:p>
        </p:txBody>
      </p:sp>
      <p:pic>
        <p:nvPicPr>
          <p:cNvPr id="98314" name="Picture 3"/>
          <p:cNvPicPr>
            <a:picLocks noChangeAspect="1" noChangeArrowheads="1"/>
          </p:cNvPicPr>
          <p:nvPr/>
        </p:nvPicPr>
        <p:blipFill>
          <a:blip r:embed="rId7">
            <a:clrChange>
              <a:clrFrom>
                <a:srgbClr val="FFFFFF"/>
              </a:clrFrom>
              <a:clrTo>
                <a:srgbClr val="FFFFFF">
                  <a:alpha val="0"/>
                </a:srgbClr>
              </a:clrTo>
            </a:clrChange>
          </a:blip>
          <a:srcRect/>
          <a:stretch>
            <a:fillRect/>
          </a:stretch>
        </p:blipFill>
        <p:spPr bwMode="auto">
          <a:xfrm>
            <a:off x="6019800" y="4953000"/>
            <a:ext cx="1914525" cy="857250"/>
          </a:xfrm>
          <a:prstGeom prst="rect">
            <a:avLst/>
          </a:prstGeom>
          <a:noFill/>
          <a:ln w="9525">
            <a:noFill/>
            <a:miter lim="800000"/>
            <a:headEnd/>
            <a:tailEnd/>
          </a:ln>
        </p:spPr>
      </p:pic>
      <p:sp>
        <p:nvSpPr>
          <p:cNvPr id="98315" name="Rectangle 27"/>
          <p:cNvSpPr>
            <a:spLocks noChangeArrowheads="1"/>
          </p:cNvSpPr>
          <p:nvPr/>
        </p:nvSpPr>
        <p:spPr bwMode="auto">
          <a:xfrm>
            <a:off x="6172200" y="5867400"/>
            <a:ext cx="1851025" cy="369888"/>
          </a:xfrm>
          <a:prstGeom prst="rect">
            <a:avLst/>
          </a:prstGeom>
          <a:noFill/>
          <a:ln w="9525">
            <a:noFill/>
            <a:miter lim="800000"/>
            <a:headEnd/>
            <a:tailEnd/>
          </a:ln>
        </p:spPr>
        <p:txBody>
          <a:bodyPr wrap="none">
            <a:spAutoFit/>
          </a:bodyPr>
          <a:lstStyle/>
          <a:p>
            <a:r>
              <a:rPr lang="en-US">
                <a:latin typeface="Calibri" pitchFamily="34" charset="0"/>
              </a:rPr>
              <a:t>(at point of load)</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9986" name="Group 2"/>
          <p:cNvGrpSpPr>
            <a:grpSpLocks/>
          </p:cNvGrpSpPr>
          <p:nvPr/>
        </p:nvGrpSpPr>
        <p:grpSpPr bwMode="auto">
          <a:xfrm>
            <a:off x="685800" y="1820863"/>
            <a:ext cx="8096250" cy="1676400"/>
            <a:chOff x="432" y="768"/>
            <a:chExt cx="5100" cy="1056"/>
          </a:xfrm>
        </p:grpSpPr>
        <p:sp>
          <p:nvSpPr>
            <p:cNvPr id="169987" name="Line 3"/>
            <p:cNvSpPr>
              <a:spLocks noChangeShapeType="1"/>
            </p:cNvSpPr>
            <p:nvPr/>
          </p:nvSpPr>
          <p:spPr bwMode="auto">
            <a:xfrm>
              <a:off x="432" y="768"/>
              <a:ext cx="5088" cy="0"/>
            </a:xfrm>
            <a:prstGeom prst="line">
              <a:avLst/>
            </a:prstGeom>
            <a:noFill/>
            <a:ln w="9525">
              <a:solidFill>
                <a:schemeClr val="tx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169988" name="Line 4"/>
            <p:cNvSpPr>
              <a:spLocks noChangeShapeType="1"/>
            </p:cNvSpPr>
            <p:nvPr/>
          </p:nvSpPr>
          <p:spPr bwMode="auto">
            <a:xfrm>
              <a:off x="444" y="1824"/>
              <a:ext cx="5088" cy="0"/>
            </a:xfrm>
            <a:prstGeom prst="line">
              <a:avLst/>
            </a:prstGeom>
            <a:noFill/>
            <a:ln w="9525">
              <a:solidFill>
                <a:schemeClr val="tx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sp>
        <p:nvSpPr>
          <p:cNvPr id="169989" name="Text Box 5"/>
          <p:cNvSpPr txBox="1">
            <a:spLocks noChangeArrowheads="1"/>
          </p:cNvSpPr>
          <p:nvPr/>
        </p:nvSpPr>
        <p:spPr bwMode="auto">
          <a:xfrm>
            <a:off x="2667000" y="381000"/>
            <a:ext cx="4000500" cy="1066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3200" b="1">
                <a:latin typeface="Arial" charset="0"/>
                <a:ea typeface="ＭＳ Ｐゴシック" charset="0"/>
                <a:cs typeface="Arial" charset="0"/>
              </a:rPr>
              <a:t>CONCRETE   BEAM</a:t>
            </a:r>
          </a:p>
          <a:p>
            <a:pPr>
              <a:defRPr/>
            </a:pPr>
            <a:r>
              <a:rPr lang="en-US" sz="3200" b="1" i="1">
                <a:latin typeface="Arial" charset="0"/>
                <a:ea typeface="ＭＳ Ｐゴシック" charset="0"/>
                <a:cs typeface="Arial" charset="0"/>
              </a:rPr>
              <a:t>   Loading  stages</a:t>
            </a:r>
          </a:p>
        </p:txBody>
      </p:sp>
      <p:grpSp>
        <p:nvGrpSpPr>
          <p:cNvPr id="169990" name="Group 6"/>
          <p:cNvGrpSpPr>
            <a:grpSpLocks/>
          </p:cNvGrpSpPr>
          <p:nvPr/>
        </p:nvGrpSpPr>
        <p:grpSpPr bwMode="auto">
          <a:xfrm>
            <a:off x="288925" y="1347788"/>
            <a:ext cx="2803525" cy="3111500"/>
            <a:chOff x="182" y="849"/>
            <a:chExt cx="1766" cy="1960"/>
          </a:xfrm>
        </p:grpSpPr>
        <p:grpSp>
          <p:nvGrpSpPr>
            <p:cNvPr id="21554" name="Group 7"/>
            <p:cNvGrpSpPr>
              <a:grpSpLocks/>
            </p:cNvGrpSpPr>
            <p:nvPr/>
          </p:nvGrpSpPr>
          <p:grpSpPr bwMode="auto">
            <a:xfrm>
              <a:off x="182" y="849"/>
              <a:ext cx="774" cy="1647"/>
              <a:chOff x="182" y="849"/>
              <a:chExt cx="774" cy="1647"/>
            </a:xfrm>
          </p:grpSpPr>
          <p:grpSp>
            <p:nvGrpSpPr>
              <p:cNvPr id="21556" name="Group 8"/>
              <p:cNvGrpSpPr>
                <a:grpSpLocks/>
              </p:cNvGrpSpPr>
              <p:nvPr/>
            </p:nvGrpSpPr>
            <p:grpSpPr bwMode="auto">
              <a:xfrm>
                <a:off x="384" y="1143"/>
                <a:ext cx="438" cy="1050"/>
                <a:chOff x="384" y="1143"/>
                <a:chExt cx="438" cy="1050"/>
              </a:xfrm>
            </p:grpSpPr>
            <p:sp>
              <p:nvSpPr>
                <p:cNvPr id="169993" name="AutoShape 9"/>
                <p:cNvSpPr>
                  <a:spLocks noChangeArrowheads="1"/>
                </p:cNvSpPr>
                <p:nvPr/>
              </p:nvSpPr>
              <p:spPr bwMode="auto">
                <a:xfrm flipH="1">
                  <a:off x="384" y="1989"/>
                  <a:ext cx="96" cy="204"/>
                </a:xfrm>
                <a:prstGeom prst="rtTriangle">
                  <a:avLst/>
                </a:prstGeom>
                <a:gradFill rotWithShape="0">
                  <a:gsLst>
                    <a:gs pos="0">
                      <a:srgbClr val="FFFFFF"/>
                    </a:gs>
                    <a:gs pos="100000">
                      <a:schemeClr val="accent2"/>
                    </a:gs>
                  </a:gsLst>
                  <a:lin ang="0" scaled="1"/>
                </a:gradFill>
                <a:ln w="9525">
                  <a:solidFill>
                    <a:schemeClr val="tx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69994" name="AutoShape 10"/>
                <p:cNvSpPr>
                  <a:spLocks noChangeArrowheads="1"/>
                </p:cNvSpPr>
                <p:nvPr/>
              </p:nvSpPr>
              <p:spPr bwMode="auto">
                <a:xfrm flipV="1">
                  <a:off x="480" y="1143"/>
                  <a:ext cx="342" cy="864"/>
                </a:xfrm>
                <a:prstGeom prst="rtTriangle">
                  <a:avLst/>
                </a:prstGeom>
                <a:gradFill rotWithShape="0">
                  <a:gsLst>
                    <a:gs pos="0">
                      <a:srgbClr val="CC3300"/>
                    </a:gs>
                    <a:gs pos="100000">
                      <a:srgbClr val="FFFFFF"/>
                    </a:gs>
                  </a:gsLst>
                  <a:lin ang="0" scaled="1"/>
                </a:gradFill>
                <a:ln w="9525">
                  <a:solidFill>
                    <a:schemeClr val="tx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grpSp>
          <p:sp>
            <p:nvSpPr>
              <p:cNvPr id="169995" name="Text Box 11"/>
              <p:cNvSpPr txBox="1">
                <a:spLocks noChangeArrowheads="1"/>
              </p:cNvSpPr>
              <p:nvPr/>
            </p:nvSpPr>
            <p:spPr bwMode="auto">
              <a:xfrm>
                <a:off x="182" y="2246"/>
                <a:ext cx="548"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r>
                  <a:rPr lang="en-US" sz="2000" b="1"/>
                  <a:t>ft </a:t>
                </a:r>
                <a:r>
                  <a:rPr lang="en-US" sz="2000" b="1">
                    <a:sym typeface="Symbol" pitchFamily="18" charset="2"/>
                  </a:rPr>
                  <a:t> f</a:t>
                </a:r>
                <a:r>
                  <a:rPr lang="ja-JP" altLang="en-US" sz="2000" b="1">
                    <a:sym typeface="Symbol" pitchFamily="18" charset="2"/>
                  </a:rPr>
                  <a:t>’</a:t>
                </a:r>
                <a:r>
                  <a:rPr lang="en-US" altLang="ja-JP" sz="2000" b="1">
                    <a:sym typeface="Symbol" pitchFamily="18" charset="2"/>
                  </a:rPr>
                  <a:t>t</a:t>
                </a:r>
                <a:endParaRPr lang="en-US" sz="2000" b="1"/>
              </a:p>
            </p:txBody>
          </p:sp>
          <p:sp>
            <p:nvSpPr>
              <p:cNvPr id="169996" name="Text Box 12"/>
              <p:cNvSpPr txBox="1">
                <a:spLocks noChangeArrowheads="1"/>
              </p:cNvSpPr>
              <p:nvPr/>
            </p:nvSpPr>
            <p:spPr bwMode="auto">
              <a:xfrm>
                <a:off x="336" y="849"/>
                <a:ext cx="620"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r>
                  <a:rPr lang="en-US" sz="2000" b="1"/>
                  <a:t>fc </a:t>
                </a:r>
                <a:r>
                  <a:rPr lang="en-US" sz="2000" b="1">
                    <a:sym typeface="Symbol" pitchFamily="18" charset="2"/>
                  </a:rPr>
                  <a:t> f</a:t>
                </a:r>
                <a:r>
                  <a:rPr lang="ja-JP" altLang="en-US" sz="2000" b="1">
                    <a:sym typeface="Symbol" pitchFamily="18" charset="2"/>
                  </a:rPr>
                  <a:t>’</a:t>
                </a:r>
                <a:r>
                  <a:rPr lang="en-US" altLang="ja-JP" sz="2000" b="1">
                    <a:sym typeface="Symbol" pitchFamily="18" charset="2"/>
                  </a:rPr>
                  <a:t>c</a:t>
                </a:r>
                <a:endParaRPr lang="en-US" sz="2000" b="1"/>
              </a:p>
            </p:txBody>
          </p:sp>
          <p:sp>
            <p:nvSpPr>
              <p:cNvPr id="169997" name="Text Box 13"/>
              <p:cNvSpPr txBox="1">
                <a:spLocks noChangeArrowheads="1"/>
              </p:cNvSpPr>
              <p:nvPr/>
            </p:nvSpPr>
            <p:spPr bwMode="auto">
              <a:xfrm>
                <a:off x="576" y="1857"/>
                <a:ext cx="205"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000" b="1">
                    <a:latin typeface="Arial" charset="0"/>
                    <a:ea typeface="ＭＳ Ｐゴシック" charset="0"/>
                    <a:cs typeface="Arial" charset="0"/>
                  </a:rPr>
                  <a:t>1</a:t>
                </a:r>
              </a:p>
            </p:txBody>
          </p:sp>
        </p:grpSp>
        <p:sp>
          <p:nvSpPr>
            <p:cNvPr id="169998" name="Text Box 14"/>
            <p:cNvSpPr txBox="1">
              <a:spLocks noChangeArrowheads="1"/>
            </p:cNvSpPr>
            <p:nvPr/>
          </p:nvSpPr>
          <p:spPr bwMode="auto">
            <a:xfrm>
              <a:off x="278" y="2521"/>
              <a:ext cx="1670"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400" b="1">
                  <a:latin typeface="Arial" charset="0"/>
                  <a:ea typeface="ＭＳ Ｐゴシック" charset="0"/>
                  <a:cs typeface="Arial" charset="0"/>
                </a:rPr>
                <a:t>1  :  Little  weight</a:t>
              </a:r>
            </a:p>
          </p:txBody>
        </p:sp>
      </p:grpSp>
      <p:grpSp>
        <p:nvGrpSpPr>
          <p:cNvPr id="169999" name="Group 15"/>
          <p:cNvGrpSpPr>
            <a:grpSpLocks/>
          </p:cNvGrpSpPr>
          <p:nvPr/>
        </p:nvGrpSpPr>
        <p:grpSpPr bwMode="auto">
          <a:xfrm>
            <a:off x="457200" y="1347788"/>
            <a:ext cx="7632700" cy="3605212"/>
            <a:chOff x="288" y="849"/>
            <a:chExt cx="4808" cy="2271"/>
          </a:xfrm>
        </p:grpSpPr>
        <p:grpSp>
          <p:nvGrpSpPr>
            <p:cNvPr id="21546" name="Group 16"/>
            <p:cNvGrpSpPr>
              <a:grpSpLocks/>
            </p:cNvGrpSpPr>
            <p:nvPr/>
          </p:nvGrpSpPr>
          <p:grpSpPr bwMode="auto">
            <a:xfrm>
              <a:off x="1104" y="849"/>
              <a:ext cx="812" cy="1644"/>
              <a:chOff x="1104" y="849"/>
              <a:chExt cx="812" cy="1644"/>
            </a:xfrm>
          </p:grpSpPr>
          <p:grpSp>
            <p:nvGrpSpPr>
              <p:cNvPr id="21548" name="Group 17"/>
              <p:cNvGrpSpPr>
                <a:grpSpLocks/>
              </p:cNvGrpSpPr>
              <p:nvPr/>
            </p:nvGrpSpPr>
            <p:grpSpPr bwMode="auto">
              <a:xfrm>
                <a:off x="1278" y="1137"/>
                <a:ext cx="432" cy="1056"/>
                <a:chOff x="1278" y="1137"/>
                <a:chExt cx="432" cy="1056"/>
              </a:xfrm>
            </p:grpSpPr>
            <p:sp>
              <p:nvSpPr>
                <p:cNvPr id="170002" name="AutoShape 18"/>
                <p:cNvSpPr>
                  <a:spLocks noChangeArrowheads="1"/>
                </p:cNvSpPr>
                <p:nvPr/>
              </p:nvSpPr>
              <p:spPr bwMode="auto">
                <a:xfrm flipH="1">
                  <a:off x="1278" y="1857"/>
                  <a:ext cx="96" cy="336"/>
                </a:xfrm>
                <a:prstGeom prst="rtTriangle">
                  <a:avLst/>
                </a:prstGeom>
                <a:gradFill rotWithShape="0">
                  <a:gsLst>
                    <a:gs pos="0">
                      <a:srgbClr val="FFFFFF"/>
                    </a:gs>
                    <a:gs pos="100000">
                      <a:schemeClr val="accent2"/>
                    </a:gs>
                  </a:gsLst>
                  <a:lin ang="0" scaled="1"/>
                </a:gradFill>
                <a:ln w="9525">
                  <a:solidFill>
                    <a:schemeClr val="tx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70003" name="AutoShape 19"/>
                <p:cNvSpPr>
                  <a:spLocks noChangeArrowheads="1"/>
                </p:cNvSpPr>
                <p:nvPr/>
              </p:nvSpPr>
              <p:spPr bwMode="auto">
                <a:xfrm flipV="1">
                  <a:off x="1368" y="1137"/>
                  <a:ext cx="342" cy="768"/>
                </a:xfrm>
                <a:prstGeom prst="rtTriangle">
                  <a:avLst/>
                </a:prstGeom>
                <a:gradFill rotWithShape="0">
                  <a:gsLst>
                    <a:gs pos="0">
                      <a:srgbClr val="CC3300"/>
                    </a:gs>
                    <a:gs pos="100000">
                      <a:srgbClr val="FFFFFF"/>
                    </a:gs>
                  </a:gsLst>
                  <a:lin ang="0" scaled="1"/>
                </a:gradFill>
                <a:ln w="9525">
                  <a:solidFill>
                    <a:schemeClr val="tx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grpSp>
          <p:sp>
            <p:nvSpPr>
              <p:cNvPr id="170004" name="Text Box 20"/>
              <p:cNvSpPr txBox="1">
                <a:spLocks noChangeArrowheads="1"/>
              </p:cNvSpPr>
              <p:nvPr/>
            </p:nvSpPr>
            <p:spPr bwMode="auto">
              <a:xfrm>
                <a:off x="1104" y="2243"/>
                <a:ext cx="553"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r>
                  <a:rPr lang="en-US" sz="2000" b="1"/>
                  <a:t>ft =</a:t>
                </a:r>
                <a:r>
                  <a:rPr lang="en-US" sz="2000" b="1">
                    <a:sym typeface="Symbol" pitchFamily="18" charset="2"/>
                  </a:rPr>
                  <a:t> f</a:t>
                </a:r>
                <a:r>
                  <a:rPr lang="ja-JP" altLang="en-US" sz="2000" b="1">
                    <a:sym typeface="Symbol" pitchFamily="18" charset="2"/>
                  </a:rPr>
                  <a:t>’</a:t>
                </a:r>
                <a:r>
                  <a:rPr lang="en-US" altLang="ja-JP" sz="2000" b="1">
                    <a:sym typeface="Symbol" pitchFamily="18" charset="2"/>
                  </a:rPr>
                  <a:t>t</a:t>
                </a:r>
                <a:endParaRPr lang="en-US" sz="2000" b="1"/>
              </a:p>
            </p:txBody>
          </p:sp>
          <p:sp>
            <p:nvSpPr>
              <p:cNvPr id="170005" name="Text Box 21"/>
              <p:cNvSpPr txBox="1">
                <a:spLocks noChangeArrowheads="1"/>
              </p:cNvSpPr>
              <p:nvPr/>
            </p:nvSpPr>
            <p:spPr bwMode="auto">
              <a:xfrm>
                <a:off x="1296" y="849"/>
                <a:ext cx="620"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r>
                  <a:rPr lang="en-US" sz="2000" b="1"/>
                  <a:t>fc </a:t>
                </a:r>
                <a:r>
                  <a:rPr lang="en-US" sz="2000" b="1">
                    <a:sym typeface="Symbol" pitchFamily="18" charset="2"/>
                  </a:rPr>
                  <a:t> f</a:t>
                </a:r>
                <a:r>
                  <a:rPr lang="ja-JP" altLang="en-US" sz="2000" b="1">
                    <a:sym typeface="Symbol" pitchFamily="18" charset="2"/>
                  </a:rPr>
                  <a:t>’</a:t>
                </a:r>
                <a:r>
                  <a:rPr lang="en-US" altLang="ja-JP" sz="2000" b="1">
                    <a:sym typeface="Symbol" pitchFamily="18" charset="2"/>
                  </a:rPr>
                  <a:t>c</a:t>
                </a:r>
                <a:endParaRPr lang="en-US" sz="2000" b="1"/>
              </a:p>
            </p:txBody>
          </p:sp>
          <p:sp>
            <p:nvSpPr>
              <p:cNvPr id="170006" name="Text Box 22"/>
              <p:cNvSpPr txBox="1">
                <a:spLocks noChangeArrowheads="1"/>
              </p:cNvSpPr>
              <p:nvPr/>
            </p:nvSpPr>
            <p:spPr bwMode="auto">
              <a:xfrm>
                <a:off x="1536" y="1845"/>
                <a:ext cx="205"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000" b="1">
                    <a:latin typeface="Arial" charset="0"/>
                    <a:ea typeface="ＭＳ Ｐゴシック" charset="0"/>
                    <a:cs typeface="Arial" charset="0"/>
                  </a:rPr>
                  <a:t>2</a:t>
                </a:r>
              </a:p>
            </p:txBody>
          </p:sp>
        </p:grpSp>
        <p:sp>
          <p:nvSpPr>
            <p:cNvPr id="170007" name="Text Box 23"/>
            <p:cNvSpPr txBox="1">
              <a:spLocks noChangeArrowheads="1"/>
            </p:cNvSpPr>
            <p:nvPr/>
          </p:nvSpPr>
          <p:spPr bwMode="auto">
            <a:xfrm>
              <a:off x="288" y="2832"/>
              <a:ext cx="4808"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400" b="1">
                  <a:latin typeface="Arial" charset="0"/>
                  <a:ea typeface="ＭＳ Ｐゴシック" charset="0"/>
                  <a:cs typeface="Arial" charset="0"/>
                </a:rPr>
                <a:t>2  :  Concrete  stress  reaches  modulus  of  rupture</a:t>
              </a:r>
            </a:p>
          </p:txBody>
        </p:sp>
      </p:grpSp>
      <p:grpSp>
        <p:nvGrpSpPr>
          <p:cNvPr id="170008" name="Group 24"/>
          <p:cNvGrpSpPr>
            <a:grpSpLocks/>
          </p:cNvGrpSpPr>
          <p:nvPr/>
        </p:nvGrpSpPr>
        <p:grpSpPr bwMode="auto">
          <a:xfrm>
            <a:off x="457200" y="1347788"/>
            <a:ext cx="7227888" cy="4138612"/>
            <a:chOff x="288" y="849"/>
            <a:chExt cx="4553" cy="2607"/>
          </a:xfrm>
        </p:grpSpPr>
        <p:grpSp>
          <p:nvGrpSpPr>
            <p:cNvPr id="21536" name="Group 25"/>
            <p:cNvGrpSpPr>
              <a:grpSpLocks/>
            </p:cNvGrpSpPr>
            <p:nvPr/>
          </p:nvGrpSpPr>
          <p:grpSpPr bwMode="auto">
            <a:xfrm>
              <a:off x="2208" y="849"/>
              <a:ext cx="624" cy="1640"/>
              <a:chOff x="2208" y="849"/>
              <a:chExt cx="624" cy="1640"/>
            </a:xfrm>
          </p:grpSpPr>
          <p:grpSp>
            <p:nvGrpSpPr>
              <p:cNvPr id="21538" name="Group 26"/>
              <p:cNvGrpSpPr>
                <a:grpSpLocks/>
              </p:cNvGrpSpPr>
              <p:nvPr/>
            </p:nvGrpSpPr>
            <p:grpSpPr bwMode="auto">
              <a:xfrm>
                <a:off x="2364" y="1137"/>
                <a:ext cx="348" cy="1008"/>
                <a:chOff x="2364" y="1137"/>
                <a:chExt cx="348" cy="1008"/>
              </a:xfrm>
            </p:grpSpPr>
            <p:grpSp>
              <p:nvGrpSpPr>
                <p:cNvPr id="21542" name="Group 27"/>
                <p:cNvGrpSpPr>
                  <a:grpSpLocks/>
                </p:cNvGrpSpPr>
                <p:nvPr/>
              </p:nvGrpSpPr>
              <p:grpSpPr bwMode="auto">
                <a:xfrm>
                  <a:off x="2370" y="1137"/>
                  <a:ext cx="342" cy="996"/>
                  <a:chOff x="2370" y="1137"/>
                  <a:chExt cx="342" cy="996"/>
                </a:xfrm>
              </p:grpSpPr>
              <p:sp>
                <p:nvSpPr>
                  <p:cNvPr id="170012" name="AutoShape 28"/>
                  <p:cNvSpPr>
                    <a:spLocks noChangeArrowheads="1"/>
                  </p:cNvSpPr>
                  <p:nvPr/>
                </p:nvSpPr>
                <p:spPr bwMode="auto">
                  <a:xfrm flipV="1">
                    <a:off x="2370" y="1137"/>
                    <a:ext cx="342" cy="576"/>
                  </a:xfrm>
                  <a:prstGeom prst="rtTriangle">
                    <a:avLst/>
                  </a:prstGeom>
                  <a:gradFill rotWithShape="0">
                    <a:gsLst>
                      <a:gs pos="0">
                        <a:srgbClr val="CC3300"/>
                      </a:gs>
                      <a:gs pos="100000">
                        <a:schemeClr val="bg1"/>
                      </a:gs>
                    </a:gsLst>
                    <a:lin ang="0" scaled="1"/>
                  </a:gradFill>
                  <a:ln w="9525">
                    <a:solidFill>
                      <a:schemeClr val="tx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70013" name="Line 29"/>
                  <p:cNvSpPr>
                    <a:spLocks noChangeShapeType="1"/>
                  </p:cNvSpPr>
                  <p:nvPr/>
                </p:nvSpPr>
                <p:spPr bwMode="auto">
                  <a:xfrm>
                    <a:off x="2370" y="2133"/>
                    <a:ext cx="240" cy="0"/>
                  </a:xfrm>
                  <a:prstGeom prst="line">
                    <a:avLst/>
                  </a:prstGeom>
                  <a:noFill/>
                  <a:ln w="38100">
                    <a:solidFill>
                      <a:schemeClr val="accent2"/>
                    </a:solidFill>
                    <a:round/>
                    <a:headEnd/>
                    <a:tailEnd type="triangle" w="med" len="me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sp>
              <p:nvSpPr>
                <p:cNvPr id="170014" name="Line 30"/>
                <p:cNvSpPr>
                  <a:spLocks noChangeShapeType="1"/>
                </p:cNvSpPr>
                <p:nvPr/>
              </p:nvSpPr>
              <p:spPr bwMode="auto">
                <a:xfrm>
                  <a:off x="2364" y="1137"/>
                  <a:ext cx="0" cy="1008"/>
                </a:xfrm>
                <a:prstGeom prst="line">
                  <a:avLst/>
                </a:prstGeom>
                <a:noFill/>
                <a:ln w="381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sp>
            <p:nvSpPr>
              <p:cNvPr id="170015" name="Text Box 31"/>
              <p:cNvSpPr txBox="1">
                <a:spLocks noChangeArrowheads="1"/>
              </p:cNvSpPr>
              <p:nvPr/>
            </p:nvSpPr>
            <p:spPr bwMode="auto">
              <a:xfrm>
                <a:off x="2208" y="849"/>
                <a:ext cx="620"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r>
                  <a:rPr lang="en-US" sz="2000" b="1"/>
                  <a:t>fc </a:t>
                </a:r>
                <a:r>
                  <a:rPr lang="en-US" sz="2000" b="1">
                    <a:sym typeface="Symbol" pitchFamily="18" charset="2"/>
                  </a:rPr>
                  <a:t> f</a:t>
                </a:r>
                <a:r>
                  <a:rPr lang="ja-JP" altLang="en-US" sz="2000" b="1">
                    <a:sym typeface="Symbol" pitchFamily="18" charset="2"/>
                  </a:rPr>
                  <a:t>’</a:t>
                </a:r>
                <a:r>
                  <a:rPr lang="en-US" altLang="ja-JP" sz="2000" b="1">
                    <a:sym typeface="Symbol" pitchFamily="18" charset="2"/>
                  </a:rPr>
                  <a:t>c</a:t>
                </a:r>
                <a:endParaRPr lang="en-US" sz="2000" b="1"/>
              </a:p>
            </p:txBody>
          </p:sp>
          <p:sp>
            <p:nvSpPr>
              <p:cNvPr id="170016" name="Text Box 32"/>
              <p:cNvSpPr txBox="1">
                <a:spLocks noChangeArrowheads="1"/>
              </p:cNvSpPr>
              <p:nvPr/>
            </p:nvSpPr>
            <p:spPr bwMode="auto">
              <a:xfrm>
                <a:off x="2256" y="2239"/>
                <a:ext cx="576"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000" b="1">
                    <a:latin typeface="Arial" charset="0"/>
                    <a:ea typeface="ＭＳ Ｐゴシック" charset="0"/>
                    <a:cs typeface="Arial" charset="0"/>
                  </a:rPr>
                  <a:t>fs </a:t>
                </a:r>
                <a:r>
                  <a:rPr lang="en-US" sz="2000" b="1">
                    <a:latin typeface="Arial" charset="0"/>
                    <a:ea typeface="ＭＳ Ｐゴシック" charset="0"/>
                    <a:cs typeface="Arial" charset="0"/>
                    <a:sym typeface="Symbol" charset="0"/>
                  </a:rPr>
                  <a:t> fy</a:t>
                </a:r>
              </a:p>
            </p:txBody>
          </p:sp>
          <p:sp>
            <p:nvSpPr>
              <p:cNvPr id="170017" name="Text Box 33"/>
              <p:cNvSpPr txBox="1">
                <a:spLocks noChangeArrowheads="1"/>
              </p:cNvSpPr>
              <p:nvPr/>
            </p:nvSpPr>
            <p:spPr bwMode="auto">
              <a:xfrm>
                <a:off x="2496" y="1857"/>
                <a:ext cx="205"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000" b="1">
                    <a:latin typeface="Arial" charset="0"/>
                    <a:ea typeface="ＭＳ Ｐゴシック" charset="0"/>
                    <a:cs typeface="Arial" charset="0"/>
                  </a:rPr>
                  <a:t>3</a:t>
                </a:r>
              </a:p>
            </p:txBody>
          </p:sp>
        </p:grpSp>
        <p:sp>
          <p:nvSpPr>
            <p:cNvPr id="170018" name="Text Box 34"/>
            <p:cNvSpPr txBox="1">
              <a:spLocks noChangeArrowheads="1"/>
            </p:cNvSpPr>
            <p:nvPr/>
          </p:nvSpPr>
          <p:spPr bwMode="auto">
            <a:xfrm>
              <a:off x="288" y="3168"/>
              <a:ext cx="4553"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400" b="1">
                  <a:latin typeface="Arial" charset="0"/>
                  <a:ea typeface="ＭＳ Ｐゴシック" charset="0"/>
                  <a:cs typeface="Arial" charset="0"/>
                </a:rPr>
                <a:t>3  :  Concrete  cracks  and  steel  resists  tension</a:t>
              </a:r>
            </a:p>
          </p:txBody>
        </p:sp>
      </p:grpSp>
      <p:grpSp>
        <p:nvGrpSpPr>
          <p:cNvPr id="170019" name="Group 35"/>
          <p:cNvGrpSpPr>
            <a:grpSpLocks/>
          </p:cNvGrpSpPr>
          <p:nvPr/>
        </p:nvGrpSpPr>
        <p:grpSpPr bwMode="auto">
          <a:xfrm>
            <a:off x="457200" y="1347788"/>
            <a:ext cx="5784850" cy="4672012"/>
            <a:chOff x="288" y="849"/>
            <a:chExt cx="3644" cy="2943"/>
          </a:xfrm>
        </p:grpSpPr>
        <p:grpSp>
          <p:nvGrpSpPr>
            <p:cNvPr id="21526" name="Group 36"/>
            <p:cNvGrpSpPr>
              <a:grpSpLocks/>
            </p:cNvGrpSpPr>
            <p:nvPr/>
          </p:nvGrpSpPr>
          <p:grpSpPr bwMode="auto">
            <a:xfrm>
              <a:off x="3312" y="849"/>
              <a:ext cx="620" cy="1642"/>
              <a:chOff x="3312" y="849"/>
              <a:chExt cx="620" cy="1642"/>
            </a:xfrm>
          </p:grpSpPr>
          <p:grpSp>
            <p:nvGrpSpPr>
              <p:cNvPr id="21528" name="Group 37"/>
              <p:cNvGrpSpPr>
                <a:grpSpLocks/>
              </p:cNvGrpSpPr>
              <p:nvPr/>
            </p:nvGrpSpPr>
            <p:grpSpPr bwMode="auto">
              <a:xfrm>
                <a:off x="3456" y="1137"/>
                <a:ext cx="342" cy="1008"/>
                <a:chOff x="3456" y="1137"/>
                <a:chExt cx="342" cy="1008"/>
              </a:xfrm>
            </p:grpSpPr>
            <p:grpSp>
              <p:nvGrpSpPr>
                <p:cNvPr id="21532" name="Group 38"/>
                <p:cNvGrpSpPr>
                  <a:grpSpLocks/>
                </p:cNvGrpSpPr>
                <p:nvPr/>
              </p:nvGrpSpPr>
              <p:grpSpPr bwMode="auto">
                <a:xfrm>
                  <a:off x="3456" y="1137"/>
                  <a:ext cx="342" cy="996"/>
                  <a:chOff x="3456" y="1137"/>
                  <a:chExt cx="342" cy="996"/>
                </a:xfrm>
              </p:grpSpPr>
              <p:sp>
                <p:nvSpPr>
                  <p:cNvPr id="170023" name="AutoShape 39"/>
                  <p:cNvSpPr>
                    <a:spLocks noChangeArrowheads="1"/>
                  </p:cNvSpPr>
                  <p:nvPr/>
                </p:nvSpPr>
                <p:spPr bwMode="auto">
                  <a:xfrm flipV="1">
                    <a:off x="3456" y="1137"/>
                    <a:ext cx="342" cy="576"/>
                  </a:xfrm>
                  <a:prstGeom prst="rtTriangle">
                    <a:avLst/>
                  </a:prstGeom>
                  <a:gradFill rotWithShape="0">
                    <a:gsLst>
                      <a:gs pos="0">
                        <a:srgbClr val="CC3300"/>
                      </a:gs>
                      <a:gs pos="100000">
                        <a:srgbClr val="FFFFFF"/>
                      </a:gs>
                    </a:gsLst>
                    <a:lin ang="0" scaled="1"/>
                  </a:gradFill>
                  <a:ln w="9525">
                    <a:solidFill>
                      <a:schemeClr val="tx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70024" name="Line 40"/>
                  <p:cNvSpPr>
                    <a:spLocks noChangeShapeType="1"/>
                  </p:cNvSpPr>
                  <p:nvPr/>
                </p:nvSpPr>
                <p:spPr bwMode="auto">
                  <a:xfrm>
                    <a:off x="3456" y="2133"/>
                    <a:ext cx="240" cy="0"/>
                  </a:xfrm>
                  <a:prstGeom prst="line">
                    <a:avLst/>
                  </a:prstGeom>
                  <a:noFill/>
                  <a:ln w="38100">
                    <a:solidFill>
                      <a:schemeClr val="accent2"/>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sp>
              <p:nvSpPr>
                <p:cNvPr id="170025" name="Line 41"/>
                <p:cNvSpPr>
                  <a:spLocks noChangeShapeType="1"/>
                </p:cNvSpPr>
                <p:nvPr/>
              </p:nvSpPr>
              <p:spPr bwMode="auto">
                <a:xfrm>
                  <a:off x="3456" y="1137"/>
                  <a:ext cx="0" cy="1008"/>
                </a:xfrm>
                <a:prstGeom prst="line">
                  <a:avLst/>
                </a:prstGeom>
                <a:noFill/>
                <a:ln w="381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sp>
            <p:nvSpPr>
              <p:cNvPr id="170026" name="Text Box 42"/>
              <p:cNvSpPr txBox="1">
                <a:spLocks noChangeArrowheads="1"/>
              </p:cNvSpPr>
              <p:nvPr/>
            </p:nvSpPr>
            <p:spPr bwMode="auto">
              <a:xfrm>
                <a:off x="3312" y="2241"/>
                <a:ext cx="581"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000" b="1">
                    <a:latin typeface="Arial" charset="0"/>
                    <a:ea typeface="ＭＳ Ｐゴシック" charset="0"/>
                    <a:cs typeface="Arial" charset="0"/>
                  </a:rPr>
                  <a:t>fs =</a:t>
                </a:r>
                <a:r>
                  <a:rPr lang="en-US" sz="2000" b="1">
                    <a:latin typeface="Arial" charset="0"/>
                    <a:ea typeface="ＭＳ Ｐゴシック" charset="0"/>
                    <a:cs typeface="Arial" charset="0"/>
                    <a:sym typeface="Symbol" charset="0"/>
                  </a:rPr>
                  <a:t> fy</a:t>
                </a:r>
                <a:endParaRPr lang="en-US" sz="2000" b="1">
                  <a:latin typeface="Arial" charset="0"/>
                  <a:ea typeface="ＭＳ Ｐゴシック" charset="0"/>
                  <a:cs typeface="Arial" charset="0"/>
                </a:endParaRPr>
              </a:p>
            </p:txBody>
          </p:sp>
          <p:sp>
            <p:nvSpPr>
              <p:cNvPr id="170027" name="Text Box 43"/>
              <p:cNvSpPr txBox="1">
                <a:spLocks noChangeArrowheads="1"/>
              </p:cNvSpPr>
              <p:nvPr/>
            </p:nvSpPr>
            <p:spPr bwMode="auto">
              <a:xfrm>
                <a:off x="3312" y="849"/>
                <a:ext cx="620"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r>
                  <a:rPr lang="en-US" sz="2000" b="1"/>
                  <a:t>fc </a:t>
                </a:r>
                <a:r>
                  <a:rPr lang="en-US" sz="2000" b="1">
                    <a:sym typeface="Symbol" pitchFamily="18" charset="2"/>
                  </a:rPr>
                  <a:t> f</a:t>
                </a:r>
                <a:r>
                  <a:rPr lang="ja-JP" altLang="en-US" sz="2000" b="1">
                    <a:sym typeface="Symbol" pitchFamily="18" charset="2"/>
                  </a:rPr>
                  <a:t>’</a:t>
                </a:r>
                <a:r>
                  <a:rPr lang="en-US" altLang="ja-JP" sz="2000" b="1">
                    <a:sym typeface="Symbol" pitchFamily="18" charset="2"/>
                  </a:rPr>
                  <a:t>c</a:t>
                </a:r>
                <a:endParaRPr lang="en-US" sz="2000" b="1"/>
              </a:p>
            </p:txBody>
          </p:sp>
          <p:sp>
            <p:nvSpPr>
              <p:cNvPr id="170028" name="Text Box 44"/>
              <p:cNvSpPr txBox="1">
                <a:spLocks noChangeArrowheads="1"/>
              </p:cNvSpPr>
              <p:nvPr/>
            </p:nvSpPr>
            <p:spPr bwMode="auto">
              <a:xfrm>
                <a:off x="3516" y="1859"/>
                <a:ext cx="205"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000" b="1">
                    <a:latin typeface="Arial" charset="0"/>
                    <a:ea typeface="ＭＳ Ｐゴシック" charset="0"/>
                    <a:cs typeface="Arial" charset="0"/>
                  </a:rPr>
                  <a:t>4</a:t>
                </a:r>
              </a:p>
            </p:txBody>
          </p:sp>
        </p:grpSp>
        <p:sp>
          <p:nvSpPr>
            <p:cNvPr id="170029" name="Text Box 45"/>
            <p:cNvSpPr txBox="1">
              <a:spLocks noChangeArrowheads="1"/>
            </p:cNvSpPr>
            <p:nvPr/>
          </p:nvSpPr>
          <p:spPr bwMode="auto">
            <a:xfrm>
              <a:off x="288" y="3504"/>
              <a:ext cx="1608"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400" b="1">
                  <a:latin typeface="Arial" charset="0"/>
                  <a:ea typeface="ＭＳ Ｐゴシック" charset="0"/>
                  <a:cs typeface="Arial" charset="0"/>
                </a:rPr>
                <a:t>4  :  Steel  yields</a:t>
              </a:r>
            </a:p>
          </p:txBody>
        </p:sp>
      </p:grpSp>
      <p:grpSp>
        <p:nvGrpSpPr>
          <p:cNvPr id="170030" name="Group 46"/>
          <p:cNvGrpSpPr>
            <a:grpSpLocks/>
          </p:cNvGrpSpPr>
          <p:nvPr/>
        </p:nvGrpSpPr>
        <p:grpSpPr bwMode="auto">
          <a:xfrm>
            <a:off x="466725" y="1331913"/>
            <a:ext cx="7618413" cy="5221287"/>
            <a:chOff x="294" y="839"/>
            <a:chExt cx="4799" cy="3289"/>
          </a:xfrm>
        </p:grpSpPr>
        <p:grpSp>
          <p:nvGrpSpPr>
            <p:cNvPr id="21512" name="Group 47"/>
            <p:cNvGrpSpPr>
              <a:grpSpLocks/>
            </p:cNvGrpSpPr>
            <p:nvPr/>
          </p:nvGrpSpPr>
          <p:grpSpPr bwMode="auto">
            <a:xfrm>
              <a:off x="4468" y="839"/>
              <a:ext cx="625" cy="1652"/>
              <a:chOff x="4468" y="839"/>
              <a:chExt cx="625" cy="1652"/>
            </a:xfrm>
          </p:grpSpPr>
          <p:grpSp>
            <p:nvGrpSpPr>
              <p:cNvPr id="21514" name="Group 48"/>
              <p:cNvGrpSpPr>
                <a:grpSpLocks/>
              </p:cNvGrpSpPr>
              <p:nvPr/>
            </p:nvGrpSpPr>
            <p:grpSpPr bwMode="auto">
              <a:xfrm>
                <a:off x="4656" y="1137"/>
                <a:ext cx="240" cy="1008"/>
                <a:chOff x="4656" y="1137"/>
                <a:chExt cx="240" cy="1008"/>
              </a:xfrm>
            </p:grpSpPr>
            <p:grpSp>
              <p:nvGrpSpPr>
                <p:cNvPr id="21518" name="Group 49"/>
                <p:cNvGrpSpPr>
                  <a:grpSpLocks/>
                </p:cNvGrpSpPr>
                <p:nvPr/>
              </p:nvGrpSpPr>
              <p:grpSpPr bwMode="auto">
                <a:xfrm>
                  <a:off x="4656" y="1137"/>
                  <a:ext cx="240" cy="1002"/>
                  <a:chOff x="4656" y="1137"/>
                  <a:chExt cx="240" cy="1002"/>
                </a:xfrm>
              </p:grpSpPr>
              <p:grpSp>
                <p:nvGrpSpPr>
                  <p:cNvPr id="21520" name="Group 50"/>
                  <p:cNvGrpSpPr>
                    <a:grpSpLocks/>
                  </p:cNvGrpSpPr>
                  <p:nvPr/>
                </p:nvGrpSpPr>
                <p:grpSpPr bwMode="auto">
                  <a:xfrm>
                    <a:off x="4656" y="1137"/>
                    <a:ext cx="222" cy="300"/>
                    <a:chOff x="3072" y="768"/>
                    <a:chExt cx="222" cy="300"/>
                  </a:xfrm>
                </p:grpSpPr>
                <p:sp>
                  <p:nvSpPr>
                    <p:cNvPr id="170035" name="Rectangle 51"/>
                    <p:cNvSpPr>
                      <a:spLocks noChangeArrowheads="1"/>
                    </p:cNvSpPr>
                    <p:nvPr/>
                  </p:nvSpPr>
                  <p:spPr bwMode="auto">
                    <a:xfrm>
                      <a:off x="3072" y="768"/>
                      <a:ext cx="192" cy="192"/>
                    </a:xfrm>
                    <a:prstGeom prst="rect">
                      <a:avLst/>
                    </a:prstGeom>
                    <a:solidFill>
                      <a:srgbClr val="CC3300"/>
                    </a:solidFill>
                    <a:ln w="9525">
                      <a:solidFill>
                        <a:srgbClr val="CC3300"/>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70036" name="AutoShape 52"/>
                    <p:cNvSpPr>
                      <a:spLocks noChangeArrowheads="1"/>
                    </p:cNvSpPr>
                    <p:nvPr/>
                  </p:nvSpPr>
                  <p:spPr bwMode="auto">
                    <a:xfrm rot="3521567" flipH="1" flipV="1">
                      <a:off x="3139" y="904"/>
                      <a:ext cx="92" cy="218"/>
                    </a:xfrm>
                    <a:prstGeom prst="moon">
                      <a:avLst>
                        <a:gd name="adj" fmla="val 73032"/>
                      </a:avLst>
                    </a:prstGeom>
                    <a:solidFill>
                      <a:srgbClr val="CC3300"/>
                    </a:solidFill>
                    <a:ln w="9525">
                      <a:solidFill>
                        <a:srgbClr val="CC3300"/>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70037" name="Rectangle 53"/>
                    <p:cNvSpPr>
                      <a:spLocks noChangeArrowheads="1"/>
                    </p:cNvSpPr>
                    <p:nvPr/>
                  </p:nvSpPr>
                  <p:spPr bwMode="auto">
                    <a:xfrm>
                      <a:off x="3072" y="924"/>
                      <a:ext cx="96" cy="144"/>
                    </a:xfrm>
                    <a:prstGeom prst="rect">
                      <a:avLst/>
                    </a:prstGeom>
                    <a:solidFill>
                      <a:srgbClr val="CC3300"/>
                    </a:solidFill>
                    <a:ln w="9525">
                      <a:solidFill>
                        <a:srgbClr val="CC3300"/>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70038" name="Rectangle 54"/>
                    <p:cNvSpPr>
                      <a:spLocks noChangeArrowheads="1"/>
                    </p:cNvSpPr>
                    <p:nvPr/>
                  </p:nvSpPr>
                  <p:spPr bwMode="auto">
                    <a:xfrm>
                      <a:off x="3120" y="912"/>
                      <a:ext cx="96" cy="96"/>
                    </a:xfrm>
                    <a:prstGeom prst="rect">
                      <a:avLst/>
                    </a:prstGeom>
                    <a:solidFill>
                      <a:srgbClr val="CC3300"/>
                    </a:solidFill>
                    <a:ln w="9525">
                      <a:solidFill>
                        <a:srgbClr val="CC3300"/>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grpSp>
              <p:sp>
                <p:nvSpPr>
                  <p:cNvPr id="170039" name="Line 55"/>
                  <p:cNvSpPr>
                    <a:spLocks noChangeShapeType="1"/>
                  </p:cNvSpPr>
                  <p:nvPr/>
                </p:nvSpPr>
                <p:spPr bwMode="auto">
                  <a:xfrm>
                    <a:off x="4656" y="2139"/>
                    <a:ext cx="240" cy="0"/>
                  </a:xfrm>
                  <a:prstGeom prst="line">
                    <a:avLst/>
                  </a:prstGeom>
                  <a:noFill/>
                  <a:ln w="38100">
                    <a:solidFill>
                      <a:schemeClr val="accent2"/>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sp>
              <p:nvSpPr>
                <p:cNvPr id="170040" name="Line 56"/>
                <p:cNvSpPr>
                  <a:spLocks noChangeShapeType="1"/>
                </p:cNvSpPr>
                <p:nvPr/>
              </p:nvSpPr>
              <p:spPr bwMode="auto">
                <a:xfrm>
                  <a:off x="4656" y="1137"/>
                  <a:ext cx="0" cy="1008"/>
                </a:xfrm>
                <a:prstGeom prst="line">
                  <a:avLst/>
                </a:prstGeom>
                <a:noFill/>
                <a:ln w="381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sp>
            <p:nvSpPr>
              <p:cNvPr id="170041" name="Text Box 57"/>
              <p:cNvSpPr txBox="1">
                <a:spLocks noChangeArrowheads="1"/>
              </p:cNvSpPr>
              <p:nvPr/>
            </p:nvSpPr>
            <p:spPr bwMode="auto">
              <a:xfrm>
                <a:off x="4468" y="2241"/>
                <a:ext cx="581"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000" b="1">
                    <a:latin typeface="Arial" charset="0"/>
                    <a:ea typeface="ＭＳ Ｐゴシック" charset="0"/>
                    <a:cs typeface="Arial" charset="0"/>
                  </a:rPr>
                  <a:t>fs =</a:t>
                </a:r>
                <a:r>
                  <a:rPr lang="en-US" sz="2000" b="1">
                    <a:latin typeface="Arial" charset="0"/>
                    <a:ea typeface="ＭＳ Ｐゴシック" charset="0"/>
                    <a:cs typeface="Arial" charset="0"/>
                    <a:sym typeface="Symbol" charset="0"/>
                  </a:rPr>
                  <a:t> fy</a:t>
                </a:r>
                <a:endParaRPr lang="en-US" sz="2000" b="1">
                  <a:latin typeface="Arial" charset="0"/>
                  <a:ea typeface="ＭＳ Ｐゴシック" charset="0"/>
                  <a:cs typeface="Arial" charset="0"/>
                </a:endParaRPr>
              </a:p>
            </p:txBody>
          </p:sp>
          <p:sp>
            <p:nvSpPr>
              <p:cNvPr id="170042" name="Text Box 58"/>
              <p:cNvSpPr txBox="1">
                <a:spLocks noChangeArrowheads="1"/>
              </p:cNvSpPr>
              <p:nvPr/>
            </p:nvSpPr>
            <p:spPr bwMode="auto">
              <a:xfrm>
                <a:off x="4468" y="839"/>
                <a:ext cx="625"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r>
                  <a:rPr lang="en-US" sz="2000" b="1"/>
                  <a:t>fc =</a:t>
                </a:r>
                <a:r>
                  <a:rPr lang="en-US" sz="2000" b="1">
                    <a:sym typeface="Symbol" pitchFamily="18" charset="2"/>
                  </a:rPr>
                  <a:t> f</a:t>
                </a:r>
                <a:r>
                  <a:rPr lang="ja-JP" altLang="en-US" sz="2000" b="1">
                    <a:sym typeface="Symbol" pitchFamily="18" charset="2"/>
                  </a:rPr>
                  <a:t>’</a:t>
                </a:r>
                <a:r>
                  <a:rPr lang="en-US" altLang="ja-JP" sz="2000" b="1">
                    <a:sym typeface="Symbol" pitchFamily="18" charset="2"/>
                  </a:rPr>
                  <a:t>c</a:t>
                </a:r>
                <a:endParaRPr lang="en-US" sz="2000" b="1"/>
              </a:p>
            </p:txBody>
          </p:sp>
          <p:sp>
            <p:nvSpPr>
              <p:cNvPr id="170043" name="Text Box 59"/>
              <p:cNvSpPr txBox="1">
                <a:spLocks noChangeArrowheads="1"/>
              </p:cNvSpPr>
              <p:nvPr/>
            </p:nvSpPr>
            <p:spPr bwMode="auto">
              <a:xfrm>
                <a:off x="4752" y="1859"/>
                <a:ext cx="205"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000" b="1">
                    <a:latin typeface="Arial" charset="0"/>
                    <a:ea typeface="ＭＳ Ｐゴシック" charset="0"/>
                    <a:cs typeface="Arial" charset="0"/>
                  </a:rPr>
                  <a:t>5</a:t>
                </a:r>
              </a:p>
            </p:txBody>
          </p:sp>
        </p:grpSp>
        <p:sp>
          <p:nvSpPr>
            <p:cNvPr id="170044" name="Text Box 60"/>
            <p:cNvSpPr txBox="1">
              <a:spLocks noChangeArrowheads="1"/>
            </p:cNvSpPr>
            <p:nvPr/>
          </p:nvSpPr>
          <p:spPr bwMode="auto">
            <a:xfrm>
              <a:off x="294" y="3840"/>
              <a:ext cx="2267"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400" b="1">
                  <a:latin typeface="Arial" charset="0"/>
                  <a:ea typeface="ＭＳ Ｐゴシック" charset="0"/>
                  <a:cs typeface="Arial" charset="0"/>
                </a:rPr>
                <a:t>5  :  Collapse  condition</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169986"/>
                                        </p:tgtEl>
                                        <p:attrNameLst>
                                          <p:attrName>style.visibility</p:attrName>
                                        </p:attrNameLst>
                                      </p:cBhvr>
                                      <p:to>
                                        <p:strVal val="visible"/>
                                      </p:to>
                                    </p:set>
                                    <p:animEffect transition="in" filter="wipe(left)">
                                      <p:cBhvr>
                                        <p:cTn id="7" dur="500"/>
                                        <p:tgtEl>
                                          <p:spTgt spid="16998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nodeType="clickEffect">
                                  <p:stCondLst>
                                    <p:cond delay="0"/>
                                  </p:stCondLst>
                                  <p:childTnLst>
                                    <p:set>
                                      <p:cBhvr>
                                        <p:cTn id="11" dur="1" fill="hold">
                                          <p:stCondLst>
                                            <p:cond delay="499"/>
                                          </p:stCondLst>
                                        </p:cTn>
                                        <p:tgtEl>
                                          <p:spTgt spid="169990"/>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nodeType="clickEffect">
                                  <p:stCondLst>
                                    <p:cond delay="0"/>
                                  </p:stCondLst>
                                  <p:childTnLst>
                                    <p:set>
                                      <p:cBhvr>
                                        <p:cTn id="15" dur="1" fill="hold">
                                          <p:stCondLst>
                                            <p:cond delay="499"/>
                                          </p:stCondLst>
                                        </p:cTn>
                                        <p:tgtEl>
                                          <p:spTgt spid="169999"/>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1" presetClass="entr" presetSubtype="0" fill="hold" nodeType="clickEffect">
                                  <p:stCondLst>
                                    <p:cond delay="0"/>
                                  </p:stCondLst>
                                  <p:childTnLst>
                                    <p:set>
                                      <p:cBhvr>
                                        <p:cTn id="19" dur="1" fill="hold">
                                          <p:stCondLst>
                                            <p:cond delay="499"/>
                                          </p:stCondLst>
                                        </p:cTn>
                                        <p:tgtEl>
                                          <p:spTgt spid="170008"/>
                                        </p:tgtEl>
                                        <p:attrNameLst>
                                          <p:attrName>style.visibility</p:attrName>
                                        </p:attrNameLst>
                                      </p:cBhvr>
                                      <p:to>
                                        <p:strVal val="visible"/>
                                      </p:to>
                                    </p:set>
                                  </p:childTnLst>
                                </p:cTn>
                              </p:par>
                            </p:childTnLst>
                          </p:cTn>
                        </p:par>
                      </p:childTnLst>
                    </p:cTn>
                  </p:par>
                  <p:par>
                    <p:cTn id="20" fill="hold" nodeType="clickPar">
                      <p:stCondLst>
                        <p:cond delay="indefinite"/>
                      </p:stCondLst>
                      <p:childTnLst>
                        <p:par>
                          <p:cTn id="21" fill="hold" nodeType="withGroup">
                            <p:stCondLst>
                              <p:cond delay="0"/>
                            </p:stCondLst>
                            <p:childTnLst>
                              <p:par>
                                <p:cTn id="22" presetID="1" presetClass="entr" presetSubtype="0" fill="hold" nodeType="clickEffect">
                                  <p:stCondLst>
                                    <p:cond delay="0"/>
                                  </p:stCondLst>
                                  <p:childTnLst>
                                    <p:set>
                                      <p:cBhvr>
                                        <p:cTn id="23" dur="1" fill="hold">
                                          <p:stCondLst>
                                            <p:cond delay="499"/>
                                          </p:stCondLst>
                                        </p:cTn>
                                        <p:tgtEl>
                                          <p:spTgt spid="170019"/>
                                        </p:tgtEl>
                                        <p:attrNameLst>
                                          <p:attrName>style.visibility</p:attrName>
                                        </p:attrNameLst>
                                      </p:cBhvr>
                                      <p:to>
                                        <p:strVal val="visible"/>
                                      </p:to>
                                    </p:set>
                                  </p:childTnLst>
                                </p:cTn>
                              </p:par>
                            </p:childTnLst>
                          </p:cTn>
                        </p:par>
                      </p:childTnLst>
                    </p:cTn>
                  </p:par>
                  <p:par>
                    <p:cTn id="24" fill="hold" nodeType="clickPar">
                      <p:stCondLst>
                        <p:cond delay="indefinite"/>
                      </p:stCondLst>
                      <p:childTnLst>
                        <p:par>
                          <p:cTn id="25" fill="hold" nodeType="withGroup">
                            <p:stCondLst>
                              <p:cond delay="0"/>
                            </p:stCondLst>
                            <p:childTnLst>
                              <p:par>
                                <p:cTn id="26" presetID="1" presetClass="entr" presetSubtype="0" fill="hold" nodeType="clickEffect">
                                  <p:stCondLst>
                                    <p:cond delay="0"/>
                                  </p:stCondLst>
                                  <p:childTnLst>
                                    <p:set>
                                      <p:cBhvr>
                                        <p:cTn id="27" dur="1" fill="hold">
                                          <p:stCondLst>
                                            <p:cond delay="499"/>
                                          </p:stCondLst>
                                        </p:cTn>
                                        <p:tgtEl>
                                          <p:spTgt spid="1700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srcRect/>
          <a:stretch>
            <a:fillRect/>
          </a:stretch>
        </p:blipFill>
        <p:spPr bwMode="auto">
          <a:xfrm>
            <a:off x="3124200" y="1447800"/>
            <a:ext cx="5486400" cy="4819650"/>
          </a:xfrm>
          <a:prstGeom prst="rect">
            <a:avLst/>
          </a:prstGeom>
          <a:noFill/>
          <a:ln w="9525">
            <a:noFill/>
            <a:miter lim="800000"/>
            <a:headEnd/>
            <a:tailEnd/>
          </a:ln>
        </p:spPr>
      </p:pic>
      <p:sp>
        <p:nvSpPr>
          <p:cNvPr id="11267" name="Text Box 3"/>
          <p:cNvSpPr txBox="1">
            <a:spLocks noChangeArrowheads="1"/>
          </p:cNvSpPr>
          <p:nvPr/>
        </p:nvSpPr>
        <p:spPr bwMode="auto">
          <a:xfrm>
            <a:off x="533400" y="449263"/>
            <a:ext cx="7772400" cy="769937"/>
          </a:xfrm>
          <a:prstGeom prst="rect">
            <a:avLst/>
          </a:prstGeom>
          <a:noFill/>
          <a:ln w="9525">
            <a:noFill/>
            <a:miter lim="800000"/>
            <a:headEnd/>
            <a:tailEnd/>
          </a:ln>
          <a:effectLst/>
        </p:spPr>
        <p:txBody>
          <a:bodyPr>
            <a:spAutoFit/>
          </a:bodyPr>
          <a:lstStyle/>
          <a:p>
            <a:pPr algn="ctr" fontAlgn="auto">
              <a:spcAft>
                <a:spcPts val="0"/>
              </a:spcAft>
              <a:defRPr/>
            </a:pPr>
            <a:r>
              <a:rPr lang="en-AU" sz="4400" dirty="0">
                <a:latin typeface="+mj-lt"/>
                <a:ea typeface="+mj-ea"/>
                <a:cs typeface="+mj-cs"/>
              </a:rPr>
              <a:t>Structural steel</a:t>
            </a:r>
          </a:p>
        </p:txBody>
      </p:sp>
      <p:pic>
        <p:nvPicPr>
          <p:cNvPr id="11268" name="Picture 4"/>
          <p:cNvPicPr>
            <a:picLocks noChangeAspect="1" noChangeArrowheads="1"/>
          </p:cNvPicPr>
          <p:nvPr/>
        </p:nvPicPr>
        <p:blipFill>
          <a:blip r:embed="rId3"/>
          <a:srcRect/>
          <a:stretch>
            <a:fillRect/>
          </a:stretch>
        </p:blipFill>
        <p:spPr bwMode="auto">
          <a:xfrm>
            <a:off x="457200" y="2066925"/>
            <a:ext cx="1990725" cy="3648075"/>
          </a:xfrm>
          <a:prstGeom prst="rect">
            <a:avLst/>
          </a:prstGeom>
          <a:noFill/>
          <a:ln w="9525">
            <a:noFill/>
            <a:miter lim="800000"/>
            <a:headEnd/>
            <a:tailEnd/>
          </a:ln>
        </p:spPr>
      </p:pic>
      <p:sp>
        <p:nvSpPr>
          <p:cNvPr id="11269" name="Text Box 5"/>
          <p:cNvSpPr txBox="1">
            <a:spLocks noChangeArrowheads="1"/>
          </p:cNvSpPr>
          <p:nvPr/>
        </p:nvSpPr>
        <p:spPr bwMode="auto">
          <a:xfrm>
            <a:off x="381000" y="5257800"/>
            <a:ext cx="2133600" cy="457200"/>
          </a:xfrm>
          <a:prstGeom prst="rect">
            <a:avLst/>
          </a:prstGeom>
          <a:noFill/>
          <a:ln w="9525">
            <a:noFill/>
            <a:miter lim="800000"/>
            <a:headEnd/>
            <a:tailEnd/>
          </a:ln>
        </p:spPr>
        <p:txBody>
          <a:bodyPr>
            <a:spAutoFit/>
          </a:bodyPr>
          <a:lstStyle/>
          <a:p>
            <a:pPr algn="ctr">
              <a:spcBef>
                <a:spcPct val="50000"/>
              </a:spcBef>
            </a:pPr>
            <a:r>
              <a:rPr lang="en-US">
                <a:solidFill>
                  <a:schemeClr val="bg1"/>
                </a:solidFill>
                <a:latin typeface="Calibri" pitchFamily="34" charset="0"/>
              </a:rPr>
              <a:t>All dim. in mm</a:t>
            </a:r>
            <a:endParaRPr lang="en-AU">
              <a:solidFill>
                <a:schemeClr val="bg1"/>
              </a:solidFill>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0"/>
                                  </p:stCondLst>
                                  <p:childTnLst>
                                    <p:set>
                                      <p:cBhvr>
                                        <p:cTn id="6" dur="1" fill="hold">
                                          <p:stCondLst>
                                            <p:cond delay="499"/>
                                          </p:stCondLst>
                                        </p:cTn>
                                        <p:tgtEl>
                                          <p:spTgt spid="11266"/>
                                        </p:tgtEl>
                                        <p:attrNameLst>
                                          <p:attrName>style.visibility</p:attrName>
                                        </p:attrNameLst>
                                      </p:cBhvr>
                                      <p:to>
                                        <p:strVal val="visible"/>
                                      </p:to>
                                    </p:set>
                                  </p:childTnLst>
                                </p:cTn>
                              </p:par>
                            </p:childTnLst>
                          </p:cTn>
                        </p:par>
                        <p:par>
                          <p:cTn id="7" fill="hold" nodeType="afterGroup">
                            <p:stCondLst>
                              <p:cond delay="500"/>
                            </p:stCondLst>
                            <p:childTnLst>
                              <p:par>
                                <p:cTn id="8" presetID="1" presetClass="entr" presetSubtype="0" fill="hold" grpId="0" nodeType="afterEffect">
                                  <p:stCondLst>
                                    <p:cond delay="0"/>
                                  </p:stCondLst>
                                  <p:childTnLst>
                                    <p:set>
                                      <p:cBhvr>
                                        <p:cTn id="9" dur="1" fill="hold">
                                          <p:stCondLst>
                                            <p:cond delay="499"/>
                                          </p:stCondLst>
                                        </p:cTn>
                                        <p:tgtEl>
                                          <p:spTgt spid="11267"/>
                                        </p:tgtEl>
                                        <p:attrNameLst>
                                          <p:attrName>style.visibility</p:attrName>
                                        </p:attrNameLst>
                                      </p:cBhvr>
                                      <p:to>
                                        <p:strVal val="visible"/>
                                      </p:to>
                                    </p:set>
                                  </p:childTnLst>
                                </p:cTn>
                              </p:par>
                            </p:childTnLst>
                          </p:cTn>
                        </p:par>
                        <p:par>
                          <p:cTn id="10" fill="hold" nodeType="afterGroup">
                            <p:stCondLst>
                              <p:cond delay="1000"/>
                            </p:stCondLst>
                            <p:childTnLst>
                              <p:par>
                                <p:cTn id="11" presetID="1" presetClass="entr" presetSubtype="0" fill="hold" nodeType="afterEffect">
                                  <p:stCondLst>
                                    <p:cond delay="0"/>
                                  </p:stCondLst>
                                  <p:childTnLst>
                                    <p:set>
                                      <p:cBhvr>
                                        <p:cTn id="12" dur="1" fill="hold">
                                          <p:stCondLst>
                                            <p:cond delay="499"/>
                                          </p:stCondLst>
                                        </p:cTn>
                                        <p:tgtEl>
                                          <p:spTgt spid="11268"/>
                                        </p:tgtEl>
                                        <p:attrNameLst>
                                          <p:attrName>style.visibility</p:attrName>
                                        </p:attrNameLst>
                                      </p:cBhvr>
                                      <p:to>
                                        <p:strVal val="visible"/>
                                      </p:to>
                                    </p:set>
                                  </p:childTnLst>
                                </p:cTn>
                              </p:par>
                            </p:childTnLst>
                          </p:cTn>
                        </p:par>
                        <p:par>
                          <p:cTn id="13" fill="hold" nodeType="afterGroup">
                            <p:stCondLst>
                              <p:cond delay="1500"/>
                            </p:stCondLst>
                            <p:childTnLst>
                              <p:par>
                                <p:cTn id="14" presetID="1" presetClass="entr" presetSubtype="0" fill="hold" grpId="0" nodeType="afterEffect">
                                  <p:stCondLst>
                                    <p:cond delay="0"/>
                                  </p:stCondLst>
                                  <p:childTnLst>
                                    <p:set>
                                      <p:cBhvr>
                                        <p:cTn id="15" dur="1" fill="hold">
                                          <p:stCondLst>
                                            <p:cond delay="499"/>
                                          </p:stCondLst>
                                        </p:cTn>
                                        <p:tgtEl>
                                          <p:spTgt spid="1126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autoUpdateAnimBg="0"/>
      <p:bldP spid="11269" grpId="0"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6850" name="Group 2"/>
          <p:cNvGrpSpPr>
            <a:grpSpLocks/>
          </p:cNvGrpSpPr>
          <p:nvPr/>
        </p:nvGrpSpPr>
        <p:grpSpPr bwMode="auto">
          <a:xfrm>
            <a:off x="381000" y="727075"/>
            <a:ext cx="4257675" cy="5400675"/>
            <a:chOff x="240" y="458"/>
            <a:chExt cx="2682" cy="3402"/>
          </a:xfrm>
        </p:grpSpPr>
        <p:sp>
          <p:nvSpPr>
            <p:cNvPr id="206851" name="Text Box 3"/>
            <p:cNvSpPr txBox="1">
              <a:spLocks noChangeArrowheads="1"/>
            </p:cNvSpPr>
            <p:nvPr/>
          </p:nvSpPr>
          <p:spPr bwMode="auto">
            <a:xfrm>
              <a:off x="672" y="3264"/>
              <a:ext cx="2107" cy="59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eaLnBrk="0" hangingPunct="0">
                <a:defRPr/>
              </a:pPr>
              <a:r>
                <a:rPr lang="en-US" sz="2800" b="1">
                  <a:latin typeface="Arial" charset="0"/>
                  <a:ea typeface="ＭＳ Ｐゴシック" charset="0"/>
                  <a:cs typeface="Arial" charset="0"/>
                </a:rPr>
                <a:t>      </a:t>
              </a:r>
              <a:r>
                <a:rPr lang="en-US" sz="2800" b="1">
                  <a:solidFill>
                    <a:srgbClr val="006600"/>
                  </a:solidFill>
                  <a:latin typeface="Arial" charset="0"/>
                  <a:ea typeface="ＭＳ Ｐゴシック" charset="0"/>
                  <a:cs typeface="Arial" charset="0"/>
                </a:rPr>
                <a:t>HIGH YIELD</a:t>
              </a:r>
            </a:p>
            <a:p>
              <a:pPr eaLnBrk="0" hangingPunct="0">
                <a:defRPr/>
              </a:pPr>
              <a:r>
                <a:rPr lang="en-US" sz="2800" b="1">
                  <a:solidFill>
                    <a:srgbClr val="006600"/>
                  </a:solidFill>
                  <a:latin typeface="Arial" charset="0"/>
                  <a:ea typeface="ＭＳ Ｐゴシック" charset="0"/>
                  <a:cs typeface="Arial" charset="0"/>
                </a:rPr>
                <a:t> STRENGTH BARS</a:t>
              </a:r>
            </a:p>
          </p:txBody>
        </p:sp>
        <p:grpSp>
          <p:nvGrpSpPr>
            <p:cNvPr id="23577" name="Group 4"/>
            <p:cNvGrpSpPr>
              <a:grpSpLocks/>
            </p:cNvGrpSpPr>
            <p:nvPr/>
          </p:nvGrpSpPr>
          <p:grpSpPr bwMode="auto">
            <a:xfrm>
              <a:off x="240" y="458"/>
              <a:ext cx="2682" cy="2806"/>
              <a:chOff x="240" y="458"/>
              <a:chExt cx="2682" cy="2806"/>
            </a:xfrm>
          </p:grpSpPr>
          <p:sp>
            <p:nvSpPr>
              <p:cNvPr id="206853" name="Line 5"/>
              <p:cNvSpPr>
                <a:spLocks noChangeShapeType="1"/>
              </p:cNvSpPr>
              <p:nvPr/>
            </p:nvSpPr>
            <p:spPr bwMode="auto">
              <a:xfrm>
                <a:off x="746" y="705"/>
                <a:ext cx="966" cy="0"/>
              </a:xfrm>
              <a:prstGeom prst="line">
                <a:avLst/>
              </a:prstGeom>
              <a:noFill/>
              <a:ln w="12700">
                <a:solidFill>
                  <a:srgbClr val="000000"/>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nvGrpSpPr>
              <p:cNvPr id="23579" name="Group 6"/>
              <p:cNvGrpSpPr>
                <a:grpSpLocks/>
              </p:cNvGrpSpPr>
              <p:nvPr/>
            </p:nvGrpSpPr>
            <p:grpSpPr bwMode="auto">
              <a:xfrm>
                <a:off x="240" y="458"/>
                <a:ext cx="2682" cy="2806"/>
                <a:chOff x="240" y="458"/>
                <a:chExt cx="2682" cy="2806"/>
              </a:xfrm>
            </p:grpSpPr>
            <p:sp>
              <p:nvSpPr>
                <p:cNvPr id="206855" name="Line 7"/>
                <p:cNvSpPr>
                  <a:spLocks noChangeShapeType="1"/>
                </p:cNvSpPr>
                <p:nvPr/>
              </p:nvSpPr>
              <p:spPr bwMode="auto">
                <a:xfrm>
                  <a:off x="1788" y="911"/>
                  <a:ext cx="322" cy="0"/>
                </a:xfrm>
                <a:prstGeom prst="line">
                  <a:avLst/>
                </a:prstGeom>
                <a:noFill/>
                <a:ln w="38100">
                  <a:solidFill>
                    <a:srgbClr val="FF3300"/>
                  </a:solidFill>
                  <a:prstDash val="sysDot"/>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206856" name="Line 8"/>
                <p:cNvSpPr>
                  <a:spLocks noChangeShapeType="1"/>
                </p:cNvSpPr>
                <p:nvPr/>
              </p:nvSpPr>
              <p:spPr bwMode="auto">
                <a:xfrm>
                  <a:off x="637" y="1715"/>
                  <a:ext cx="110" cy="0"/>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206857" name="Line 9"/>
                <p:cNvSpPr>
                  <a:spLocks noChangeShapeType="1"/>
                </p:cNvSpPr>
                <p:nvPr/>
              </p:nvSpPr>
              <p:spPr bwMode="auto">
                <a:xfrm>
                  <a:off x="646" y="2178"/>
                  <a:ext cx="111" cy="0"/>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206858" name="Line 10"/>
                <p:cNvSpPr>
                  <a:spLocks noChangeShapeType="1"/>
                </p:cNvSpPr>
                <p:nvPr/>
              </p:nvSpPr>
              <p:spPr bwMode="auto">
                <a:xfrm>
                  <a:off x="642" y="1253"/>
                  <a:ext cx="111" cy="0"/>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206859" name="Line 11"/>
                <p:cNvSpPr>
                  <a:spLocks noChangeShapeType="1"/>
                </p:cNvSpPr>
                <p:nvPr/>
              </p:nvSpPr>
              <p:spPr bwMode="auto">
                <a:xfrm>
                  <a:off x="637" y="791"/>
                  <a:ext cx="110" cy="0"/>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grpSp>
              <p:nvGrpSpPr>
                <p:cNvPr id="23585" name="Group 12"/>
                <p:cNvGrpSpPr>
                  <a:grpSpLocks/>
                </p:cNvGrpSpPr>
                <p:nvPr/>
              </p:nvGrpSpPr>
              <p:grpSpPr bwMode="auto">
                <a:xfrm>
                  <a:off x="240" y="458"/>
                  <a:ext cx="2682" cy="2806"/>
                  <a:chOff x="240" y="458"/>
                  <a:chExt cx="2682" cy="2806"/>
                </a:xfrm>
              </p:grpSpPr>
              <p:sp>
                <p:nvSpPr>
                  <p:cNvPr id="206861" name="Line 13"/>
                  <p:cNvSpPr>
                    <a:spLocks noChangeShapeType="1"/>
                  </p:cNvSpPr>
                  <p:nvPr/>
                </p:nvSpPr>
                <p:spPr bwMode="auto">
                  <a:xfrm>
                    <a:off x="642" y="2640"/>
                    <a:ext cx="111" cy="0"/>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grpSp>
                <p:nvGrpSpPr>
                  <p:cNvPr id="23587" name="Group 14"/>
                  <p:cNvGrpSpPr>
                    <a:grpSpLocks/>
                  </p:cNvGrpSpPr>
                  <p:nvPr/>
                </p:nvGrpSpPr>
                <p:grpSpPr bwMode="auto">
                  <a:xfrm>
                    <a:off x="240" y="458"/>
                    <a:ext cx="2682" cy="2806"/>
                    <a:chOff x="240" y="458"/>
                    <a:chExt cx="2682" cy="2806"/>
                  </a:xfrm>
                </p:grpSpPr>
                <p:sp>
                  <p:nvSpPr>
                    <p:cNvPr id="206863" name="Arc 15"/>
                    <p:cNvSpPr>
                      <a:spLocks/>
                    </p:cNvSpPr>
                    <p:nvPr/>
                  </p:nvSpPr>
                  <p:spPr bwMode="auto">
                    <a:xfrm rot="-4451413">
                      <a:off x="1299" y="763"/>
                      <a:ext cx="794" cy="1019"/>
                    </a:xfrm>
                    <a:custGeom>
                      <a:avLst/>
                      <a:gdLst>
                        <a:gd name="T0" fmla="*/ 144 w 19114"/>
                        <a:gd name="T1" fmla="*/ 0 h 21319"/>
                        <a:gd name="T2" fmla="*/ 794 w 19114"/>
                        <a:gd name="T3" fmla="*/ 538 h 21319"/>
                        <a:gd name="T4" fmla="*/ 0 w 19114"/>
                        <a:gd name="T5" fmla="*/ 1019 h 21319"/>
                        <a:gd name="T6" fmla="*/ 0 60000 65536"/>
                        <a:gd name="T7" fmla="*/ 0 60000 65536"/>
                        <a:gd name="T8" fmla="*/ 0 60000 65536"/>
                      </a:gdLst>
                      <a:ahLst/>
                      <a:cxnLst>
                        <a:cxn ang="T6">
                          <a:pos x="T0" y="T1"/>
                        </a:cxn>
                        <a:cxn ang="T7">
                          <a:pos x="T2" y="T3"/>
                        </a:cxn>
                        <a:cxn ang="T8">
                          <a:pos x="T4" y="T5"/>
                        </a:cxn>
                      </a:cxnLst>
                      <a:rect l="0" t="0" r="r" b="b"/>
                      <a:pathLst>
                        <a:path w="19114" h="21319" fill="none" extrusionOk="0">
                          <a:moveTo>
                            <a:pt x="3472" y="0"/>
                          </a:moveTo>
                          <a:cubicBezTo>
                            <a:pt x="10164" y="1090"/>
                            <a:pt x="15955" y="5258"/>
                            <a:pt x="19113" y="11258"/>
                          </a:cubicBezTo>
                        </a:path>
                        <a:path w="19114" h="21319" stroke="0" extrusionOk="0">
                          <a:moveTo>
                            <a:pt x="3472" y="0"/>
                          </a:moveTo>
                          <a:cubicBezTo>
                            <a:pt x="10164" y="1090"/>
                            <a:pt x="15955" y="5258"/>
                            <a:pt x="19113" y="11258"/>
                          </a:cubicBezTo>
                          <a:lnTo>
                            <a:pt x="0" y="21319"/>
                          </a:lnTo>
                          <a:lnTo>
                            <a:pt x="3472" y="0"/>
                          </a:lnTo>
                          <a:close/>
                        </a:path>
                      </a:pathLst>
                    </a:custGeom>
                    <a:noFill/>
                    <a:ln w="38100">
                      <a:solidFill>
                        <a:srgbClr val="FF9900"/>
                      </a:solidFill>
                      <a:prstDash val="sysDot"/>
                      <a:round/>
                      <a:headEnd/>
                      <a:tailEnd/>
                    </a:ln>
                    <a:effectLst/>
                  </p:spPr>
                  <p:txBody>
                    <a:bodyPr wrap="none" anchor="ctr"/>
                    <a:lstStyle/>
                    <a:p>
                      <a:endParaRPr lang="en-US"/>
                    </a:p>
                  </p:txBody>
                </p:sp>
                <p:grpSp>
                  <p:nvGrpSpPr>
                    <p:cNvPr id="23589" name="Group 16"/>
                    <p:cNvGrpSpPr>
                      <a:grpSpLocks/>
                    </p:cNvGrpSpPr>
                    <p:nvPr/>
                  </p:nvGrpSpPr>
                  <p:grpSpPr bwMode="auto">
                    <a:xfrm>
                      <a:off x="691" y="710"/>
                      <a:ext cx="1397" cy="1885"/>
                      <a:chOff x="691" y="710"/>
                      <a:chExt cx="1397" cy="1885"/>
                    </a:xfrm>
                  </p:grpSpPr>
                  <p:sp>
                    <p:nvSpPr>
                      <p:cNvPr id="206865" name="Line 17"/>
                      <p:cNvSpPr>
                        <a:spLocks noChangeShapeType="1"/>
                      </p:cNvSpPr>
                      <p:nvPr/>
                    </p:nvSpPr>
                    <p:spPr bwMode="auto">
                      <a:xfrm rot="21261258" flipV="1">
                        <a:off x="691" y="1126"/>
                        <a:ext cx="597" cy="1469"/>
                      </a:xfrm>
                      <a:prstGeom prst="line">
                        <a:avLst/>
                      </a:prstGeom>
                      <a:noFill/>
                      <a:ln w="38100">
                        <a:solidFill>
                          <a:srgbClr val="339966"/>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206866" name="Arc 18"/>
                      <p:cNvSpPr>
                        <a:spLocks/>
                      </p:cNvSpPr>
                      <p:nvPr/>
                    </p:nvSpPr>
                    <p:spPr bwMode="auto">
                      <a:xfrm flipH="1">
                        <a:off x="1226" y="710"/>
                        <a:ext cx="619" cy="965"/>
                      </a:xfrm>
                      <a:custGeom>
                        <a:avLst/>
                        <a:gdLst>
                          <a:gd name="T0" fmla="*/ 0 w 17294"/>
                          <a:gd name="T1" fmla="*/ 0 h 21600"/>
                          <a:gd name="T2" fmla="*/ 619 w 17294"/>
                          <a:gd name="T3" fmla="*/ 387 h 21600"/>
                          <a:gd name="T4" fmla="*/ 0 w 17294"/>
                          <a:gd name="T5" fmla="*/ 965 h 21600"/>
                          <a:gd name="T6" fmla="*/ 0 60000 65536"/>
                          <a:gd name="T7" fmla="*/ 0 60000 65536"/>
                          <a:gd name="T8" fmla="*/ 0 60000 65536"/>
                        </a:gdLst>
                        <a:ahLst/>
                        <a:cxnLst>
                          <a:cxn ang="T6">
                            <a:pos x="T0" y="T1"/>
                          </a:cxn>
                          <a:cxn ang="T7">
                            <a:pos x="T2" y="T3"/>
                          </a:cxn>
                          <a:cxn ang="T8">
                            <a:pos x="T4" y="T5"/>
                          </a:cxn>
                        </a:cxnLst>
                        <a:rect l="0" t="0" r="r" b="b"/>
                        <a:pathLst>
                          <a:path w="17294" h="21600" fill="none" extrusionOk="0">
                            <a:moveTo>
                              <a:pt x="0" y="-1"/>
                            </a:moveTo>
                            <a:cubicBezTo>
                              <a:pt x="6807" y="-1"/>
                              <a:pt x="13215" y="3208"/>
                              <a:pt x="17294" y="8658"/>
                            </a:cubicBezTo>
                          </a:path>
                          <a:path w="17294" h="21600" stroke="0" extrusionOk="0">
                            <a:moveTo>
                              <a:pt x="0" y="-1"/>
                            </a:moveTo>
                            <a:cubicBezTo>
                              <a:pt x="6807" y="-1"/>
                              <a:pt x="13215" y="3208"/>
                              <a:pt x="17294" y="8658"/>
                            </a:cubicBezTo>
                            <a:lnTo>
                              <a:pt x="0" y="21600"/>
                            </a:lnTo>
                            <a:lnTo>
                              <a:pt x="0" y="-1"/>
                            </a:lnTo>
                            <a:close/>
                          </a:path>
                        </a:pathLst>
                      </a:custGeom>
                      <a:noFill/>
                      <a:ln w="38100">
                        <a:solidFill>
                          <a:srgbClr val="339966"/>
                        </a:solidFill>
                        <a:round/>
                        <a:headEnd/>
                        <a:tailEnd/>
                      </a:ln>
                      <a:effectLst/>
                    </p:spPr>
                    <p:txBody>
                      <a:bodyPr wrap="none" anchor="ctr"/>
                      <a:lstStyle/>
                      <a:p>
                        <a:endParaRPr lang="en-US"/>
                      </a:p>
                    </p:txBody>
                  </p:sp>
                  <p:sp>
                    <p:nvSpPr>
                      <p:cNvPr id="206867" name="Line 19"/>
                      <p:cNvSpPr>
                        <a:spLocks noChangeShapeType="1"/>
                      </p:cNvSpPr>
                      <p:nvPr/>
                    </p:nvSpPr>
                    <p:spPr bwMode="auto">
                      <a:xfrm>
                        <a:off x="1830" y="710"/>
                        <a:ext cx="258" cy="0"/>
                      </a:xfrm>
                      <a:prstGeom prst="line">
                        <a:avLst/>
                      </a:prstGeom>
                      <a:noFill/>
                      <a:ln w="38100">
                        <a:solidFill>
                          <a:srgbClr val="339966"/>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nvGrpSpPr>
                    <p:cNvPr id="23590" name="Group 20"/>
                    <p:cNvGrpSpPr>
                      <a:grpSpLocks/>
                    </p:cNvGrpSpPr>
                    <p:nvPr/>
                  </p:nvGrpSpPr>
                  <p:grpSpPr bwMode="auto">
                    <a:xfrm>
                      <a:off x="240" y="458"/>
                      <a:ext cx="2682" cy="2806"/>
                      <a:chOff x="240" y="458"/>
                      <a:chExt cx="2682" cy="2806"/>
                    </a:xfrm>
                  </p:grpSpPr>
                  <p:sp>
                    <p:nvSpPr>
                      <p:cNvPr id="206869" name="Line 21"/>
                      <p:cNvSpPr>
                        <a:spLocks noChangeShapeType="1"/>
                      </p:cNvSpPr>
                      <p:nvPr/>
                    </p:nvSpPr>
                    <p:spPr bwMode="auto">
                      <a:xfrm>
                        <a:off x="735" y="911"/>
                        <a:ext cx="967" cy="0"/>
                      </a:xfrm>
                      <a:prstGeom prst="line">
                        <a:avLst/>
                      </a:prstGeom>
                      <a:noFill/>
                      <a:ln w="12700">
                        <a:solidFill>
                          <a:srgbClr val="FF9900"/>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nvGrpSpPr>
                      <p:cNvPr id="23592" name="Group 22"/>
                      <p:cNvGrpSpPr>
                        <a:grpSpLocks/>
                      </p:cNvGrpSpPr>
                      <p:nvPr/>
                    </p:nvGrpSpPr>
                    <p:grpSpPr bwMode="auto">
                      <a:xfrm>
                        <a:off x="240" y="458"/>
                        <a:ext cx="2682" cy="2806"/>
                        <a:chOff x="240" y="458"/>
                        <a:chExt cx="2682" cy="2806"/>
                      </a:xfrm>
                    </p:grpSpPr>
                    <p:sp>
                      <p:nvSpPr>
                        <p:cNvPr id="206871" name="Line 23"/>
                        <p:cNvSpPr>
                          <a:spLocks noChangeShapeType="1"/>
                        </p:cNvSpPr>
                        <p:nvPr/>
                      </p:nvSpPr>
                      <p:spPr bwMode="auto">
                        <a:xfrm rot="21144552" flipV="1">
                          <a:off x="1197" y="688"/>
                          <a:ext cx="827" cy="1898"/>
                        </a:xfrm>
                        <a:prstGeom prst="line">
                          <a:avLst/>
                        </a:prstGeom>
                        <a:noFill/>
                        <a:ln w="28575">
                          <a:solidFill>
                            <a:schemeClr val="tx1"/>
                          </a:solidFill>
                          <a:prstDash val="sysDot"/>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grpSp>
                      <p:nvGrpSpPr>
                        <p:cNvPr id="23594" name="Group 24"/>
                        <p:cNvGrpSpPr>
                          <a:grpSpLocks/>
                        </p:cNvGrpSpPr>
                        <p:nvPr/>
                      </p:nvGrpSpPr>
                      <p:grpSpPr bwMode="auto">
                        <a:xfrm>
                          <a:off x="240" y="458"/>
                          <a:ext cx="2682" cy="2806"/>
                          <a:chOff x="240" y="458"/>
                          <a:chExt cx="2682" cy="2806"/>
                        </a:xfrm>
                      </p:grpSpPr>
                      <p:sp>
                        <p:nvSpPr>
                          <p:cNvPr id="206873" name="Text Box 25"/>
                          <p:cNvSpPr txBox="1">
                            <a:spLocks noChangeArrowheads="1"/>
                          </p:cNvSpPr>
                          <p:nvPr/>
                        </p:nvSpPr>
                        <p:spPr bwMode="auto">
                          <a:xfrm>
                            <a:off x="1168" y="1308"/>
                            <a:ext cx="1278"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eaLnBrk="0" hangingPunct="0">
                              <a:defRPr/>
                            </a:pPr>
                            <a:r>
                              <a:rPr lang="en-US" sz="2400" b="1">
                                <a:solidFill>
                                  <a:srgbClr val="FF0000"/>
                                </a:solidFill>
                                <a:latin typeface="Arial" charset="0"/>
                                <a:ea typeface="ＭＳ Ｐゴシック" charset="0"/>
                                <a:cs typeface="Arial" charset="0"/>
                              </a:rPr>
                              <a:t>design value</a:t>
                            </a:r>
                          </a:p>
                        </p:txBody>
                      </p:sp>
                      <p:sp>
                        <p:nvSpPr>
                          <p:cNvPr id="206874" name="Line 26"/>
                          <p:cNvSpPr>
                            <a:spLocks noChangeShapeType="1"/>
                          </p:cNvSpPr>
                          <p:nvPr/>
                        </p:nvSpPr>
                        <p:spPr bwMode="auto">
                          <a:xfrm>
                            <a:off x="1036" y="2640"/>
                            <a:ext cx="0" cy="132"/>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206875" name="Text Box 27"/>
                          <p:cNvSpPr txBox="1">
                            <a:spLocks noChangeArrowheads="1"/>
                          </p:cNvSpPr>
                          <p:nvPr/>
                        </p:nvSpPr>
                        <p:spPr bwMode="auto">
                          <a:xfrm>
                            <a:off x="624" y="2736"/>
                            <a:ext cx="1920"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eaLnBrk="0" hangingPunct="0">
                              <a:defRPr/>
                            </a:pPr>
                            <a:r>
                              <a:rPr lang="en-US" sz="2400">
                                <a:latin typeface="Arial" charset="0"/>
                                <a:ea typeface="ＭＳ Ｐゴシック" charset="0"/>
                                <a:cs typeface="Arial" charset="0"/>
                              </a:rPr>
                              <a:t> </a:t>
                            </a:r>
                            <a:r>
                              <a:rPr lang="en-US" b="1">
                                <a:solidFill>
                                  <a:srgbClr val="FF0000"/>
                                </a:solidFill>
                                <a:latin typeface="Arial" charset="0"/>
                                <a:ea typeface="ＭＳ Ｐゴシック" charset="0"/>
                                <a:cs typeface="Arial" charset="0"/>
                              </a:rPr>
                              <a:t>0</a:t>
                            </a:r>
                            <a:r>
                              <a:rPr lang="en-US" sz="2400">
                                <a:latin typeface="Arial" charset="0"/>
                                <a:ea typeface="ＭＳ Ｐゴシック" charset="0"/>
                                <a:cs typeface="Arial" charset="0"/>
                              </a:rPr>
                              <a:t>      </a:t>
                            </a:r>
                            <a:r>
                              <a:rPr lang="en-US" sz="2000" b="1">
                                <a:solidFill>
                                  <a:srgbClr val="FF0000"/>
                                </a:solidFill>
                                <a:latin typeface="Arial" charset="0"/>
                                <a:ea typeface="ＭＳ Ｐゴシック" charset="0"/>
                                <a:cs typeface="Arial" charset="0"/>
                              </a:rPr>
                              <a:t>.002      .004 .005</a:t>
                            </a:r>
                          </a:p>
                        </p:txBody>
                      </p:sp>
                      <p:sp>
                        <p:nvSpPr>
                          <p:cNvPr id="206876" name="Text Box 28"/>
                          <p:cNvSpPr txBox="1">
                            <a:spLocks noChangeArrowheads="1"/>
                          </p:cNvSpPr>
                          <p:nvPr/>
                        </p:nvSpPr>
                        <p:spPr bwMode="auto">
                          <a:xfrm>
                            <a:off x="1248" y="2976"/>
                            <a:ext cx="639"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eaLnBrk="0" hangingPunct="0">
                              <a:defRPr/>
                            </a:pPr>
                            <a:r>
                              <a:rPr lang="en-US" sz="2400" b="1">
                                <a:solidFill>
                                  <a:schemeClr val="accent2"/>
                                </a:solidFill>
                                <a:latin typeface="Arial" charset="0"/>
                                <a:ea typeface="ＭＳ Ｐゴシック" charset="0"/>
                                <a:cs typeface="Arial" charset="0"/>
                              </a:rPr>
                              <a:t>strain</a:t>
                            </a:r>
                          </a:p>
                        </p:txBody>
                      </p:sp>
                      <p:sp>
                        <p:nvSpPr>
                          <p:cNvPr id="206877" name="Text Box 29"/>
                          <p:cNvSpPr txBox="1">
                            <a:spLocks noChangeArrowheads="1"/>
                          </p:cNvSpPr>
                          <p:nvPr/>
                        </p:nvSpPr>
                        <p:spPr bwMode="auto">
                          <a:xfrm rot="-5400000">
                            <a:off x="-477" y="1580"/>
                            <a:ext cx="1818"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eaLnBrk="0" hangingPunct="0">
                              <a:defRPr/>
                            </a:pPr>
                            <a:r>
                              <a:rPr lang="en-US" sz="2400" b="1">
                                <a:solidFill>
                                  <a:schemeClr val="accent2"/>
                                </a:solidFill>
                                <a:latin typeface="Arial" charset="0"/>
                                <a:ea typeface="ＭＳ Ｐゴシック" charset="0"/>
                                <a:cs typeface="Arial" charset="0"/>
                              </a:rPr>
                              <a:t>stress  N / sq mm</a:t>
                            </a:r>
                          </a:p>
                        </p:txBody>
                      </p:sp>
                      <p:sp>
                        <p:nvSpPr>
                          <p:cNvPr id="206878" name="Line 30"/>
                          <p:cNvSpPr>
                            <a:spLocks noChangeShapeType="1"/>
                          </p:cNvSpPr>
                          <p:nvPr/>
                        </p:nvSpPr>
                        <p:spPr bwMode="auto">
                          <a:xfrm flipV="1">
                            <a:off x="753" y="543"/>
                            <a:ext cx="0" cy="2105"/>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206879" name="Line 31"/>
                          <p:cNvSpPr>
                            <a:spLocks noChangeShapeType="1"/>
                          </p:cNvSpPr>
                          <p:nvPr/>
                        </p:nvSpPr>
                        <p:spPr bwMode="auto">
                          <a:xfrm>
                            <a:off x="757" y="2642"/>
                            <a:ext cx="1982" cy="0"/>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206880" name="Text Box 32"/>
                          <p:cNvSpPr txBox="1">
                            <a:spLocks noChangeArrowheads="1"/>
                          </p:cNvSpPr>
                          <p:nvPr/>
                        </p:nvSpPr>
                        <p:spPr bwMode="auto">
                          <a:xfrm>
                            <a:off x="240" y="655"/>
                            <a:ext cx="437"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eaLnBrk="0" hangingPunct="0">
                              <a:defRPr/>
                            </a:pPr>
                            <a:r>
                              <a:rPr lang="en-US" sz="2400" b="1">
                                <a:latin typeface="Arial" charset="0"/>
                                <a:ea typeface="ＭＳ Ｐゴシック" charset="0"/>
                                <a:cs typeface="Arial" charset="0"/>
                              </a:rPr>
                              <a:t>400</a:t>
                            </a:r>
                          </a:p>
                        </p:txBody>
                      </p:sp>
                      <p:sp>
                        <p:nvSpPr>
                          <p:cNvPr id="206881" name="Text Box 33"/>
                          <p:cNvSpPr txBox="1">
                            <a:spLocks noChangeArrowheads="1"/>
                          </p:cNvSpPr>
                          <p:nvPr/>
                        </p:nvSpPr>
                        <p:spPr bwMode="auto">
                          <a:xfrm>
                            <a:off x="1022" y="462"/>
                            <a:ext cx="437"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eaLnBrk="0" hangingPunct="0">
                              <a:defRPr/>
                            </a:pPr>
                            <a:r>
                              <a:rPr lang="en-US" sz="2400" b="1">
                                <a:latin typeface="Arial" charset="0"/>
                                <a:ea typeface="ＭＳ Ｐゴシック" charset="0"/>
                                <a:cs typeface="Arial" charset="0"/>
                              </a:rPr>
                              <a:t>415</a:t>
                            </a:r>
                          </a:p>
                        </p:txBody>
                      </p:sp>
                      <p:sp>
                        <p:nvSpPr>
                          <p:cNvPr id="206882" name="Text Box 34"/>
                          <p:cNvSpPr txBox="1">
                            <a:spLocks noChangeArrowheads="1"/>
                          </p:cNvSpPr>
                          <p:nvPr/>
                        </p:nvSpPr>
                        <p:spPr bwMode="auto">
                          <a:xfrm>
                            <a:off x="1891" y="710"/>
                            <a:ext cx="1031" cy="51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eaLnBrk="0" hangingPunct="0">
                              <a:defRPr/>
                            </a:pPr>
                            <a:r>
                              <a:rPr lang="en-US" sz="2400" b="1">
                                <a:latin typeface="Arial" charset="0"/>
                                <a:ea typeface="ＭＳ Ｐゴシック" charset="0"/>
                                <a:cs typeface="Arial" charset="0"/>
                              </a:rPr>
                              <a:t>    </a:t>
                            </a:r>
                            <a:r>
                              <a:rPr lang="en-US" sz="2400" b="1">
                                <a:solidFill>
                                  <a:schemeClr val="accent2"/>
                                </a:solidFill>
                                <a:latin typeface="Arial" charset="0"/>
                                <a:ea typeface="ＭＳ Ｐゴシック" charset="0"/>
                                <a:cs typeface="Arial" charset="0"/>
                              </a:rPr>
                              <a:t>fy /1.15</a:t>
                            </a:r>
                          </a:p>
                          <a:p>
                            <a:pPr eaLnBrk="0" hangingPunct="0">
                              <a:defRPr/>
                            </a:pPr>
                            <a:r>
                              <a:rPr lang="en-US" sz="2400">
                                <a:solidFill>
                                  <a:schemeClr val="accent2"/>
                                </a:solidFill>
                                <a:latin typeface="Arial" charset="0"/>
                                <a:ea typeface="ＭＳ Ｐゴシック" charset="0"/>
                                <a:cs typeface="Arial" charset="0"/>
                              </a:rPr>
                              <a:t> = </a:t>
                            </a:r>
                            <a:r>
                              <a:rPr lang="en-US" sz="2400" b="1">
                                <a:solidFill>
                                  <a:schemeClr val="accent2"/>
                                </a:solidFill>
                                <a:latin typeface="Arial" charset="0"/>
                                <a:ea typeface="ＭＳ Ｐゴシック" charset="0"/>
                                <a:cs typeface="Arial" charset="0"/>
                              </a:rPr>
                              <a:t>0.87 fy</a:t>
                            </a:r>
                          </a:p>
                        </p:txBody>
                      </p:sp>
                      <p:sp>
                        <p:nvSpPr>
                          <p:cNvPr id="206883" name="Text Box 35"/>
                          <p:cNvSpPr txBox="1">
                            <a:spLocks noChangeArrowheads="1"/>
                          </p:cNvSpPr>
                          <p:nvPr/>
                        </p:nvSpPr>
                        <p:spPr bwMode="auto">
                          <a:xfrm>
                            <a:off x="2060" y="458"/>
                            <a:ext cx="340"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eaLnBrk="0" hangingPunct="0">
                              <a:defRPr/>
                            </a:pPr>
                            <a:r>
                              <a:rPr lang="en-US" sz="2400" b="1">
                                <a:latin typeface="Arial" charset="0"/>
                                <a:ea typeface="ＭＳ Ｐゴシック" charset="0"/>
                                <a:cs typeface="Arial" charset="0"/>
                              </a:rPr>
                              <a:t> fy</a:t>
                            </a:r>
                          </a:p>
                        </p:txBody>
                      </p:sp>
                      <p:sp>
                        <p:nvSpPr>
                          <p:cNvPr id="206884" name="Line 36"/>
                          <p:cNvSpPr>
                            <a:spLocks noChangeShapeType="1"/>
                          </p:cNvSpPr>
                          <p:nvPr/>
                        </p:nvSpPr>
                        <p:spPr bwMode="auto">
                          <a:xfrm>
                            <a:off x="1310" y="2640"/>
                            <a:ext cx="0" cy="132"/>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206885" name="Line 37"/>
                          <p:cNvSpPr>
                            <a:spLocks noChangeShapeType="1"/>
                          </p:cNvSpPr>
                          <p:nvPr/>
                        </p:nvSpPr>
                        <p:spPr bwMode="auto">
                          <a:xfrm>
                            <a:off x="1594" y="2640"/>
                            <a:ext cx="0" cy="132"/>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206886" name="Line 38"/>
                          <p:cNvSpPr>
                            <a:spLocks noChangeShapeType="1"/>
                          </p:cNvSpPr>
                          <p:nvPr/>
                        </p:nvSpPr>
                        <p:spPr bwMode="auto">
                          <a:xfrm>
                            <a:off x="1883" y="2640"/>
                            <a:ext cx="0" cy="132"/>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206887" name="Line 39"/>
                          <p:cNvSpPr>
                            <a:spLocks noChangeShapeType="1"/>
                          </p:cNvSpPr>
                          <p:nvPr/>
                        </p:nvSpPr>
                        <p:spPr bwMode="auto">
                          <a:xfrm>
                            <a:off x="2162" y="2633"/>
                            <a:ext cx="0" cy="133"/>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206888" name="Line 40"/>
                          <p:cNvSpPr>
                            <a:spLocks noChangeShapeType="1"/>
                          </p:cNvSpPr>
                          <p:nvPr/>
                        </p:nvSpPr>
                        <p:spPr bwMode="auto">
                          <a:xfrm>
                            <a:off x="755" y="2642"/>
                            <a:ext cx="0" cy="132"/>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206889" name="Line 41"/>
                          <p:cNvSpPr>
                            <a:spLocks noChangeShapeType="1"/>
                          </p:cNvSpPr>
                          <p:nvPr/>
                        </p:nvSpPr>
                        <p:spPr bwMode="auto">
                          <a:xfrm flipV="1">
                            <a:off x="934" y="911"/>
                            <a:ext cx="0" cy="563"/>
                          </a:xfrm>
                          <a:prstGeom prst="line">
                            <a:avLst/>
                          </a:prstGeom>
                          <a:noFill/>
                          <a:ln w="9525">
                            <a:solidFill>
                              <a:srgbClr val="000000"/>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206890" name="Line 42"/>
                          <p:cNvSpPr>
                            <a:spLocks noChangeShapeType="1"/>
                          </p:cNvSpPr>
                          <p:nvPr/>
                        </p:nvSpPr>
                        <p:spPr bwMode="auto">
                          <a:xfrm>
                            <a:off x="934" y="1467"/>
                            <a:ext cx="258" cy="0"/>
                          </a:xfrm>
                          <a:prstGeom prst="line">
                            <a:avLst/>
                          </a:prstGeom>
                          <a:noFill/>
                          <a:ln w="9525">
                            <a:solidFill>
                              <a:srgbClr val="000000"/>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grpSp>
              </p:grpSp>
            </p:grpSp>
          </p:grpSp>
        </p:grpSp>
      </p:grpSp>
      <p:grpSp>
        <p:nvGrpSpPr>
          <p:cNvPr id="206891" name="Group 43"/>
          <p:cNvGrpSpPr>
            <a:grpSpLocks/>
          </p:cNvGrpSpPr>
          <p:nvPr/>
        </p:nvGrpSpPr>
        <p:grpSpPr bwMode="auto">
          <a:xfrm>
            <a:off x="4903788" y="1743075"/>
            <a:ext cx="3387725" cy="4033838"/>
            <a:chOff x="3089" y="1098"/>
            <a:chExt cx="2134" cy="2541"/>
          </a:xfrm>
        </p:grpSpPr>
        <p:sp>
          <p:nvSpPr>
            <p:cNvPr id="206892" name="Text Box 44"/>
            <p:cNvSpPr txBox="1">
              <a:spLocks noChangeArrowheads="1"/>
            </p:cNvSpPr>
            <p:nvPr/>
          </p:nvSpPr>
          <p:spPr bwMode="auto">
            <a:xfrm>
              <a:off x="3456" y="3312"/>
              <a:ext cx="1509" cy="32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eaLnBrk="0" hangingPunct="0">
                <a:defRPr/>
              </a:pPr>
              <a:r>
                <a:rPr lang="en-US" sz="2800" b="1">
                  <a:solidFill>
                    <a:srgbClr val="663300"/>
                  </a:solidFill>
                  <a:latin typeface="Arial" charset="0"/>
                  <a:ea typeface="ＭＳ Ｐゴシック" charset="0"/>
                  <a:cs typeface="Arial" charset="0"/>
                </a:rPr>
                <a:t>MILD  STEEL</a:t>
              </a:r>
              <a:endParaRPr lang="en-US" sz="2800">
                <a:solidFill>
                  <a:srgbClr val="663300"/>
                </a:solidFill>
                <a:latin typeface="Arial" charset="0"/>
                <a:ea typeface="ＭＳ Ｐゴシック" charset="0"/>
                <a:cs typeface="Arial" charset="0"/>
              </a:endParaRPr>
            </a:p>
          </p:txBody>
        </p:sp>
        <p:grpSp>
          <p:nvGrpSpPr>
            <p:cNvPr id="23563" name="Group 45"/>
            <p:cNvGrpSpPr>
              <a:grpSpLocks/>
            </p:cNvGrpSpPr>
            <p:nvPr/>
          </p:nvGrpSpPr>
          <p:grpSpPr bwMode="auto">
            <a:xfrm>
              <a:off x="3089" y="1098"/>
              <a:ext cx="2134" cy="1830"/>
              <a:chOff x="3089" y="1098"/>
              <a:chExt cx="2134" cy="1830"/>
            </a:xfrm>
          </p:grpSpPr>
          <p:sp>
            <p:nvSpPr>
              <p:cNvPr id="206894" name="Text Box 46"/>
              <p:cNvSpPr txBox="1">
                <a:spLocks noChangeArrowheads="1"/>
              </p:cNvSpPr>
              <p:nvPr/>
            </p:nvSpPr>
            <p:spPr bwMode="auto">
              <a:xfrm rot="-5400000">
                <a:off x="2891" y="1864"/>
                <a:ext cx="683"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eaLnBrk="0" hangingPunct="0">
                  <a:defRPr/>
                </a:pPr>
                <a:r>
                  <a:rPr lang="en-US" sz="2400" b="1">
                    <a:solidFill>
                      <a:schemeClr val="accent2"/>
                    </a:solidFill>
                    <a:latin typeface="Arial" charset="0"/>
                    <a:ea typeface="ＭＳ Ｐゴシック" charset="0"/>
                    <a:cs typeface="Arial" charset="0"/>
                  </a:rPr>
                  <a:t>stress</a:t>
                </a:r>
                <a:endParaRPr lang="en-US" sz="2400">
                  <a:solidFill>
                    <a:schemeClr val="accent2"/>
                  </a:solidFill>
                  <a:latin typeface="Arial" charset="0"/>
                  <a:ea typeface="ＭＳ Ｐゴシック" charset="0"/>
                  <a:cs typeface="Arial" charset="0"/>
                </a:endParaRPr>
              </a:p>
            </p:txBody>
          </p:sp>
          <p:sp>
            <p:nvSpPr>
              <p:cNvPr id="206895" name="Text Box 47"/>
              <p:cNvSpPr txBox="1">
                <a:spLocks noChangeArrowheads="1"/>
              </p:cNvSpPr>
              <p:nvPr/>
            </p:nvSpPr>
            <p:spPr bwMode="auto">
              <a:xfrm>
                <a:off x="3726" y="2640"/>
                <a:ext cx="639"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eaLnBrk="0" hangingPunct="0">
                  <a:defRPr/>
                </a:pPr>
                <a:r>
                  <a:rPr lang="en-US" sz="2400" b="1">
                    <a:solidFill>
                      <a:schemeClr val="accent2"/>
                    </a:solidFill>
                    <a:latin typeface="Arial" charset="0"/>
                    <a:ea typeface="ＭＳ Ｐゴシック" charset="0"/>
                    <a:cs typeface="Arial" charset="0"/>
                  </a:rPr>
                  <a:t>strain</a:t>
                </a:r>
                <a:endParaRPr lang="en-US" sz="2400">
                  <a:solidFill>
                    <a:schemeClr val="accent2"/>
                  </a:solidFill>
                  <a:latin typeface="Arial" charset="0"/>
                  <a:ea typeface="ＭＳ Ｐゴシック" charset="0"/>
                  <a:cs typeface="Arial" charset="0"/>
                </a:endParaRPr>
              </a:p>
            </p:txBody>
          </p:sp>
          <p:grpSp>
            <p:nvGrpSpPr>
              <p:cNvPr id="23566" name="Group 48"/>
              <p:cNvGrpSpPr>
                <a:grpSpLocks/>
              </p:cNvGrpSpPr>
              <p:nvPr/>
            </p:nvGrpSpPr>
            <p:grpSpPr bwMode="auto">
              <a:xfrm>
                <a:off x="3408" y="1098"/>
                <a:ext cx="1815" cy="1530"/>
                <a:chOff x="3408" y="1098"/>
                <a:chExt cx="1815" cy="1530"/>
              </a:xfrm>
            </p:grpSpPr>
            <p:sp>
              <p:nvSpPr>
                <p:cNvPr id="206897" name="Line 49"/>
                <p:cNvSpPr>
                  <a:spLocks noChangeShapeType="1"/>
                </p:cNvSpPr>
                <p:nvPr/>
              </p:nvSpPr>
              <p:spPr bwMode="auto">
                <a:xfrm flipV="1">
                  <a:off x="3408" y="1241"/>
                  <a:ext cx="274" cy="1387"/>
                </a:xfrm>
                <a:prstGeom prst="line">
                  <a:avLst/>
                </a:prstGeom>
                <a:noFill/>
                <a:ln w="38100">
                  <a:solidFill>
                    <a:srgbClr val="FF9900"/>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206898" name="Line 50"/>
                <p:cNvSpPr>
                  <a:spLocks noChangeShapeType="1"/>
                </p:cNvSpPr>
                <p:nvPr/>
              </p:nvSpPr>
              <p:spPr bwMode="auto">
                <a:xfrm>
                  <a:off x="3682" y="1241"/>
                  <a:ext cx="730" cy="0"/>
                </a:xfrm>
                <a:prstGeom prst="line">
                  <a:avLst/>
                </a:prstGeom>
                <a:noFill/>
                <a:ln w="38100">
                  <a:solidFill>
                    <a:srgbClr val="FF9900"/>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206899" name="Line 51"/>
                <p:cNvSpPr>
                  <a:spLocks noChangeShapeType="1"/>
                </p:cNvSpPr>
                <p:nvPr/>
              </p:nvSpPr>
              <p:spPr bwMode="auto">
                <a:xfrm>
                  <a:off x="3637" y="1459"/>
                  <a:ext cx="775" cy="0"/>
                </a:xfrm>
                <a:prstGeom prst="line">
                  <a:avLst/>
                </a:prstGeom>
                <a:noFill/>
                <a:ln w="381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206900" name="Text Box 52"/>
                <p:cNvSpPr txBox="1">
                  <a:spLocks noChangeArrowheads="1"/>
                </p:cNvSpPr>
                <p:nvPr/>
              </p:nvSpPr>
              <p:spPr bwMode="auto">
                <a:xfrm>
                  <a:off x="4509" y="1098"/>
                  <a:ext cx="714"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eaLnBrk="0" hangingPunct="0">
                    <a:defRPr/>
                  </a:pPr>
                  <a:r>
                    <a:rPr lang="en-US" sz="2400" b="1">
                      <a:latin typeface="Arial" charset="0"/>
                      <a:ea typeface="ＭＳ Ｐゴシック" charset="0"/>
                      <a:cs typeface="Arial" charset="0"/>
                    </a:rPr>
                    <a:t>1.00 fy</a:t>
                  </a:r>
                </a:p>
              </p:txBody>
            </p:sp>
            <p:sp>
              <p:nvSpPr>
                <p:cNvPr id="206901" name="Text Box 53"/>
                <p:cNvSpPr txBox="1">
                  <a:spLocks noChangeArrowheads="1"/>
                </p:cNvSpPr>
                <p:nvPr/>
              </p:nvSpPr>
              <p:spPr bwMode="auto">
                <a:xfrm>
                  <a:off x="4507" y="1320"/>
                  <a:ext cx="714"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eaLnBrk="0" hangingPunct="0">
                    <a:defRPr/>
                  </a:pPr>
                  <a:r>
                    <a:rPr lang="en-US" sz="2400" b="1">
                      <a:solidFill>
                        <a:schemeClr val="accent2"/>
                      </a:solidFill>
                      <a:latin typeface="Arial" charset="0"/>
                      <a:ea typeface="ＭＳ Ｐゴシック" charset="0"/>
                      <a:cs typeface="Arial" charset="0"/>
                    </a:rPr>
                    <a:t>0.87 fy</a:t>
                  </a:r>
                </a:p>
              </p:txBody>
            </p:sp>
            <p:sp>
              <p:nvSpPr>
                <p:cNvPr id="206902" name="Line 54"/>
                <p:cNvSpPr>
                  <a:spLocks noChangeShapeType="1"/>
                </p:cNvSpPr>
                <p:nvPr/>
              </p:nvSpPr>
              <p:spPr bwMode="auto">
                <a:xfrm flipV="1">
                  <a:off x="3414" y="1166"/>
                  <a:ext cx="0" cy="1462"/>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206903" name="Line 55"/>
                <p:cNvSpPr>
                  <a:spLocks noChangeShapeType="1"/>
                </p:cNvSpPr>
                <p:nvPr/>
              </p:nvSpPr>
              <p:spPr bwMode="auto">
                <a:xfrm>
                  <a:off x="3414" y="2628"/>
                  <a:ext cx="1232" cy="0"/>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206904" name="Text Box 56"/>
                <p:cNvSpPr txBox="1">
                  <a:spLocks noChangeArrowheads="1"/>
                </p:cNvSpPr>
                <p:nvPr/>
              </p:nvSpPr>
              <p:spPr bwMode="auto">
                <a:xfrm>
                  <a:off x="3696" y="1536"/>
                  <a:ext cx="787" cy="51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eaLnBrk="0" hangingPunct="0">
                    <a:defRPr/>
                  </a:pPr>
                  <a:r>
                    <a:rPr lang="en-US" sz="2400" b="1">
                      <a:solidFill>
                        <a:srgbClr val="FF0000"/>
                      </a:solidFill>
                      <a:latin typeface="Arial" charset="0"/>
                      <a:ea typeface="ＭＳ Ｐゴシック" charset="0"/>
                      <a:cs typeface="Arial" charset="0"/>
                    </a:rPr>
                    <a:t>design </a:t>
                  </a:r>
                </a:p>
                <a:p>
                  <a:pPr eaLnBrk="0" hangingPunct="0">
                    <a:defRPr/>
                  </a:pPr>
                  <a:r>
                    <a:rPr lang="en-US" sz="2400" b="1">
                      <a:solidFill>
                        <a:srgbClr val="FF0000"/>
                      </a:solidFill>
                      <a:latin typeface="Arial" charset="0"/>
                      <a:ea typeface="ＭＳ Ｐゴシック" charset="0"/>
                      <a:cs typeface="Arial" charset="0"/>
                    </a:rPr>
                    <a:t> value</a:t>
                  </a:r>
                </a:p>
              </p:txBody>
            </p:sp>
          </p:grpSp>
          <p:sp>
            <p:nvSpPr>
              <p:cNvPr id="206905" name="Line 57"/>
              <p:cNvSpPr>
                <a:spLocks noChangeShapeType="1"/>
              </p:cNvSpPr>
              <p:nvPr/>
            </p:nvSpPr>
            <p:spPr bwMode="auto">
              <a:xfrm flipV="1">
                <a:off x="3696" y="1464"/>
                <a:ext cx="0" cy="19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grpSp>
        <p:nvGrpSpPr>
          <p:cNvPr id="23555" name="Group 58"/>
          <p:cNvGrpSpPr>
            <a:grpSpLocks/>
          </p:cNvGrpSpPr>
          <p:nvPr/>
        </p:nvGrpSpPr>
        <p:grpSpPr bwMode="auto">
          <a:xfrm>
            <a:off x="0" y="0"/>
            <a:ext cx="9144000" cy="6858000"/>
            <a:chOff x="0" y="0"/>
            <a:chExt cx="5760" cy="4320"/>
          </a:xfrm>
        </p:grpSpPr>
        <p:sp>
          <p:nvSpPr>
            <p:cNvPr id="206907" name="Text Box 59"/>
            <p:cNvSpPr txBox="1">
              <a:spLocks noChangeArrowheads="1"/>
            </p:cNvSpPr>
            <p:nvPr/>
          </p:nvSpPr>
          <p:spPr bwMode="auto">
            <a:xfrm>
              <a:off x="2880" y="240"/>
              <a:ext cx="2736" cy="67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eaLnBrk="0" hangingPunct="0">
                <a:defRPr/>
              </a:pPr>
              <a:r>
                <a:rPr lang="en-US" sz="3200" b="1">
                  <a:solidFill>
                    <a:srgbClr val="663300"/>
                  </a:solidFill>
                  <a:latin typeface="Arial" charset="0"/>
                  <a:ea typeface="ＭＳ Ｐゴシック" charset="0"/>
                  <a:cs typeface="Arial" charset="0"/>
                </a:rPr>
                <a:t>DESIGN STRENGTH </a:t>
              </a:r>
            </a:p>
            <a:p>
              <a:pPr eaLnBrk="0" hangingPunct="0">
                <a:defRPr/>
              </a:pPr>
              <a:r>
                <a:rPr lang="en-US" sz="3200" b="1">
                  <a:solidFill>
                    <a:srgbClr val="663300"/>
                  </a:solidFill>
                  <a:latin typeface="Arial" charset="0"/>
                  <a:ea typeface="ＭＳ Ｐゴシック" charset="0"/>
                  <a:cs typeface="Arial" charset="0"/>
                </a:rPr>
                <a:t>        OF STEEL</a:t>
              </a:r>
            </a:p>
          </p:txBody>
        </p:sp>
        <p:grpSp>
          <p:nvGrpSpPr>
            <p:cNvPr id="23557" name="Group 60"/>
            <p:cNvGrpSpPr>
              <a:grpSpLocks/>
            </p:cNvGrpSpPr>
            <p:nvPr/>
          </p:nvGrpSpPr>
          <p:grpSpPr bwMode="auto">
            <a:xfrm>
              <a:off x="0" y="0"/>
              <a:ext cx="5760" cy="4320"/>
              <a:chOff x="0" y="0"/>
              <a:chExt cx="5760" cy="4320"/>
            </a:xfrm>
          </p:grpSpPr>
          <p:sp>
            <p:nvSpPr>
              <p:cNvPr id="206909" name="Rectangle 61"/>
              <p:cNvSpPr>
                <a:spLocks noChangeArrowheads="1"/>
              </p:cNvSpPr>
              <p:nvPr/>
            </p:nvSpPr>
            <p:spPr bwMode="auto">
              <a:xfrm>
                <a:off x="0" y="0"/>
                <a:ext cx="144" cy="4320"/>
              </a:xfrm>
              <a:prstGeom prst="rect">
                <a:avLst/>
              </a:prstGeom>
              <a:solidFill>
                <a:srgbClr val="006600"/>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nchor="ctr">
                <a:spAutoFit/>
              </a:bodyPr>
              <a:lstStyle/>
              <a:p>
                <a:pPr>
                  <a:defRPr/>
                </a:pPr>
                <a:endParaRPr lang="en-US">
                  <a:latin typeface="Arial" charset="0"/>
                  <a:ea typeface="ＭＳ Ｐゴシック" charset="0"/>
                  <a:cs typeface="Arial" charset="0"/>
                </a:endParaRPr>
              </a:p>
            </p:txBody>
          </p:sp>
          <p:sp>
            <p:nvSpPr>
              <p:cNvPr id="206910" name="Rectangle 62"/>
              <p:cNvSpPr>
                <a:spLocks noChangeArrowheads="1"/>
              </p:cNvSpPr>
              <p:nvPr/>
            </p:nvSpPr>
            <p:spPr bwMode="auto">
              <a:xfrm>
                <a:off x="5616" y="0"/>
                <a:ext cx="144" cy="4320"/>
              </a:xfrm>
              <a:prstGeom prst="rect">
                <a:avLst/>
              </a:prstGeom>
              <a:solidFill>
                <a:srgbClr val="006600"/>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nchor="ctr">
                <a:spAutoFit/>
              </a:bodyPr>
              <a:lstStyle/>
              <a:p>
                <a:pPr>
                  <a:defRPr/>
                </a:pPr>
                <a:endParaRPr lang="en-US">
                  <a:latin typeface="Arial" charset="0"/>
                  <a:ea typeface="ＭＳ Ｐゴシック" charset="0"/>
                  <a:cs typeface="Arial" charset="0"/>
                </a:endParaRPr>
              </a:p>
            </p:txBody>
          </p:sp>
          <p:sp>
            <p:nvSpPr>
              <p:cNvPr id="206911" name="Rectangle 63"/>
              <p:cNvSpPr>
                <a:spLocks noChangeArrowheads="1"/>
              </p:cNvSpPr>
              <p:nvPr/>
            </p:nvSpPr>
            <p:spPr bwMode="auto">
              <a:xfrm>
                <a:off x="60" y="4176"/>
                <a:ext cx="5616" cy="144"/>
              </a:xfrm>
              <a:prstGeom prst="rect">
                <a:avLst/>
              </a:prstGeom>
              <a:solidFill>
                <a:srgbClr val="006600"/>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nchor="ctr">
                <a:spAutoFit/>
              </a:bodyPr>
              <a:lstStyle/>
              <a:p>
                <a:pPr>
                  <a:defRPr/>
                </a:pPr>
                <a:endParaRPr lang="en-US">
                  <a:latin typeface="Arial" charset="0"/>
                  <a:ea typeface="ＭＳ Ｐゴシック" charset="0"/>
                  <a:cs typeface="Arial" charset="0"/>
                </a:endParaRPr>
              </a:p>
            </p:txBody>
          </p:sp>
          <p:sp>
            <p:nvSpPr>
              <p:cNvPr id="206912" name="Rectangle 64"/>
              <p:cNvSpPr>
                <a:spLocks noChangeArrowheads="1"/>
              </p:cNvSpPr>
              <p:nvPr/>
            </p:nvSpPr>
            <p:spPr bwMode="auto">
              <a:xfrm>
                <a:off x="48" y="0"/>
                <a:ext cx="5616" cy="144"/>
              </a:xfrm>
              <a:prstGeom prst="rect">
                <a:avLst/>
              </a:prstGeom>
              <a:solidFill>
                <a:srgbClr val="006600"/>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nchor="ctr">
                <a:spAutoFit/>
              </a:bodyPr>
              <a:lstStyle/>
              <a:p>
                <a:pPr>
                  <a:defRPr/>
                </a:pPr>
                <a:endParaRPr lang="en-US">
                  <a:latin typeface="Arial" charset="0"/>
                  <a:ea typeface="ＭＳ Ｐゴシック" charset="0"/>
                  <a:cs typeface="Arial" charset="0"/>
                </a:endParaRPr>
              </a:p>
            </p:txBody>
          </p:sp>
        </p:gr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20689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2068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Text Box 2"/>
          <p:cNvSpPr txBox="1">
            <a:spLocks noChangeArrowheads="1"/>
          </p:cNvSpPr>
          <p:nvPr/>
        </p:nvSpPr>
        <p:spPr bwMode="auto">
          <a:xfrm>
            <a:off x="1249363" y="381000"/>
            <a:ext cx="6370637" cy="1066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eaLnBrk="0" hangingPunct="0">
              <a:defRPr/>
            </a:pPr>
            <a:r>
              <a:rPr lang="en-US" sz="3200" b="1">
                <a:latin typeface="Arial" charset="0"/>
                <a:ea typeface="ＭＳ Ｐゴシック" charset="0"/>
                <a:cs typeface="Arial" charset="0"/>
              </a:rPr>
              <a:t>CHARACTERISTIC   STRENGTH</a:t>
            </a:r>
          </a:p>
          <a:p>
            <a:pPr eaLnBrk="0" hangingPunct="0">
              <a:defRPr/>
            </a:pPr>
            <a:r>
              <a:rPr lang="en-US" sz="3200" b="1">
                <a:latin typeface="Arial" charset="0"/>
                <a:ea typeface="ＭＳ Ｐゴシック" charset="0"/>
                <a:cs typeface="Arial" charset="0"/>
              </a:rPr>
              <a:t>                  </a:t>
            </a:r>
            <a:r>
              <a:rPr lang="en-US" sz="3200" b="1">
                <a:solidFill>
                  <a:srgbClr val="FF3300"/>
                </a:solidFill>
                <a:latin typeface="Arial" charset="0"/>
                <a:ea typeface="ＭＳ Ｐゴシック" charset="0"/>
                <a:cs typeface="Arial" charset="0"/>
              </a:rPr>
              <a:t>OF  STEEL</a:t>
            </a:r>
            <a:endParaRPr lang="en-US" sz="3200">
              <a:solidFill>
                <a:srgbClr val="FF3300"/>
              </a:solidFill>
              <a:latin typeface="Arial" charset="0"/>
              <a:ea typeface="ＭＳ Ｐゴシック" charset="0"/>
              <a:cs typeface="Arial" charset="0"/>
            </a:endParaRPr>
          </a:p>
        </p:txBody>
      </p:sp>
      <p:grpSp>
        <p:nvGrpSpPr>
          <p:cNvPr id="25602" name="Group 3"/>
          <p:cNvGrpSpPr>
            <a:grpSpLocks/>
          </p:cNvGrpSpPr>
          <p:nvPr/>
        </p:nvGrpSpPr>
        <p:grpSpPr bwMode="auto">
          <a:xfrm>
            <a:off x="0" y="0"/>
            <a:ext cx="9144000" cy="6858000"/>
            <a:chOff x="0" y="0"/>
            <a:chExt cx="5760" cy="4320"/>
          </a:xfrm>
        </p:grpSpPr>
        <p:sp>
          <p:nvSpPr>
            <p:cNvPr id="204804" name="Rectangle 4"/>
            <p:cNvSpPr>
              <a:spLocks noChangeArrowheads="1"/>
            </p:cNvSpPr>
            <p:nvPr/>
          </p:nvSpPr>
          <p:spPr bwMode="auto">
            <a:xfrm>
              <a:off x="0" y="0"/>
              <a:ext cx="192" cy="4320"/>
            </a:xfrm>
            <a:prstGeom prst="rect">
              <a:avLst/>
            </a:prstGeom>
            <a:solidFill>
              <a:schemeClr val="accent1"/>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nchor="ctr">
              <a:spAutoFit/>
            </a:bodyPr>
            <a:lstStyle/>
            <a:p>
              <a:pPr>
                <a:defRPr/>
              </a:pPr>
              <a:endParaRPr lang="en-US">
                <a:latin typeface="Arial" charset="0"/>
                <a:ea typeface="ＭＳ Ｐゴシック" charset="0"/>
                <a:cs typeface="Arial" charset="0"/>
              </a:endParaRPr>
            </a:p>
          </p:txBody>
        </p:sp>
        <p:sp>
          <p:nvSpPr>
            <p:cNvPr id="204805" name="Rectangle 5"/>
            <p:cNvSpPr>
              <a:spLocks noChangeArrowheads="1"/>
            </p:cNvSpPr>
            <p:nvPr/>
          </p:nvSpPr>
          <p:spPr bwMode="auto">
            <a:xfrm>
              <a:off x="5568" y="0"/>
              <a:ext cx="192" cy="4320"/>
            </a:xfrm>
            <a:prstGeom prst="rect">
              <a:avLst/>
            </a:prstGeom>
            <a:solidFill>
              <a:schemeClr val="accent1"/>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nchor="ctr">
              <a:spAutoFit/>
            </a:bodyPr>
            <a:lstStyle/>
            <a:p>
              <a:pPr>
                <a:defRPr/>
              </a:pPr>
              <a:endParaRPr lang="en-US">
                <a:latin typeface="Arial" charset="0"/>
                <a:ea typeface="ＭＳ Ｐゴシック" charset="0"/>
                <a:cs typeface="Arial" charset="0"/>
              </a:endParaRPr>
            </a:p>
          </p:txBody>
        </p:sp>
        <p:sp>
          <p:nvSpPr>
            <p:cNvPr id="204806" name="Rectangle 6"/>
            <p:cNvSpPr>
              <a:spLocks noChangeArrowheads="1"/>
            </p:cNvSpPr>
            <p:nvPr/>
          </p:nvSpPr>
          <p:spPr bwMode="auto">
            <a:xfrm>
              <a:off x="156" y="4128"/>
              <a:ext cx="5568" cy="192"/>
            </a:xfrm>
            <a:prstGeom prst="rect">
              <a:avLst/>
            </a:prstGeom>
            <a:solidFill>
              <a:schemeClr val="accent1"/>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nchor="ctr">
              <a:spAutoFit/>
            </a:bodyPr>
            <a:lstStyle/>
            <a:p>
              <a:pPr>
                <a:defRPr/>
              </a:pPr>
              <a:endParaRPr lang="en-US">
                <a:latin typeface="Arial" charset="0"/>
                <a:ea typeface="ＭＳ Ｐゴシック" charset="0"/>
                <a:cs typeface="Arial" charset="0"/>
              </a:endParaRPr>
            </a:p>
          </p:txBody>
        </p:sp>
        <p:sp>
          <p:nvSpPr>
            <p:cNvPr id="204807" name="Rectangle 7"/>
            <p:cNvSpPr>
              <a:spLocks noChangeArrowheads="1"/>
            </p:cNvSpPr>
            <p:nvPr/>
          </p:nvSpPr>
          <p:spPr bwMode="auto">
            <a:xfrm>
              <a:off x="96" y="0"/>
              <a:ext cx="5568" cy="192"/>
            </a:xfrm>
            <a:prstGeom prst="rect">
              <a:avLst/>
            </a:prstGeom>
            <a:solidFill>
              <a:schemeClr val="accent1"/>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nchor="ctr">
              <a:spAutoFit/>
            </a:bodyPr>
            <a:lstStyle/>
            <a:p>
              <a:pPr>
                <a:defRPr/>
              </a:pPr>
              <a:endParaRPr lang="en-US">
                <a:latin typeface="Arial" charset="0"/>
                <a:ea typeface="ＭＳ Ｐゴシック" charset="0"/>
                <a:cs typeface="Arial" charset="0"/>
              </a:endParaRPr>
            </a:p>
          </p:txBody>
        </p:sp>
      </p:grpSp>
      <p:grpSp>
        <p:nvGrpSpPr>
          <p:cNvPr id="204808" name="Group 8"/>
          <p:cNvGrpSpPr>
            <a:grpSpLocks/>
          </p:cNvGrpSpPr>
          <p:nvPr/>
        </p:nvGrpSpPr>
        <p:grpSpPr bwMode="auto">
          <a:xfrm>
            <a:off x="1219200" y="1249363"/>
            <a:ext cx="7181850" cy="5303837"/>
            <a:chOff x="768" y="835"/>
            <a:chExt cx="4524" cy="3341"/>
          </a:xfrm>
        </p:grpSpPr>
        <p:sp>
          <p:nvSpPr>
            <p:cNvPr id="204809" name="Text Box 9"/>
            <p:cNvSpPr txBox="1">
              <a:spLocks noChangeArrowheads="1"/>
            </p:cNvSpPr>
            <p:nvPr/>
          </p:nvSpPr>
          <p:spPr bwMode="auto">
            <a:xfrm>
              <a:off x="1883" y="3934"/>
              <a:ext cx="2676" cy="231"/>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eaLnBrk="0" hangingPunct="0">
                <a:defRPr/>
              </a:pPr>
              <a:r>
                <a:rPr lang="en-US" b="1">
                  <a:latin typeface="Arial" charset="0"/>
                  <a:ea typeface="ＭＳ Ｐゴシック" charset="0"/>
                  <a:cs typeface="Arial" charset="0"/>
                </a:rPr>
                <a:t>0.1       0.2       0.3       0.4      0.5       0.6</a:t>
              </a:r>
            </a:p>
          </p:txBody>
        </p:sp>
        <p:grpSp>
          <p:nvGrpSpPr>
            <p:cNvPr id="25605" name="Group 10"/>
            <p:cNvGrpSpPr>
              <a:grpSpLocks/>
            </p:cNvGrpSpPr>
            <p:nvPr/>
          </p:nvGrpSpPr>
          <p:grpSpPr bwMode="auto">
            <a:xfrm>
              <a:off x="768" y="835"/>
              <a:ext cx="4524" cy="3341"/>
              <a:chOff x="768" y="835"/>
              <a:chExt cx="4524" cy="3341"/>
            </a:xfrm>
          </p:grpSpPr>
          <p:sp>
            <p:nvSpPr>
              <p:cNvPr id="204811" name="Text Box 11"/>
              <p:cNvSpPr txBox="1">
                <a:spLocks noChangeArrowheads="1"/>
              </p:cNvSpPr>
              <p:nvPr/>
            </p:nvSpPr>
            <p:spPr bwMode="auto">
              <a:xfrm>
                <a:off x="4584" y="3849"/>
                <a:ext cx="708" cy="32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lgn="ctr" eaLnBrk="0" hangingPunct="0">
                  <a:defRPr/>
                </a:pPr>
                <a:r>
                  <a:rPr lang="en-US" sz="2800">
                    <a:solidFill>
                      <a:schemeClr val="accent2"/>
                    </a:solidFill>
                    <a:latin typeface="Arial" charset="0"/>
                    <a:ea typeface="ＭＳ Ｐゴシック" charset="0"/>
                    <a:cs typeface="Arial" charset="0"/>
                  </a:rPr>
                  <a:t>e</a:t>
                </a:r>
                <a:r>
                  <a:rPr lang="en-US" sz="2800" baseline="-25000">
                    <a:solidFill>
                      <a:schemeClr val="accent2"/>
                    </a:solidFill>
                    <a:latin typeface="Arial" charset="0"/>
                    <a:ea typeface="ＭＳ Ｐゴシック" charset="0"/>
                    <a:cs typeface="Arial" charset="0"/>
                  </a:rPr>
                  <a:t>s </a:t>
                </a:r>
                <a:r>
                  <a:rPr lang="en-US" sz="2800">
                    <a:solidFill>
                      <a:schemeClr val="accent2"/>
                    </a:solidFill>
                    <a:latin typeface="Arial" charset="0"/>
                    <a:ea typeface="ＭＳ Ｐゴシック" charset="0"/>
                    <a:cs typeface="Arial" charset="0"/>
                  </a:rPr>
                  <a:t>(%)</a:t>
                </a:r>
              </a:p>
            </p:txBody>
          </p:sp>
          <p:grpSp>
            <p:nvGrpSpPr>
              <p:cNvPr id="25607" name="Group 12"/>
              <p:cNvGrpSpPr>
                <a:grpSpLocks/>
              </p:cNvGrpSpPr>
              <p:nvPr/>
            </p:nvGrpSpPr>
            <p:grpSpPr bwMode="auto">
              <a:xfrm>
                <a:off x="768" y="835"/>
                <a:ext cx="3624" cy="3164"/>
                <a:chOff x="768" y="835"/>
                <a:chExt cx="3624" cy="3164"/>
              </a:xfrm>
            </p:grpSpPr>
            <p:grpSp>
              <p:nvGrpSpPr>
                <p:cNvPr id="25608" name="Group 13"/>
                <p:cNvGrpSpPr>
                  <a:grpSpLocks/>
                </p:cNvGrpSpPr>
                <p:nvPr/>
              </p:nvGrpSpPr>
              <p:grpSpPr bwMode="auto">
                <a:xfrm>
                  <a:off x="1152" y="835"/>
                  <a:ext cx="384" cy="3164"/>
                  <a:chOff x="1152" y="835"/>
                  <a:chExt cx="384" cy="3164"/>
                </a:xfrm>
              </p:grpSpPr>
              <p:sp>
                <p:nvSpPr>
                  <p:cNvPr id="204814" name="Text Box 14"/>
                  <p:cNvSpPr txBox="1">
                    <a:spLocks noChangeArrowheads="1"/>
                  </p:cNvSpPr>
                  <p:nvPr/>
                </p:nvSpPr>
                <p:spPr bwMode="auto">
                  <a:xfrm>
                    <a:off x="1330" y="3768"/>
                    <a:ext cx="196" cy="231"/>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lgn="ctr" eaLnBrk="0" hangingPunct="0">
                      <a:defRPr/>
                    </a:pPr>
                    <a:r>
                      <a:rPr lang="en-US" b="1">
                        <a:latin typeface="Arial" charset="0"/>
                        <a:ea typeface="ＭＳ Ｐゴシック" charset="0"/>
                        <a:cs typeface="Arial" charset="0"/>
                      </a:rPr>
                      <a:t>0</a:t>
                    </a:r>
                  </a:p>
                </p:txBody>
              </p:sp>
              <p:sp>
                <p:nvSpPr>
                  <p:cNvPr id="204815" name="Text Box 15"/>
                  <p:cNvSpPr txBox="1">
                    <a:spLocks noChangeArrowheads="1"/>
                  </p:cNvSpPr>
                  <p:nvPr/>
                </p:nvSpPr>
                <p:spPr bwMode="auto">
                  <a:xfrm>
                    <a:off x="1248" y="3475"/>
                    <a:ext cx="276" cy="231"/>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lgn="ctr" eaLnBrk="0" hangingPunct="0">
                      <a:defRPr/>
                    </a:pPr>
                    <a:r>
                      <a:rPr lang="en-US" b="1">
                        <a:latin typeface="Arial" charset="0"/>
                        <a:ea typeface="ＭＳ Ｐゴシック" charset="0"/>
                        <a:cs typeface="Arial" charset="0"/>
                      </a:rPr>
                      <a:t>50</a:t>
                    </a:r>
                  </a:p>
                </p:txBody>
              </p:sp>
              <p:sp>
                <p:nvSpPr>
                  <p:cNvPr id="204816" name="Text Box 16"/>
                  <p:cNvSpPr txBox="1">
                    <a:spLocks noChangeArrowheads="1"/>
                  </p:cNvSpPr>
                  <p:nvPr/>
                </p:nvSpPr>
                <p:spPr bwMode="auto">
                  <a:xfrm>
                    <a:off x="1172" y="3186"/>
                    <a:ext cx="356" cy="231"/>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lgn="ctr" eaLnBrk="0" hangingPunct="0">
                      <a:defRPr/>
                    </a:pPr>
                    <a:r>
                      <a:rPr lang="en-US" b="1">
                        <a:latin typeface="Arial" charset="0"/>
                        <a:ea typeface="ＭＳ Ｐゴシック" charset="0"/>
                        <a:cs typeface="Arial" charset="0"/>
                      </a:rPr>
                      <a:t>100</a:t>
                    </a:r>
                  </a:p>
                </p:txBody>
              </p:sp>
              <p:sp>
                <p:nvSpPr>
                  <p:cNvPr id="204817" name="Text Box 17"/>
                  <p:cNvSpPr txBox="1">
                    <a:spLocks noChangeArrowheads="1"/>
                  </p:cNvSpPr>
                  <p:nvPr/>
                </p:nvSpPr>
                <p:spPr bwMode="auto">
                  <a:xfrm>
                    <a:off x="1172" y="2898"/>
                    <a:ext cx="356" cy="231"/>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lgn="ctr" eaLnBrk="0" hangingPunct="0">
                      <a:defRPr/>
                    </a:pPr>
                    <a:r>
                      <a:rPr lang="en-US" b="1">
                        <a:latin typeface="Arial" charset="0"/>
                        <a:ea typeface="ＭＳ Ｐゴシック" charset="0"/>
                        <a:cs typeface="Arial" charset="0"/>
                      </a:rPr>
                      <a:t>150</a:t>
                    </a:r>
                  </a:p>
                </p:txBody>
              </p:sp>
              <p:sp>
                <p:nvSpPr>
                  <p:cNvPr id="204818" name="Text Box 18"/>
                  <p:cNvSpPr txBox="1">
                    <a:spLocks noChangeArrowheads="1"/>
                  </p:cNvSpPr>
                  <p:nvPr/>
                </p:nvSpPr>
                <p:spPr bwMode="auto">
                  <a:xfrm>
                    <a:off x="1172" y="2594"/>
                    <a:ext cx="356" cy="231"/>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lgn="ctr" eaLnBrk="0" hangingPunct="0">
                      <a:defRPr/>
                    </a:pPr>
                    <a:r>
                      <a:rPr lang="en-US" b="1">
                        <a:latin typeface="Arial" charset="0"/>
                        <a:ea typeface="ＭＳ Ｐゴシック" charset="0"/>
                        <a:cs typeface="Arial" charset="0"/>
                      </a:rPr>
                      <a:t>200</a:t>
                    </a:r>
                  </a:p>
                </p:txBody>
              </p:sp>
              <p:sp>
                <p:nvSpPr>
                  <p:cNvPr id="204819" name="Text Box 19"/>
                  <p:cNvSpPr txBox="1">
                    <a:spLocks noChangeArrowheads="1"/>
                  </p:cNvSpPr>
                  <p:nvPr/>
                </p:nvSpPr>
                <p:spPr bwMode="auto">
                  <a:xfrm>
                    <a:off x="1172" y="2306"/>
                    <a:ext cx="356" cy="231"/>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lgn="ctr" eaLnBrk="0" hangingPunct="0">
                      <a:defRPr/>
                    </a:pPr>
                    <a:r>
                      <a:rPr lang="en-US" b="1">
                        <a:latin typeface="Arial" charset="0"/>
                        <a:ea typeface="ＭＳ Ｐゴシック" charset="0"/>
                        <a:cs typeface="Arial" charset="0"/>
                      </a:rPr>
                      <a:t>250</a:t>
                    </a:r>
                  </a:p>
                </p:txBody>
              </p:sp>
              <p:sp>
                <p:nvSpPr>
                  <p:cNvPr id="204820" name="Text Box 20"/>
                  <p:cNvSpPr txBox="1">
                    <a:spLocks noChangeArrowheads="1"/>
                  </p:cNvSpPr>
                  <p:nvPr/>
                </p:nvSpPr>
                <p:spPr bwMode="auto">
                  <a:xfrm>
                    <a:off x="1180" y="2010"/>
                    <a:ext cx="356" cy="231"/>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lgn="ctr" eaLnBrk="0" hangingPunct="0">
                      <a:defRPr/>
                    </a:pPr>
                    <a:r>
                      <a:rPr lang="en-US" b="1">
                        <a:latin typeface="Arial" charset="0"/>
                        <a:ea typeface="ＭＳ Ｐゴシック" charset="0"/>
                        <a:cs typeface="Arial" charset="0"/>
                      </a:rPr>
                      <a:t>300</a:t>
                    </a:r>
                  </a:p>
                </p:txBody>
              </p:sp>
              <p:sp>
                <p:nvSpPr>
                  <p:cNvPr id="204821" name="Text Box 21"/>
                  <p:cNvSpPr txBox="1">
                    <a:spLocks noChangeArrowheads="1"/>
                  </p:cNvSpPr>
                  <p:nvPr/>
                </p:nvSpPr>
                <p:spPr bwMode="auto">
                  <a:xfrm>
                    <a:off x="1172" y="1714"/>
                    <a:ext cx="356" cy="231"/>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lgn="ctr" eaLnBrk="0" hangingPunct="0">
                      <a:defRPr/>
                    </a:pPr>
                    <a:r>
                      <a:rPr lang="en-US" b="1">
                        <a:latin typeface="Arial" charset="0"/>
                        <a:ea typeface="ＭＳ Ｐゴシック" charset="0"/>
                        <a:cs typeface="Arial" charset="0"/>
                      </a:rPr>
                      <a:t>350</a:t>
                    </a:r>
                  </a:p>
                </p:txBody>
              </p:sp>
              <p:sp>
                <p:nvSpPr>
                  <p:cNvPr id="204822" name="Text Box 22"/>
                  <p:cNvSpPr txBox="1">
                    <a:spLocks noChangeArrowheads="1"/>
                  </p:cNvSpPr>
                  <p:nvPr/>
                </p:nvSpPr>
                <p:spPr bwMode="auto">
                  <a:xfrm>
                    <a:off x="1171" y="1427"/>
                    <a:ext cx="356" cy="231"/>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lgn="ctr" eaLnBrk="0" hangingPunct="0">
                      <a:defRPr/>
                    </a:pPr>
                    <a:r>
                      <a:rPr lang="en-US" b="1">
                        <a:latin typeface="Arial" charset="0"/>
                        <a:ea typeface="ＭＳ Ｐゴシック" charset="0"/>
                        <a:cs typeface="Arial" charset="0"/>
                      </a:rPr>
                      <a:t>400</a:t>
                    </a:r>
                  </a:p>
                </p:txBody>
              </p:sp>
              <p:sp>
                <p:nvSpPr>
                  <p:cNvPr id="204823" name="Text Box 23"/>
                  <p:cNvSpPr txBox="1">
                    <a:spLocks noChangeArrowheads="1"/>
                  </p:cNvSpPr>
                  <p:nvPr/>
                </p:nvSpPr>
                <p:spPr bwMode="auto">
                  <a:xfrm>
                    <a:off x="1152" y="1104"/>
                    <a:ext cx="356" cy="231"/>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lgn="ctr" eaLnBrk="0" hangingPunct="0">
                      <a:defRPr/>
                    </a:pPr>
                    <a:r>
                      <a:rPr lang="en-US" b="1">
                        <a:latin typeface="Arial" charset="0"/>
                        <a:ea typeface="ＭＳ Ｐゴシック" charset="0"/>
                        <a:cs typeface="Arial" charset="0"/>
                      </a:rPr>
                      <a:t>450</a:t>
                    </a:r>
                  </a:p>
                </p:txBody>
              </p:sp>
              <p:sp>
                <p:nvSpPr>
                  <p:cNvPr id="204824" name="Text Box 24"/>
                  <p:cNvSpPr txBox="1">
                    <a:spLocks noChangeArrowheads="1"/>
                  </p:cNvSpPr>
                  <p:nvPr/>
                </p:nvSpPr>
                <p:spPr bwMode="auto">
                  <a:xfrm>
                    <a:off x="1171" y="835"/>
                    <a:ext cx="356" cy="231"/>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lgn="ctr" eaLnBrk="0" hangingPunct="0">
                      <a:defRPr/>
                    </a:pPr>
                    <a:r>
                      <a:rPr lang="en-US" b="1">
                        <a:latin typeface="Arial" charset="0"/>
                        <a:ea typeface="ＭＳ Ｐゴシック" charset="0"/>
                        <a:cs typeface="Arial" charset="0"/>
                      </a:rPr>
                      <a:t>500</a:t>
                    </a:r>
                  </a:p>
                </p:txBody>
              </p:sp>
            </p:grpSp>
            <p:grpSp>
              <p:nvGrpSpPr>
                <p:cNvPr id="25609" name="Group 25"/>
                <p:cNvGrpSpPr>
                  <a:grpSpLocks/>
                </p:cNvGrpSpPr>
                <p:nvPr/>
              </p:nvGrpSpPr>
              <p:grpSpPr bwMode="auto">
                <a:xfrm>
                  <a:off x="768" y="858"/>
                  <a:ext cx="3624" cy="3022"/>
                  <a:chOff x="768" y="858"/>
                  <a:chExt cx="3624" cy="3022"/>
                </a:xfrm>
              </p:grpSpPr>
              <p:sp>
                <p:nvSpPr>
                  <p:cNvPr id="204826" name="Text Box 26"/>
                  <p:cNvSpPr txBox="1">
                    <a:spLocks noChangeArrowheads="1"/>
                  </p:cNvSpPr>
                  <p:nvPr/>
                </p:nvSpPr>
                <p:spPr bwMode="auto">
                  <a:xfrm>
                    <a:off x="3652" y="1233"/>
                    <a:ext cx="714"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eaLnBrk="0" hangingPunct="0">
                      <a:defRPr/>
                    </a:pPr>
                    <a:r>
                      <a:rPr lang="en-US" sz="2400" b="1">
                        <a:latin typeface="Arial" charset="0"/>
                        <a:ea typeface="ＭＳ Ｐゴシック" charset="0"/>
                        <a:cs typeface="Arial" charset="0"/>
                      </a:rPr>
                      <a:t>Fe 415</a:t>
                    </a:r>
                  </a:p>
                </p:txBody>
              </p:sp>
              <p:sp>
                <p:nvSpPr>
                  <p:cNvPr id="204827" name="Text Box 27"/>
                  <p:cNvSpPr txBox="1">
                    <a:spLocks noChangeArrowheads="1"/>
                  </p:cNvSpPr>
                  <p:nvPr/>
                </p:nvSpPr>
                <p:spPr bwMode="auto">
                  <a:xfrm>
                    <a:off x="3652" y="2186"/>
                    <a:ext cx="714"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eaLnBrk="0" hangingPunct="0">
                      <a:defRPr/>
                    </a:pPr>
                    <a:r>
                      <a:rPr lang="en-US" sz="2400" b="1">
                        <a:latin typeface="Arial" charset="0"/>
                        <a:ea typeface="ＭＳ Ｐゴシック" charset="0"/>
                        <a:cs typeface="Arial" charset="0"/>
                      </a:rPr>
                      <a:t>Fe 250</a:t>
                    </a:r>
                  </a:p>
                </p:txBody>
              </p:sp>
              <p:sp>
                <p:nvSpPr>
                  <p:cNvPr id="204828" name="Text Box 28"/>
                  <p:cNvSpPr txBox="1">
                    <a:spLocks noChangeArrowheads="1"/>
                  </p:cNvSpPr>
                  <p:nvPr/>
                </p:nvSpPr>
                <p:spPr bwMode="auto">
                  <a:xfrm rot="-5400000">
                    <a:off x="-147" y="2081"/>
                    <a:ext cx="2157" cy="32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lgn="ctr" eaLnBrk="0" hangingPunct="0">
                      <a:defRPr/>
                    </a:pPr>
                    <a:r>
                      <a:rPr lang="en-US" sz="2800">
                        <a:solidFill>
                          <a:schemeClr val="accent2"/>
                        </a:solidFill>
                        <a:latin typeface="Arial" charset="0"/>
                        <a:ea typeface="ＭＳ Ｐゴシック" charset="0"/>
                        <a:cs typeface="Arial" charset="0"/>
                      </a:rPr>
                      <a:t>Stress  -   N / sq mm</a:t>
                    </a:r>
                  </a:p>
                </p:txBody>
              </p:sp>
              <p:grpSp>
                <p:nvGrpSpPr>
                  <p:cNvPr id="25613" name="Group 29"/>
                  <p:cNvGrpSpPr>
                    <a:grpSpLocks/>
                  </p:cNvGrpSpPr>
                  <p:nvPr/>
                </p:nvGrpSpPr>
                <p:grpSpPr bwMode="auto">
                  <a:xfrm rot="-5400000">
                    <a:off x="1461" y="949"/>
                    <a:ext cx="3022" cy="2840"/>
                    <a:chOff x="1223" y="1074"/>
                    <a:chExt cx="3022" cy="2840"/>
                  </a:xfrm>
                </p:grpSpPr>
                <p:sp>
                  <p:nvSpPr>
                    <p:cNvPr id="204830" name="Line 30"/>
                    <p:cNvSpPr>
                      <a:spLocks noChangeShapeType="1"/>
                    </p:cNvSpPr>
                    <p:nvPr/>
                  </p:nvSpPr>
                  <p:spPr bwMode="auto">
                    <a:xfrm rot="5332203" flipV="1">
                      <a:off x="2059" y="1179"/>
                      <a:ext cx="1256" cy="2896"/>
                    </a:xfrm>
                    <a:prstGeom prst="line">
                      <a:avLst/>
                    </a:prstGeom>
                    <a:noFill/>
                    <a:ln w="28575">
                      <a:solidFill>
                        <a:schemeClr val="tx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nvGrpSpPr>
                    <p:cNvPr id="25615" name="Group 31"/>
                    <p:cNvGrpSpPr>
                      <a:grpSpLocks/>
                    </p:cNvGrpSpPr>
                    <p:nvPr/>
                  </p:nvGrpSpPr>
                  <p:grpSpPr bwMode="auto">
                    <a:xfrm rot="5400000">
                      <a:off x="1274" y="1025"/>
                      <a:ext cx="2838" cy="2940"/>
                      <a:chOff x="1941" y="730"/>
                      <a:chExt cx="2838" cy="2940"/>
                    </a:xfrm>
                  </p:grpSpPr>
                  <p:grpSp>
                    <p:nvGrpSpPr>
                      <p:cNvPr id="25630" name="Group 32"/>
                      <p:cNvGrpSpPr>
                        <a:grpSpLocks/>
                      </p:cNvGrpSpPr>
                      <p:nvPr/>
                    </p:nvGrpSpPr>
                    <p:grpSpPr bwMode="auto">
                      <a:xfrm>
                        <a:off x="2187" y="730"/>
                        <a:ext cx="2364" cy="2940"/>
                        <a:chOff x="2187" y="730"/>
                        <a:chExt cx="2364" cy="2940"/>
                      </a:xfrm>
                    </p:grpSpPr>
                    <p:grpSp>
                      <p:nvGrpSpPr>
                        <p:cNvPr id="25641" name="Group 33"/>
                        <p:cNvGrpSpPr>
                          <a:grpSpLocks/>
                        </p:cNvGrpSpPr>
                        <p:nvPr/>
                      </p:nvGrpSpPr>
                      <p:grpSpPr bwMode="auto">
                        <a:xfrm>
                          <a:off x="2187" y="730"/>
                          <a:ext cx="1892" cy="2940"/>
                          <a:chOff x="2187" y="730"/>
                          <a:chExt cx="1892" cy="2940"/>
                        </a:xfrm>
                      </p:grpSpPr>
                      <p:sp>
                        <p:nvSpPr>
                          <p:cNvPr id="204834" name="Line 34"/>
                          <p:cNvSpPr>
                            <a:spLocks noChangeShapeType="1"/>
                          </p:cNvSpPr>
                          <p:nvPr/>
                        </p:nvSpPr>
                        <p:spPr bwMode="auto">
                          <a:xfrm>
                            <a:off x="2187" y="730"/>
                            <a:ext cx="0" cy="2928"/>
                          </a:xfrm>
                          <a:prstGeom prst="line">
                            <a:avLst/>
                          </a:prstGeom>
                          <a:noFill/>
                          <a:ln w="9525">
                            <a:solidFill>
                              <a:schemeClr val="tx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204835" name="Line 35"/>
                          <p:cNvSpPr>
                            <a:spLocks noChangeShapeType="1"/>
                          </p:cNvSpPr>
                          <p:nvPr/>
                        </p:nvSpPr>
                        <p:spPr bwMode="auto">
                          <a:xfrm>
                            <a:off x="2419" y="730"/>
                            <a:ext cx="0" cy="2928"/>
                          </a:xfrm>
                          <a:prstGeom prst="line">
                            <a:avLst/>
                          </a:prstGeom>
                          <a:noFill/>
                          <a:ln w="9525">
                            <a:solidFill>
                              <a:schemeClr val="tx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204836" name="Line 36"/>
                          <p:cNvSpPr>
                            <a:spLocks noChangeShapeType="1"/>
                          </p:cNvSpPr>
                          <p:nvPr/>
                        </p:nvSpPr>
                        <p:spPr bwMode="auto">
                          <a:xfrm>
                            <a:off x="2655" y="730"/>
                            <a:ext cx="0" cy="2928"/>
                          </a:xfrm>
                          <a:prstGeom prst="line">
                            <a:avLst/>
                          </a:prstGeom>
                          <a:noFill/>
                          <a:ln w="9525">
                            <a:solidFill>
                              <a:schemeClr val="tx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204837" name="Line 37"/>
                          <p:cNvSpPr>
                            <a:spLocks noChangeShapeType="1"/>
                          </p:cNvSpPr>
                          <p:nvPr/>
                        </p:nvSpPr>
                        <p:spPr bwMode="auto">
                          <a:xfrm>
                            <a:off x="2895" y="730"/>
                            <a:ext cx="0" cy="2928"/>
                          </a:xfrm>
                          <a:prstGeom prst="line">
                            <a:avLst/>
                          </a:prstGeom>
                          <a:noFill/>
                          <a:ln w="9525">
                            <a:solidFill>
                              <a:schemeClr val="tx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nvGrpSpPr>
                          <p:cNvPr id="25648" name="Group 38"/>
                          <p:cNvGrpSpPr>
                            <a:grpSpLocks/>
                          </p:cNvGrpSpPr>
                          <p:nvPr/>
                        </p:nvGrpSpPr>
                        <p:grpSpPr bwMode="auto">
                          <a:xfrm>
                            <a:off x="3127" y="730"/>
                            <a:ext cx="952" cy="2940"/>
                            <a:chOff x="1536" y="720"/>
                            <a:chExt cx="952" cy="2940"/>
                          </a:xfrm>
                        </p:grpSpPr>
                        <p:sp>
                          <p:nvSpPr>
                            <p:cNvPr id="204839" name="Line 39"/>
                            <p:cNvSpPr>
                              <a:spLocks noChangeShapeType="1"/>
                            </p:cNvSpPr>
                            <p:nvPr/>
                          </p:nvSpPr>
                          <p:spPr bwMode="auto">
                            <a:xfrm>
                              <a:off x="1780" y="732"/>
                              <a:ext cx="0" cy="2928"/>
                            </a:xfrm>
                            <a:prstGeom prst="line">
                              <a:avLst/>
                            </a:prstGeom>
                            <a:noFill/>
                            <a:ln w="9525">
                              <a:solidFill>
                                <a:schemeClr val="tx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204840" name="Line 40"/>
                            <p:cNvSpPr>
                              <a:spLocks noChangeShapeType="1"/>
                            </p:cNvSpPr>
                            <p:nvPr/>
                          </p:nvSpPr>
                          <p:spPr bwMode="auto">
                            <a:xfrm>
                              <a:off x="2012" y="732"/>
                              <a:ext cx="0" cy="2928"/>
                            </a:xfrm>
                            <a:prstGeom prst="line">
                              <a:avLst/>
                            </a:prstGeom>
                            <a:noFill/>
                            <a:ln w="9525">
                              <a:solidFill>
                                <a:schemeClr val="tx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204841" name="Line 41"/>
                            <p:cNvSpPr>
                              <a:spLocks noChangeShapeType="1"/>
                            </p:cNvSpPr>
                            <p:nvPr/>
                          </p:nvSpPr>
                          <p:spPr bwMode="auto">
                            <a:xfrm>
                              <a:off x="2248" y="732"/>
                              <a:ext cx="0" cy="2928"/>
                            </a:xfrm>
                            <a:prstGeom prst="line">
                              <a:avLst/>
                            </a:prstGeom>
                            <a:noFill/>
                            <a:ln w="9525">
                              <a:solidFill>
                                <a:schemeClr val="tx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204842" name="Line 42"/>
                            <p:cNvSpPr>
                              <a:spLocks noChangeShapeType="1"/>
                            </p:cNvSpPr>
                            <p:nvPr/>
                          </p:nvSpPr>
                          <p:spPr bwMode="auto">
                            <a:xfrm>
                              <a:off x="2488" y="732"/>
                              <a:ext cx="0" cy="2928"/>
                            </a:xfrm>
                            <a:prstGeom prst="line">
                              <a:avLst/>
                            </a:prstGeom>
                            <a:noFill/>
                            <a:ln w="9525">
                              <a:solidFill>
                                <a:schemeClr val="tx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204843" name="Line 43"/>
                            <p:cNvSpPr>
                              <a:spLocks noChangeShapeType="1"/>
                            </p:cNvSpPr>
                            <p:nvPr/>
                          </p:nvSpPr>
                          <p:spPr bwMode="auto">
                            <a:xfrm>
                              <a:off x="1536" y="720"/>
                              <a:ext cx="0" cy="2928"/>
                            </a:xfrm>
                            <a:prstGeom prst="line">
                              <a:avLst/>
                            </a:prstGeom>
                            <a:noFill/>
                            <a:ln w="9525">
                              <a:solidFill>
                                <a:schemeClr val="tx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sp>
                      <p:nvSpPr>
                        <p:cNvPr id="204844" name="Line 44"/>
                        <p:cNvSpPr>
                          <a:spLocks noChangeShapeType="1"/>
                        </p:cNvSpPr>
                        <p:nvPr/>
                      </p:nvSpPr>
                      <p:spPr bwMode="auto">
                        <a:xfrm>
                          <a:off x="4551" y="737"/>
                          <a:ext cx="0" cy="2928"/>
                        </a:xfrm>
                        <a:prstGeom prst="line">
                          <a:avLst/>
                        </a:prstGeom>
                        <a:noFill/>
                        <a:ln w="9525">
                          <a:solidFill>
                            <a:schemeClr val="tx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204845" name="Line 45"/>
                        <p:cNvSpPr>
                          <a:spLocks noChangeShapeType="1"/>
                        </p:cNvSpPr>
                        <p:nvPr/>
                      </p:nvSpPr>
                      <p:spPr bwMode="auto">
                        <a:xfrm>
                          <a:off x="4307" y="737"/>
                          <a:ext cx="0" cy="2928"/>
                        </a:xfrm>
                        <a:prstGeom prst="line">
                          <a:avLst/>
                        </a:prstGeom>
                        <a:noFill/>
                        <a:ln w="9525">
                          <a:solidFill>
                            <a:schemeClr val="tx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nvGrpSpPr>
                      <p:cNvPr id="25631" name="Group 46"/>
                      <p:cNvGrpSpPr>
                        <a:grpSpLocks/>
                      </p:cNvGrpSpPr>
                      <p:nvPr/>
                    </p:nvGrpSpPr>
                    <p:grpSpPr bwMode="auto">
                      <a:xfrm>
                        <a:off x="1941" y="1034"/>
                        <a:ext cx="2838" cy="2346"/>
                        <a:chOff x="1534" y="1018"/>
                        <a:chExt cx="2838" cy="2346"/>
                      </a:xfrm>
                    </p:grpSpPr>
                    <p:sp>
                      <p:nvSpPr>
                        <p:cNvPr id="204847" name="Line 47"/>
                        <p:cNvSpPr>
                          <a:spLocks noChangeShapeType="1"/>
                        </p:cNvSpPr>
                        <p:nvPr/>
                      </p:nvSpPr>
                      <p:spPr bwMode="auto">
                        <a:xfrm>
                          <a:off x="1540" y="1018"/>
                          <a:ext cx="2832" cy="0"/>
                        </a:xfrm>
                        <a:prstGeom prst="line">
                          <a:avLst/>
                        </a:prstGeom>
                        <a:noFill/>
                        <a:ln w="9525">
                          <a:solidFill>
                            <a:schemeClr val="tx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204848" name="Line 48"/>
                        <p:cNvSpPr>
                          <a:spLocks noChangeShapeType="1"/>
                        </p:cNvSpPr>
                        <p:nvPr/>
                      </p:nvSpPr>
                      <p:spPr bwMode="auto">
                        <a:xfrm>
                          <a:off x="1540" y="1318"/>
                          <a:ext cx="2832" cy="0"/>
                        </a:xfrm>
                        <a:prstGeom prst="line">
                          <a:avLst/>
                        </a:prstGeom>
                        <a:noFill/>
                        <a:ln w="9525">
                          <a:solidFill>
                            <a:schemeClr val="tx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204849" name="Line 49"/>
                        <p:cNvSpPr>
                          <a:spLocks noChangeShapeType="1"/>
                        </p:cNvSpPr>
                        <p:nvPr/>
                      </p:nvSpPr>
                      <p:spPr bwMode="auto">
                        <a:xfrm>
                          <a:off x="1540" y="1906"/>
                          <a:ext cx="2832" cy="0"/>
                        </a:xfrm>
                        <a:prstGeom prst="line">
                          <a:avLst/>
                        </a:prstGeom>
                        <a:noFill/>
                        <a:ln w="9525">
                          <a:solidFill>
                            <a:schemeClr val="tx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204850" name="Line 50"/>
                        <p:cNvSpPr>
                          <a:spLocks noChangeShapeType="1"/>
                        </p:cNvSpPr>
                        <p:nvPr/>
                      </p:nvSpPr>
                      <p:spPr bwMode="auto">
                        <a:xfrm>
                          <a:off x="1540" y="1612"/>
                          <a:ext cx="2832" cy="0"/>
                        </a:xfrm>
                        <a:prstGeom prst="line">
                          <a:avLst/>
                        </a:prstGeom>
                        <a:noFill/>
                        <a:ln w="9525">
                          <a:solidFill>
                            <a:schemeClr val="tx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204851" name="Line 51"/>
                        <p:cNvSpPr>
                          <a:spLocks noChangeShapeType="1"/>
                        </p:cNvSpPr>
                        <p:nvPr/>
                      </p:nvSpPr>
                      <p:spPr bwMode="auto">
                        <a:xfrm>
                          <a:off x="1534" y="3364"/>
                          <a:ext cx="2832" cy="0"/>
                        </a:xfrm>
                        <a:prstGeom prst="line">
                          <a:avLst/>
                        </a:prstGeom>
                        <a:noFill/>
                        <a:ln w="9525">
                          <a:solidFill>
                            <a:schemeClr val="tx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204852" name="Line 52"/>
                        <p:cNvSpPr>
                          <a:spLocks noChangeShapeType="1"/>
                        </p:cNvSpPr>
                        <p:nvPr/>
                      </p:nvSpPr>
                      <p:spPr bwMode="auto">
                        <a:xfrm>
                          <a:off x="1534" y="3076"/>
                          <a:ext cx="2832" cy="0"/>
                        </a:xfrm>
                        <a:prstGeom prst="line">
                          <a:avLst/>
                        </a:prstGeom>
                        <a:noFill/>
                        <a:ln w="9525">
                          <a:solidFill>
                            <a:schemeClr val="tx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204853" name="Line 53"/>
                        <p:cNvSpPr>
                          <a:spLocks noChangeShapeType="1"/>
                        </p:cNvSpPr>
                        <p:nvPr/>
                      </p:nvSpPr>
                      <p:spPr bwMode="auto">
                        <a:xfrm>
                          <a:off x="1540" y="2200"/>
                          <a:ext cx="2832" cy="0"/>
                        </a:xfrm>
                        <a:prstGeom prst="line">
                          <a:avLst/>
                        </a:prstGeom>
                        <a:noFill/>
                        <a:ln w="9525">
                          <a:solidFill>
                            <a:schemeClr val="tx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204854" name="Line 54"/>
                        <p:cNvSpPr>
                          <a:spLocks noChangeShapeType="1"/>
                        </p:cNvSpPr>
                        <p:nvPr/>
                      </p:nvSpPr>
                      <p:spPr bwMode="auto">
                        <a:xfrm>
                          <a:off x="1534" y="2488"/>
                          <a:ext cx="2832" cy="0"/>
                        </a:xfrm>
                        <a:prstGeom prst="line">
                          <a:avLst/>
                        </a:prstGeom>
                        <a:noFill/>
                        <a:ln w="9525">
                          <a:solidFill>
                            <a:schemeClr val="tx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204855" name="Line 55"/>
                        <p:cNvSpPr>
                          <a:spLocks noChangeShapeType="1"/>
                        </p:cNvSpPr>
                        <p:nvPr/>
                      </p:nvSpPr>
                      <p:spPr bwMode="auto">
                        <a:xfrm>
                          <a:off x="1540" y="2782"/>
                          <a:ext cx="2832" cy="0"/>
                        </a:xfrm>
                        <a:prstGeom prst="line">
                          <a:avLst/>
                        </a:prstGeom>
                        <a:noFill/>
                        <a:ln w="9525">
                          <a:solidFill>
                            <a:schemeClr val="tx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grpSp>
                  <p:nvGrpSpPr>
                    <p:cNvPr id="25616" name="Group 56"/>
                    <p:cNvGrpSpPr>
                      <a:grpSpLocks/>
                    </p:cNvGrpSpPr>
                    <p:nvPr/>
                  </p:nvGrpSpPr>
                  <p:grpSpPr bwMode="auto">
                    <a:xfrm>
                      <a:off x="1225" y="1074"/>
                      <a:ext cx="3020" cy="2837"/>
                      <a:chOff x="1225" y="1074"/>
                      <a:chExt cx="3020" cy="2837"/>
                    </a:xfrm>
                  </p:grpSpPr>
                  <p:grpSp>
                    <p:nvGrpSpPr>
                      <p:cNvPr id="25617" name="Group 57"/>
                      <p:cNvGrpSpPr>
                        <a:grpSpLocks/>
                      </p:cNvGrpSpPr>
                      <p:nvPr/>
                    </p:nvGrpSpPr>
                    <p:grpSpPr bwMode="auto">
                      <a:xfrm>
                        <a:off x="1229" y="1078"/>
                        <a:ext cx="3016" cy="2833"/>
                        <a:chOff x="1229" y="1078"/>
                        <a:chExt cx="3016" cy="2833"/>
                      </a:xfrm>
                    </p:grpSpPr>
                    <p:sp>
                      <p:nvSpPr>
                        <p:cNvPr id="204858" name="Line 58"/>
                        <p:cNvSpPr>
                          <a:spLocks noChangeShapeType="1"/>
                        </p:cNvSpPr>
                        <p:nvPr/>
                      </p:nvSpPr>
                      <p:spPr bwMode="auto">
                        <a:xfrm rot="5400000">
                          <a:off x="1542" y="2783"/>
                          <a:ext cx="2256" cy="0"/>
                        </a:xfrm>
                        <a:prstGeom prst="line">
                          <a:avLst/>
                        </a:prstGeom>
                        <a:noFill/>
                        <a:ln w="38100">
                          <a:solidFill>
                            <a:schemeClr val="accent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204859" name="Line 59"/>
                        <p:cNvSpPr>
                          <a:spLocks noChangeShapeType="1"/>
                        </p:cNvSpPr>
                        <p:nvPr/>
                      </p:nvSpPr>
                      <p:spPr bwMode="auto">
                        <a:xfrm rot="5400000">
                          <a:off x="3077" y="3356"/>
                          <a:ext cx="1104" cy="0"/>
                        </a:xfrm>
                        <a:prstGeom prst="line">
                          <a:avLst/>
                        </a:prstGeom>
                        <a:noFill/>
                        <a:ln w="38100">
                          <a:solidFill>
                            <a:srgbClr val="FF9933"/>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204860" name="Arc 60"/>
                        <p:cNvSpPr>
                          <a:spLocks/>
                        </p:cNvSpPr>
                        <p:nvPr/>
                      </p:nvSpPr>
                      <p:spPr bwMode="auto">
                        <a:xfrm rot="7851672" flipH="1">
                          <a:off x="2915" y="1709"/>
                          <a:ext cx="584" cy="1310"/>
                        </a:xfrm>
                        <a:custGeom>
                          <a:avLst/>
                          <a:gdLst>
                            <a:gd name="T0" fmla="*/ 168 w 21600"/>
                            <a:gd name="T1" fmla="*/ 0 h 28742"/>
                            <a:gd name="T2" fmla="*/ 542 w 21600"/>
                            <a:gd name="T3" fmla="*/ 1310 h 28742"/>
                            <a:gd name="T4" fmla="*/ 0 w 21600"/>
                            <a:gd name="T5" fmla="*/ 943 h 28742"/>
                            <a:gd name="T6" fmla="*/ 0 60000 65536"/>
                            <a:gd name="T7" fmla="*/ 0 60000 65536"/>
                            <a:gd name="T8" fmla="*/ 0 60000 65536"/>
                          </a:gdLst>
                          <a:ahLst/>
                          <a:cxnLst>
                            <a:cxn ang="T6">
                              <a:pos x="T0" y="T1"/>
                            </a:cxn>
                            <a:cxn ang="T7">
                              <a:pos x="T2" y="T3"/>
                            </a:cxn>
                            <a:cxn ang="T8">
                              <a:pos x="T4" y="T5"/>
                            </a:cxn>
                          </a:cxnLst>
                          <a:rect l="0" t="0" r="r" b="b"/>
                          <a:pathLst>
                            <a:path w="21600" h="28742" fill="none" extrusionOk="0">
                              <a:moveTo>
                                <a:pt x="6219" y="-1"/>
                              </a:moveTo>
                              <a:cubicBezTo>
                                <a:pt x="15349" y="2744"/>
                                <a:pt x="21600" y="11151"/>
                                <a:pt x="21600" y="20685"/>
                              </a:cubicBezTo>
                              <a:cubicBezTo>
                                <a:pt x="21600" y="23445"/>
                                <a:pt x="21070" y="26180"/>
                                <a:pt x="20041" y="28742"/>
                              </a:cubicBezTo>
                            </a:path>
                            <a:path w="21600" h="28742" stroke="0" extrusionOk="0">
                              <a:moveTo>
                                <a:pt x="6219" y="-1"/>
                              </a:moveTo>
                              <a:cubicBezTo>
                                <a:pt x="15349" y="2744"/>
                                <a:pt x="21600" y="11151"/>
                                <a:pt x="21600" y="20685"/>
                              </a:cubicBezTo>
                              <a:cubicBezTo>
                                <a:pt x="21600" y="23445"/>
                                <a:pt x="21070" y="26180"/>
                                <a:pt x="20041" y="28742"/>
                              </a:cubicBezTo>
                              <a:lnTo>
                                <a:pt x="0" y="20685"/>
                              </a:lnTo>
                              <a:lnTo>
                                <a:pt x="6219" y="-1"/>
                              </a:lnTo>
                              <a:close/>
                            </a:path>
                          </a:pathLst>
                        </a:custGeom>
                        <a:noFill/>
                        <a:ln w="38100">
                          <a:solidFill>
                            <a:srgbClr val="FF9933"/>
                          </a:solidFill>
                          <a:round/>
                          <a:headEnd/>
                          <a:tailEnd/>
                        </a:ln>
                        <a:effectLst/>
                      </p:spPr>
                      <p:txBody>
                        <a:bodyPr wrap="none" anchor="ctr"/>
                        <a:lstStyle/>
                        <a:p>
                          <a:endParaRPr lang="en-US"/>
                        </a:p>
                      </p:txBody>
                    </p:sp>
                    <p:sp>
                      <p:nvSpPr>
                        <p:cNvPr id="204861" name="Line 61"/>
                        <p:cNvSpPr>
                          <a:spLocks noChangeShapeType="1"/>
                        </p:cNvSpPr>
                        <p:nvPr/>
                      </p:nvSpPr>
                      <p:spPr bwMode="auto">
                        <a:xfrm rot="5400000" flipV="1">
                          <a:off x="1925" y="382"/>
                          <a:ext cx="960" cy="2352"/>
                        </a:xfrm>
                        <a:prstGeom prst="line">
                          <a:avLst/>
                        </a:prstGeom>
                        <a:noFill/>
                        <a:ln w="381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nvGrpSpPr>
                        <p:cNvPr id="25627" name="Group 62"/>
                        <p:cNvGrpSpPr>
                          <a:grpSpLocks/>
                        </p:cNvGrpSpPr>
                        <p:nvPr/>
                      </p:nvGrpSpPr>
                      <p:grpSpPr bwMode="auto">
                        <a:xfrm rot="5400000">
                          <a:off x="2833" y="2498"/>
                          <a:ext cx="1824" cy="1000"/>
                          <a:chOff x="2544" y="632"/>
                          <a:chExt cx="1824" cy="1000"/>
                        </a:xfrm>
                      </p:grpSpPr>
                      <p:sp>
                        <p:nvSpPr>
                          <p:cNvPr id="204863" name="Arc 63"/>
                          <p:cNvSpPr>
                            <a:spLocks/>
                          </p:cNvSpPr>
                          <p:nvPr/>
                        </p:nvSpPr>
                        <p:spPr bwMode="auto">
                          <a:xfrm rot="-4576858">
                            <a:off x="2811" y="365"/>
                            <a:ext cx="1000" cy="1533"/>
                          </a:xfrm>
                          <a:custGeom>
                            <a:avLst/>
                            <a:gdLst>
                              <a:gd name="T0" fmla="*/ 0 w 20929"/>
                              <a:gd name="T1" fmla="*/ 0 h 21600"/>
                              <a:gd name="T2" fmla="*/ 1000 w 20929"/>
                              <a:gd name="T3" fmla="*/ 1154 h 21600"/>
                              <a:gd name="T4" fmla="*/ 0 w 20929"/>
                              <a:gd name="T5" fmla="*/ 1533 h 21600"/>
                              <a:gd name="T6" fmla="*/ 0 60000 65536"/>
                              <a:gd name="T7" fmla="*/ 0 60000 65536"/>
                              <a:gd name="T8" fmla="*/ 0 60000 65536"/>
                            </a:gdLst>
                            <a:ahLst/>
                            <a:cxnLst>
                              <a:cxn ang="T6">
                                <a:pos x="T0" y="T1"/>
                              </a:cxn>
                              <a:cxn ang="T7">
                                <a:pos x="T2" y="T3"/>
                              </a:cxn>
                              <a:cxn ang="T8">
                                <a:pos x="T4" y="T5"/>
                              </a:cxn>
                            </a:cxnLst>
                            <a:rect l="0" t="0" r="r" b="b"/>
                            <a:pathLst>
                              <a:path w="20929" h="21600" fill="none" extrusionOk="0">
                                <a:moveTo>
                                  <a:pt x="0" y="-1"/>
                                </a:moveTo>
                                <a:cubicBezTo>
                                  <a:pt x="9872" y="-1"/>
                                  <a:pt x="18488" y="6693"/>
                                  <a:pt x="20929" y="16258"/>
                                </a:cubicBezTo>
                              </a:path>
                              <a:path w="20929" h="21600" stroke="0" extrusionOk="0">
                                <a:moveTo>
                                  <a:pt x="0" y="-1"/>
                                </a:moveTo>
                                <a:cubicBezTo>
                                  <a:pt x="9872" y="-1"/>
                                  <a:pt x="18488" y="6693"/>
                                  <a:pt x="20929" y="16258"/>
                                </a:cubicBezTo>
                                <a:lnTo>
                                  <a:pt x="0" y="21600"/>
                                </a:lnTo>
                                <a:lnTo>
                                  <a:pt x="0" y="-1"/>
                                </a:lnTo>
                                <a:close/>
                              </a:path>
                            </a:pathLst>
                          </a:custGeom>
                          <a:noFill/>
                          <a:ln w="38100">
                            <a:solidFill>
                              <a:schemeClr val="tx1"/>
                            </a:solidFill>
                            <a:round/>
                            <a:headEnd/>
                            <a:tailEnd/>
                          </a:ln>
                          <a:effectLst/>
                        </p:spPr>
                        <p:txBody>
                          <a:bodyPr wrap="none" anchor="ctr"/>
                          <a:lstStyle/>
                          <a:p>
                            <a:endParaRPr lang="en-US"/>
                          </a:p>
                        </p:txBody>
                      </p:sp>
                      <p:sp>
                        <p:nvSpPr>
                          <p:cNvPr id="204864" name="Line 64"/>
                          <p:cNvSpPr>
                            <a:spLocks noChangeShapeType="1"/>
                          </p:cNvSpPr>
                          <p:nvPr/>
                        </p:nvSpPr>
                        <p:spPr bwMode="auto">
                          <a:xfrm>
                            <a:off x="3696" y="736"/>
                            <a:ext cx="672" cy="0"/>
                          </a:xfrm>
                          <a:prstGeom prst="line">
                            <a:avLst/>
                          </a:prstGeom>
                          <a:noFill/>
                          <a:ln w="381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grpSp>
                    <p:nvGrpSpPr>
                      <p:cNvPr id="25618" name="Group 65"/>
                      <p:cNvGrpSpPr>
                        <a:grpSpLocks/>
                      </p:cNvGrpSpPr>
                      <p:nvPr/>
                    </p:nvGrpSpPr>
                    <p:grpSpPr bwMode="auto">
                      <a:xfrm rot="5400000">
                        <a:off x="1274" y="1025"/>
                        <a:ext cx="2836" cy="2934"/>
                        <a:chOff x="1939" y="734"/>
                        <a:chExt cx="2836" cy="2934"/>
                      </a:xfrm>
                    </p:grpSpPr>
                    <p:sp>
                      <p:nvSpPr>
                        <p:cNvPr id="204866" name="Line 66"/>
                        <p:cNvSpPr>
                          <a:spLocks noChangeShapeType="1"/>
                        </p:cNvSpPr>
                        <p:nvPr/>
                      </p:nvSpPr>
                      <p:spPr bwMode="auto">
                        <a:xfrm>
                          <a:off x="1943" y="736"/>
                          <a:ext cx="2832" cy="0"/>
                        </a:xfrm>
                        <a:prstGeom prst="line">
                          <a:avLst/>
                        </a:prstGeom>
                        <a:noFill/>
                        <a:ln w="2857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204867" name="Line 67"/>
                        <p:cNvSpPr>
                          <a:spLocks noChangeShapeType="1"/>
                        </p:cNvSpPr>
                        <p:nvPr/>
                      </p:nvSpPr>
                      <p:spPr bwMode="auto">
                        <a:xfrm>
                          <a:off x="1939" y="3660"/>
                          <a:ext cx="2832" cy="0"/>
                        </a:xfrm>
                        <a:prstGeom prst="line">
                          <a:avLst/>
                        </a:prstGeom>
                        <a:noFill/>
                        <a:ln w="2857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204868" name="Line 68"/>
                        <p:cNvSpPr>
                          <a:spLocks noChangeShapeType="1"/>
                        </p:cNvSpPr>
                        <p:nvPr/>
                      </p:nvSpPr>
                      <p:spPr bwMode="auto">
                        <a:xfrm>
                          <a:off x="4775" y="740"/>
                          <a:ext cx="0" cy="2928"/>
                        </a:xfrm>
                        <a:prstGeom prst="line">
                          <a:avLst/>
                        </a:prstGeom>
                        <a:noFill/>
                        <a:ln w="2857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204869" name="Line 69"/>
                        <p:cNvSpPr>
                          <a:spLocks noChangeShapeType="1"/>
                        </p:cNvSpPr>
                        <p:nvPr/>
                      </p:nvSpPr>
                      <p:spPr bwMode="auto">
                        <a:xfrm>
                          <a:off x="1943" y="734"/>
                          <a:ext cx="0" cy="2928"/>
                        </a:xfrm>
                        <a:prstGeom prst="line">
                          <a:avLst/>
                        </a:prstGeom>
                        <a:noFill/>
                        <a:ln w="2857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grpSp>
            </p:grpSp>
          </p:grpSp>
        </p:gr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04808"/>
                                        </p:tgtEl>
                                        <p:attrNameLst>
                                          <p:attrName>style.visibility</p:attrName>
                                        </p:attrNameLst>
                                      </p:cBhvr>
                                      <p:to>
                                        <p:strVal val="visible"/>
                                      </p:to>
                                    </p:set>
                                    <p:animEffect transition="in" filter="wipe(left)">
                                      <p:cBhvr>
                                        <p:cTn id="7" dur="500"/>
                                        <p:tgtEl>
                                          <p:spTgt spid="2048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2754" name="Group 2"/>
          <p:cNvGrpSpPr>
            <a:grpSpLocks/>
          </p:cNvGrpSpPr>
          <p:nvPr/>
        </p:nvGrpSpPr>
        <p:grpSpPr bwMode="auto">
          <a:xfrm>
            <a:off x="5743575" y="5003800"/>
            <a:ext cx="2386013" cy="558800"/>
            <a:chOff x="3264" y="2960"/>
            <a:chExt cx="1503" cy="352"/>
          </a:xfrm>
        </p:grpSpPr>
        <p:sp>
          <p:nvSpPr>
            <p:cNvPr id="202755" name="Text Box 3"/>
            <p:cNvSpPr txBox="1">
              <a:spLocks noChangeArrowheads="1"/>
            </p:cNvSpPr>
            <p:nvPr/>
          </p:nvSpPr>
          <p:spPr bwMode="auto">
            <a:xfrm>
              <a:off x="3408" y="2960"/>
              <a:ext cx="1359"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eaLnBrk="0" hangingPunct="0">
                <a:defRPr/>
              </a:pPr>
              <a:r>
                <a:rPr lang="en-US" sz="2400" b="1">
                  <a:solidFill>
                    <a:srgbClr val="FF00FF"/>
                  </a:solidFill>
                  <a:latin typeface="Arial" charset="0"/>
                  <a:ea typeface="ＭＳ Ｐゴシック" charset="0"/>
                  <a:cs typeface="Arial" charset="0"/>
                </a:rPr>
                <a:t>ecu   = 0.0035</a:t>
              </a:r>
            </a:p>
          </p:txBody>
        </p:sp>
        <p:sp>
          <p:nvSpPr>
            <p:cNvPr id="202756" name="Line 4"/>
            <p:cNvSpPr>
              <a:spLocks noChangeShapeType="1"/>
            </p:cNvSpPr>
            <p:nvPr/>
          </p:nvSpPr>
          <p:spPr bwMode="auto">
            <a:xfrm flipH="1">
              <a:off x="3264" y="3120"/>
              <a:ext cx="144" cy="192"/>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nvGrpSpPr>
          <p:cNvPr id="27650" name="Group 5"/>
          <p:cNvGrpSpPr>
            <a:grpSpLocks/>
          </p:cNvGrpSpPr>
          <p:nvPr/>
        </p:nvGrpSpPr>
        <p:grpSpPr bwMode="auto">
          <a:xfrm>
            <a:off x="0" y="0"/>
            <a:ext cx="9144000" cy="6858000"/>
            <a:chOff x="0" y="0"/>
            <a:chExt cx="5760" cy="4320"/>
          </a:xfrm>
        </p:grpSpPr>
        <p:sp>
          <p:nvSpPr>
            <p:cNvPr id="202758" name="Text Box 6"/>
            <p:cNvSpPr txBox="1">
              <a:spLocks noChangeArrowheads="1"/>
            </p:cNvSpPr>
            <p:nvPr/>
          </p:nvSpPr>
          <p:spPr bwMode="auto">
            <a:xfrm>
              <a:off x="508" y="376"/>
              <a:ext cx="4724" cy="36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eaLnBrk="0" hangingPunct="0">
                <a:defRPr/>
              </a:pPr>
              <a:r>
                <a:rPr lang="en-US" sz="3200" b="1">
                  <a:solidFill>
                    <a:srgbClr val="663300"/>
                  </a:solidFill>
                  <a:latin typeface="Arial" charset="0"/>
                  <a:ea typeface="ＭＳ Ｐゴシック" charset="0"/>
                  <a:cs typeface="Arial" charset="0"/>
                </a:rPr>
                <a:t>DESIGN  STRENGTH  OF  CONCRETE</a:t>
              </a:r>
              <a:endParaRPr lang="en-US" sz="3200">
                <a:solidFill>
                  <a:srgbClr val="663300"/>
                </a:solidFill>
                <a:latin typeface="Arial" charset="0"/>
                <a:ea typeface="ＭＳ Ｐゴシック" charset="0"/>
                <a:cs typeface="Arial" charset="0"/>
              </a:endParaRPr>
            </a:p>
          </p:txBody>
        </p:sp>
        <p:grpSp>
          <p:nvGrpSpPr>
            <p:cNvPr id="27652" name="Group 7"/>
            <p:cNvGrpSpPr>
              <a:grpSpLocks/>
            </p:cNvGrpSpPr>
            <p:nvPr/>
          </p:nvGrpSpPr>
          <p:grpSpPr bwMode="auto">
            <a:xfrm>
              <a:off x="0" y="0"/>
              <a:ext cx="5760" cy="4320"/>
              <a:chOff x="0" y="0"/>
              <a:chExt cx="5760" cy="4320"/>
            </a:xfrm>
          </p:grpSpPr>
          <p:grpSp>
            <p:nvGrpSpPr>
              <p:cNvPr id="27653" name="Group 8"/>
              <p:cNvGrpSpPr>
                <a:grpSpLocks/>
              </p:cNvGrpSpPr>
              <p:nvPr/>
            </p:nvGrpSpPr>
            <p:grpSpPr bwMode="auto">
              <a:xfrm>
                <a:off x="720" y="681"/>
                <a:ext cx="3994" cy="3342"/>
                <a:chOff x="720" y="681"/>
                <a:chExt cx="3994" cy="3342"/>
              </a:xfrm>
            </p:grpSpPr>
            <p:sp>
              <p:nvSpPr>
                <p:cNvPr id="202761" name="Text Box 9"/>
                <p:cNvSpPr txBox="1">
                  <a:spLocks noChangeArrowheads="1"/>
                </p:cNvSpPr>
                <p:nvPr/>
              </p:nvSpPr>
              <p:spPr bwMode="auto">
                <a:xfrm>
                  <a:off x="2208" y="2037"/>
                  <a:ext cx="1393"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eaLnBrk="0" hangingPunct="0">
                    <a:defRPr/>
                  </a:pPr>
                  <a:r>
                    <a:rPr lang="en-US" sz="2000">
                      <a:latin typeface="Arial" charset="0"/>
                      <a:ea typeface="ＭＳ Ｐゴシック" charset="0"/>
                      <a:cs typeface="Arial" charset="0"/>
                    </a:rPr>
                    <a:t>       </a:t>
                  </a:r>
                  <a:r>
                    <a:rPr lang="en-US" sz="2000" b="1">
                      <a:latin typeface="Arial" charset="0"/>
                      <a:ea typeface="ＭＳ Ｐゴシック" charset="0"/>
                      <a:cs typeface="Arial" charset="0"/>
                    </a:rPr>
                    <a:t>design value</a:t>
                  </a:r>
                </a:p>
              </p:txBody>
            </p:sp>
            <p:grpSp>
              <p:nvGrpSpPr>
                <p:cNvPr id="27660" name="Group 10"/>
                <p:cNvGrpSpPr>
                  <a:grpSpLocks/>
                </p:cNvGrpSpPr>
                <p:nvPr/>
              </p:nvGrpSpPr>
              <p:grpSpPr bwMode="auto">
                <a:xfrm>
                  <a:off x="3786" y="905"/>
                  <a:ext cx="928" cy="1536"/>
                  <a:chOff x="3786" y="905"/>
                  <a:chExt cx="928" cy="1536"/>
                </a:xfrm>
              </p:grpSpPr>
              <p:sp>
                <p:nvSpPr>
                  <p:cNvPr id="202763" name="Text Box 11"/>
                  <p:cNvSpPr txBox="1">
                    <a:spLocks noChangeArrowheads="1"/>
                  </p:cNvSpPr>
                  <p:nvPr/>
                </p:nvSpPr>
                <p:spPr bwMode="auto">
                  <a:xfrm>
                    <a:off x="3792" y="905"/>
                    <a:ext cx="874"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eaLnBrk="0" hangingPunct="0">
                      <a:defRPr/>
                    </a:pPr>
                    <a:r>
                      <a:rPr lang="en-US" sz="2400" b="1">
                        <a:latin typeface="Arial" charset="0"/>
                        <a:ea typeface="ＭＳ Ｐゴシック" charset="0"/>
                        <a:cs typeface="Arial" charset="0"/>
                      </a:rPr>
                      <a:t>1.00  fck</a:t>
                    </a:r>
                  </a:p>
                </p:txBody>
              </p:sp>
              <p:sp>
                <p:nvSpPr>
                  <p:cNvPr id="202764" name="Rectangle 12"/>
                  <p:cNvSpPr>
                    <a:spLocks noChangeArrowheads="1"/>
                  </p:cNvSpPr>
                  <p:nvPr/>
                </p:nvSpPr>
                <p:spPr bwMode="auto">
                  <a:xfrm>
                    <a:off x="3792" y="1625"/>
                    <a:ext cx="874"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eaLnBrk="0" hangingPunct="0">
                      <a:defRPr/>
                    </a:pPr>
                    <a:r>
                      <a:rPr lang="en-US" sz="2400" b="1">
                        <a:latin typeface="Arial" charset="0"/>
                        <a:ea typeface="ＭＳ Ｐゴシック" charset="0"/>
                        <a:cs typeface="Arial" charset="0"/>
                      </a:rPr>
                      <a:t>0.67  fck</a:t>
                    </a:r>
                  </a:p>
                </p:txBody>
              </p:sp>
              <p:sp>
                <p:nvSpPr>
                  <p:cNvPr id="202765" name="Text Box 13"/>
                  <p:cNvSpPr txBox="1">
                    <a:spLocks noChangeArrowheads="1"/>
                  </p:cNvSpPr>
                  <p:nvPr/>
                </p:nvSpPr>
                <p:spPr bwMode="auto">
                  <a:xfrm>
                    <a:off x="3786" y="2153"/>
                    <a:ext cx="928"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eaLnBrk="0" hangingPunct="0">
                      <a:defRPr/>
                    </a:pPr>
                    <a:r>
                      <a:rPr lang="en-US" sz="2400" b="1">
                        <a:latin typeface="Arial" charset="0"/>
                        <a:ea typeface="ＭＳ Ｐゴシック" charset="0"/>
                        <a:cs typeface="Arial" charset="0"/>
                      </a:rPr>
                      <a:t>0.446 fck</a:t>
                    </a:r>
                  </a:p>
                </p:txBody>
              </p:sp>
            </p:grpSp>
            <p:grpSp>
              <p:nvGrpSpPr>
                <p:cNvPr id="27661" name="Group 14"/>
                <p:cNvGrpSpPr>
                  <a:grpSpLocks/>
                </p:cNvGrpSpPr>
                <p:nvPr/>
              </p:nvGrpSpPr>
              <p:grpSpPr bwMode="auto">
                <a:xfrm>
                  <a:off x="720" y="681"/>
                  <a:ext cx="3744" cy="3342"/>
                  <a:chOff x="720" y="681"/>
                  <a:chExt cx="3744" cy="3342"/>
                </a:xfrm>
              </p:grpSpPr>
              <p:sp>
                <p:nvSpPr>
                  <p:cNvPr id="202767" name="Text Box 15"/>
                  <p:cNvSpPr txBox="1">
                    <a:spLocks noChangeArrowheads="1"/>
                  </p:cNvSpPr>
                  <p:nvPr/>
                </p:nvSpPr>
                <p:spPr bwMode="auto">
                  <a:xfrm>
                    <a:off x="1152" y="3513"/>
                    <a:ext cx="3312"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eaLnBrk="0" hangingPunct="0">
                      <a:defRPr/>
                    </a:pPr>
                    <a:r>
                      <a:rPr lang="en-US" sz="2000" b="1">
                        <a:solidFill>
                          <a:srgbClr val="FF0000"/>
                        </a:solidFill>
                        <a:latin typeface="Arial" charset="0"/>
                        <a:ea typeface="ＭＳ Ｐゴシック" charset="0"/>
                        <a:cs typeface="Arial" charset="0"/>
                      </a:rPr>
                      <a:t>0.0       0.001     0. 002      0. 003</a:t>
                    </a:r>
                    <a:r>
                      <a:rPr lang="en-US" sz="2000" b="1">
                        <a:latin typeface="Arial" charset="0"/>
                        <a:ea typeface="ＭＳ Ｐゴシック" charset="0"/>
                        <a:cs typeface="Arial" charset="0"/>
                      </a:rPr>
                      <a:t>   </a:t>
                    </a:r>
                  </a:p>
                </p:txBody>
              </p:sp>
              <p:grpSp>
                <p:nvGrpSpPr>
                  <p:cNvPr id="27663" name="Group 16"/>
                  <p:cNvGrpSpPr>
                    <a:grpSpLocks/>
                  </p:cNvGrpSpPr>
                  <p:nvPr/>
                </p:nvGrpSpPr>
                <p:grpSpPr bwMode="auto">
                  <a:xfrm>
                    <a:off x="720" y="1689"/>
                    <a:ext cx="2249" cy="2334"/>
                    <a:chOff x="720" y="1689"/>
                    <a:chExt cx="2249" cy="2334"/>
                  </a:xfrm>
                </p:grpSpPr>
                <p:sp>
                  <p:nvSpPr>
                    <p:cNvPr id="202769" name="Text Box 17"/>
                    <p:cNvSpPr txBox="1">
                      <a:spLocks noChangeArrowheads="1"/>
                    </p:cNvSpPr>
                    <p:nvPr/>
                  </p:nvSpPr>
                  <p:spPr bwMode="auto">
                    <a:xfrm>
                      <a:off x="2304" y="3696"/>
                      <a:ext cx="665" cy="32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eaLnBrk="0" hangingPunct="0">
                        <a:defRPr/>
                      </a:pPr>
                      <a:r>
                        <a:rPr lang="en-US" sz="2800">
                          <a:solidFill>
                            <a:schemeClr val="accent2"/>
                          </a:solidFill>
                          <a:latin typeface="Arial" charset="0"/>
                          <a:ea typeface="ＭＳ Ｐゴシック" charset="0"/>
                          <a:cs typeface="Arial" charset="0"/>
                        </a:rPr>
                        <a:t>strain</a:t>
                      </a:r>
                    </a:p>
                  </p:txBody>
                </p:sp>
                <p:sp>
                  <p:nvSpPr>
                    <p:cNvPr id="202770" name="Text Box 18"/>
                    <p:cNvSpPr txBox="1">
                      <a:spLocks noChangeArrowheads="1"/>
                    </p:cNvSpPr>
                    <p:nvPr/>
                  </p:nvSpPr>
                  <p:spPr bwMode="auto">
                    <a:xfrm rot="-5400000">
                      <a:off x="527" y="1882"/>
                      <a:ext cx="714" cy="32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eaLnBrk="0" hangingPunct="0">
                        <a:defRPr/>
                      </a:pPr>
                      <a:r>
                        <a:rPr lang="en-US" sz="2800">
                          <a:solidFill>
                            <a:schemeClr val="accent2"/>
                          </a:solidFill>
                          <a:latin typeface="Arial" charset="0"/>
                          <a:ea typeface="ＭＳ Ｐゴシック" charset="0"/>
                          <a:cs typeface="Arial" charset="0"/>
                        </a:rPr>
                        <a:t>stress</a:t>
                      </a:r>
                    </a:p>
                  </p:txBody>
                </p:sp>
              </p:grpSp>
              <p:grpSp>
                <p:nvGrpSpPr>
                  <p:cNvPr id="27664" name="Group 19"/>
                  <p:cNvGrpSpPr>
                    <a:grpSpLocks/>
                  </p:cNvGrpSpPr>
                  <p:nvPr/>
                </p:nvGrpSpPr>
                <p:grpSpPr bwMode="auto">
                  <a:xfrm>
                    <a:off x="1200" y="681"/>
                    <a:ext cx="2813" cy="2848"/>
                    <a:chOff x="1200" y="681"/>
                    <a:chExt cx="2813" cy="2848"/>
                  </a:xfrm>
                </p:grpSpPr>
                <p:grpSp>
                  <p:nvGrpSpPr>
                    <p:cNvPr id="27665" name="Group 20"/>
                    <p:cNvGrpSpPr>
                      <a:grpSpLocks/>
                    </p:cNvGrpSpPr>
                    <p:nvPr/>
                  </p:nvGrpSpPr>
                  <p:grpSpPr bwMode="auto">
                    <a:xfrm>
                      <a:off x="1200" y="681"/>
                      <a:ext cx="2813" cy="2848"/>
                      <a:chOff x="1200" y="564"/>
                      <a:chExt cx="2813" cy="2848"/>
                    </a:xfrm>
                  </p:grpSpPr>
                  <p:sp>
                    <p:nvSpPr>
                      <p:cNvPr id="202773" name="Arc 21"/>
                      <p:cNvSpPr>
                        <a:spLocks/>
                      </p:cNvSpPr>
                      <p:nvPr/>
                    </p:nvSpPr>
                    <p:spPr bwMode="auto">
                      <a:xfrm rot="-4775297">
                        <a:off x="2064" y="1324"/>
                        <a:ext cx="843" cy="1412"/>
                      </a:xfrm>
                      <a:custGeom>
                        <a:avLst/>
                        <a:gdLst>
                          <a:gd name="T0" fmla="*/ 124 w 19297"/>
                          <a:gd name="T1" fmla="*/ 0 h 21413"/>
                          <a:gd name="T2" fmla="*/ 843 w 19297"/>
                          <a:gd name="T3" fmla="*/ 772 h 21413"/>
                          <a:gd name="T4" fmla="*/ 0 w 19297"/>
                          <a:gd name="T5" fmla="*/ 1412 h 21413"/>
                          <a:gd name="T6" fmla="*/ 0 60000 65536"/>
                          <a:gd name="T7" fmla="*/ 0 60000 65536"/>
                          <a:gd name="T8" fmla="*/ 0 60000 65536"/>
                        </a:gdLst>
                        <a:ahLst/>
                        <a:cxnLst>
                          <a:cxn ang="T6">
                            <a:pos x="T0" y="T1"/>
                          </a:cxn>
                          <a:cxn ang="T7">
                            <a:pos x="T2" y="T3"/>
                          </a:cxn>
                          <a:cxn ang="T8">
                            <a:pos x="T4" y="T5"/>
                          </a:cxn>
                        </a:cxnLst>
                        <a:rect l="0" t="0" r="r" b="b"/>
                        <a:pathLst>
                          <a:path w="19297" h="21413" fill="none" extrusionOk="0">
                            <a:moveTo>
                              <a:pt x="2836" y="-1"/>
                            </a:moveTo>
                            <a:cubicBezTo>
                              <a:pt x="9922" y="938"/>
                              <a:pt x="16085" y="5322"/>
                              <a:pt x="19296" y="11708"/>
                            </a:cubicBezTo>
                          </a:path>
                          <a:path w="19297" h="21413" stroke="0" extrusionOk="0">
                            <a:moveTo>
                              <a:pt x="2836" y="-1"/>
                            </a:moveTo>
                            <a:cubicBezTo>
                              <a:pt x="9922" y="938"/>
                              <a:pt x="16085" y="5322"/>
                              <a:pt x="19296" y="11708"/>
                            </a:cubicBezTo>
                            <a:lnTo>
                              <a:pt x="0" y="21413"/>
                            </a:lnTo>
                            <a:lnTo>
                              <a:pt x="2836" y="-1"/>
                            </a:lnTo>
                            <a:close/>
                          </a:path>
                        </a:pathLst>
                      </a:custGeom>
                      <a:noFill/>
                      <a:ln w="38100">
                        <a:solidFill>
                          <a:srgbClr val="339966"/>
                        </a:solidFill>
                        <a:round/>
                        <a:headEnd/>
                        <a:tailEnd/>
                      </a:ln>
                      <a:effectLst/>
                    </p:spPr>
                    <p:txBody>
                      <a:bodyPr wrap="none" anchor="ctr"/>
                      <a:lstStyle/>
                      <a:p>
                        <a:endParaRPr lang="en-US"/>
                      </a:p>
                    </p:txBody>
                  </p:sp>
                  <p:grpSp>
                    <p:nvGrpSpPr>
                      <p:cNvPr id="27668" name="Group 22"/>
                      <p:cNvGrpSpPr>
                        <a:grpSpLocks/>
                      </p:cNvGrpSpPr>
                      <p:nvPr/>
                    </p:nvGrpSpPr>
                    <p:grpSpPr bwMode="auto">
                      <a:xfrm>
                        <a:off x="1200" y="564"/>
                        <a:ext cx="2813" cy="2848"/>
                        <a:chOff x="1200" y="564"/>
                        <a:chExt cx="2813" cy="2848"/>
                      </a:xfrm>
                    </p:grpSpPr>
                    <p:sp>
                      <p:nvSpPr>
                        <p:cNvPr id="202775" name="Line 23"/>
                        <p:cNvSpPr>
                          <a:spLocks noChangeShapeType="1"/>
                        </p:cNvSpPr>
                        <p:nvPr/>
                      </p:nvSpPr>
                      <p:spPr bwMode="auto">
                        <a:xfrm>
                          <a:off x="1202" y="886"/>
                          <a:ext cx="1354" cy="0"/>
                        </a:xfrm>
                        <a:prstGeom prst="line">
                          <a:avLst/>
                        </a:prstGeom>
                        <a:noFill/>
                        <a:ln w="28575" cap="rnd">
                          <a:solidFill>
                            <a:schemeClr val="tx1"/>
                          </a:solidFill>
                          <a:prstDash val="sysDot"/>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grpSp>
                      <p:nvGrpSpPr>
                        <p:cNvPr id="27671" name="Group 24"/>
                        <p:cNvGrpSpPr>
                          <a:grpSpLocks/>
                        </p:cNvGrpSpPr>
                        <p:nvPr/>
                      </p:nvGrpSpPr>
                      <p:grpSpPr bwMode="auto">
                        <a:xfrm>
                          <a:off x="1200" y="564"/>
                          <a:ext cx="2813" cy="2832"/>
                          <a:chOff x="1200" y="564"/>
                          <a:chExt cx="2813" cy="2832"/>
                        </a:xfrm>
                      </p:grpSpPr>
                      <p:sp>
                        <p:nvSpPr>
                          <p:cNvPr id="202777" name="Line 25"/>
                          <p:cNvSpPr>
                            <a:spLocks noChangeShapeType="1"/>
                          </p:cNvSpPr>
                          <p:nvPr/>
                        </p:nvSpPr>
                        <p:spPr bwMode="auto">
                          <a:xfrm>
                            <a:off x="1200" y="1632"/>
                            <a:ext cx="1354" cy="0"/>
                          </a:xfrm>
                          <a:prstGeom prst="line">
                            <a:avLst/>
                          </a:prstGeom>
                          <a:noFill/>
                          <a:ln w="28575" cap="rnd">
                            <a:solidFill>
                              <a:schemeClr val="tx1"/>
                            </a:solidFill>
                            <a:prstDash val="sysDot"/>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202778" name="Line 26"/>
                          <p:cNvSpPr>
                            <a:spLocks noChangeShapeType="1"/>
                          </p:cNvSpPr>
                          <p:nvPr/>
                        </p:nvSpPr>
                        <p:spPr bwMode="auto">
                          <a:xfrm>
                            <a:off x="1200" y="2176"/>
                            <a:ext cx="1354" cy="0"/>
                          </a:xfrm>
                          <a:prstGeom prst="line">
                            <a:avLst/>
                          </a:prstGeom>
                          <a:noFill/>
                          <a:ln w="28575" cap="rnd">
                            <a:solidFill>
                              <a:schemeClr val="tx1"/>
                            </a:solidFill>
                            <a:prstDash val="sysDot"/>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202779" name="Line 27"/>
                          <p:cNvSpPr>
                            <a:spLocks noChangeShapeType="1"/>
                          </p:cNvSpPr>
                          <p:nvPr/>
                        </p:nvSpPr>
                        <p:spPr bwMode="auto">
                          <a:xfrm>
                            <a:off x="1209" y="564"/>
                            <a:ext cx="0" cy="2832"/>
                          </a:xfrm>
                          <a:prstGeom prst="line">
                            <a:avLst/>
                          </a:prstGeom>
                          <a:noFill/>
                          <a:ln w="28575">
                            <a:solidFill>
                              <a:schemeClr val="tx1"/>
                            </a:solidFill>
                            <a:round/>
                            <a:headEnd type="triangle" w="med" len="me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202780" name="Line 28"/>
                          <p:cNvSpPr>
                            <a:spLocks noChangeShapeType="1"/>
                          </p:cNvSpPr>
                          <p:nvPr/>
                        </p:nvSpPr>
                        <p:spPr bwMode="auto">
                          <a:xfrm>
                            <a:off x="1234" y="3396"/>
                            <a:ext cx="2779" cy="0"/>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202781" name="Line 29"/>
                          <p:cNvSpPr>
                            <a:spLocks noChangeShapeType="1"/>
                          </p:cNvSpPr>
                          <p:nvPr/>
                        </p:nvSpPr>
                        <p:spPr bwMode="auto">
                          <a:xfrm>
                            <a:off x="1940" y="915"/>
                            <a:ext cx="0" cy="2475"/>
                          </a:xfrm>
                          <a:prstGeom prst="line">
                            <a:avLst/>
                          </a:prstGeom>
                          <a:noFill/>
                          <a:ln w="38100">
                            <a:solidFill>
                              <a:schemeClr val="accent1"/>
                            </a:solidFill>
                            <a:prstDash val="sysDot"/>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202782" name="Line 30"/>
                          <p:cNvSpPr>
                            <a:spLocks noChangeShapeType="1"/>
                          </p:cNvSpPr>
                          <p:nvPr/>
                        </p:nvSpPr>
                        <p:spPr bwMode="auto">
                          <a:xfrm>
                            <a:off x="2625" y="902"/>
                            <a:ext cx="0" cy="2475"/>
                          </a:xfrm>
                          <a:prstGeom prst="line">
                            <a:avLst/>
                          </a:prstGeom>
                          <a:noFill/>
                          <a:ln w="38100">
                            <a:solidFill>
                              <a:schemeClr val="accent1"/>
                            </a:solidFill>
                            <a:prstDash val="sysDot"/>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nvGrpSpPr>
                          <p:cNvPr id="27684" name="Group 31"/>
                          <p:cNvGrpSpPr>
                            <a:grpSpLocks/>
                          </p:cNvGrpSpPr>
                          <p:nvPr/>
                        </p:nvGrpSpPr>
                        <p:grpSpPr bwMode="auto">
                          <a:xfrm>
                            <a:off x="3310" y="902"/>
                            <a:ext cx="300" cy="2475"/>
                            <a:chOff x="2520" y="456"/>
                            <a:chExt cx="168" cy="1200"/>
                          </a:xfrm>
                        </p:grpSpPr>
                        <p:sp>
                          <p:nvSpPr>
                            <p:cNvPr id="202784" name="Line 32"/>
                            <p:cNvSpPr>
                              <a:spLocks noChangeShapeType="1"/>
                            </p:cNvSpPr>
                            <p:nvPr/>
                          </p:nvSpPr>
                          <p:spPr bwMode="auto">
                            <a:xfrm>
                              <a:off x="2520" y="456"/>
                              <a:ext cx="0" cy="1200"/>
                            </a:xfrm>
                            <a:prstGeom prst="line">
                              <a:avLst/>
                            </a:prstGeom>
                            <a:noFill/>
                            <a:ln w="38100">
                              <a:solidFill>
                                <a:schemeClr val="accent1"/>
                              </a:solidFill>
                              <a:prstDash val="sysDot"/>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202785" name="Line 33"/>
                            <p:cNvSpPr>
                              <a:spLocks noChangeShapeType="1"/>
                            </p:cNvSpPr>
                            <p:nvPr/>
                          </p:nvSpPr>
                          <p:spPr bwMode="auto">
                            <a:xfrm>
                              <a:off x="2688" y="456"/>
                              <a:ext cx="0" cy="1200"/>
                            </a:xfrm>
                            <a:prstGeom prst="line">
                              <a:avLst/>
                            </a:prstGeom>
                            <a:noFill/>
                            <a:ln w="38100">
                              <a:solidFill>
                                <a:schemeClr val="accent1"/>
                              </a:solidFill>
                              <a:prstDash val="sysDot"/>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sp>
                      <p:nvSpPr>
                        <p:cNvPr id="202786" name="Line 34"/>
                        <p:cNvSpPr>
                          <a:spLocks noChangeShapeType="1"/>
                        </p:cNvSpPr>
                        <p:nvPr/>
                      </p:nvSpPr>
                      <p:spPr bwMode="auto">
                        <a:xfrm flipV="1">
                          <a:off x="1211" y="2119"/>
                          <a:ext cx="569" cy="1293"/>
                        </a:xfrm>
                        <a:prstGeom prst="line">
                          <a:avLst/>
                        </a:prstGeom>
                        <a:noFill/>
                        <a:ln w="38100">
                          <a:solidFill>
                            <a:srgbClr val="339966"/>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202787" name="Line 35"/>
                        <p:cNvSpPr>
                          <a:spLocks noChangeShapeType="1"/>
                        </p:cNvSpPr>
                        <p:nvPr/>
                      </p:nvSpPr>
                      <p:spPr bwMode="auto">
                        <a:xfrm>
                          <a:off x="2582" y="1636"/>
                          <a:ext cx="1028" cy="0"/>
                        </a:xfrm>
                        <a:prstGeom prst="line">
                          <a:avLst/>
                        </a:prstGeom>
                        <a:noFill/>
                        <a:ln w="38100">
                          <a:solidFill>
                            <a:srgbClr val="339966"/>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202788" name="Arc 36"/>
                        <p:cNvSpPr>
                          <a:spLocks/>
                        </p:cNvSpPr>
                        <p:nvPr/>
                      </p:nvSpPr>
                      <p:spPr bwMode="auto">
                        <a:xfrm rot="-4960820">
                          <a:off x="2066" y="2077"/>
                          <a:ext cx="671" cy="783"/>
                        </a:xfrm>
                        <a:custGeom>
                          <a:avLst/>
                          <a:gdLst>
                            <a:gd name="T0" fmla="*/ 223 w 21430"/>
                            <a:gd name="T1" fmla="*/ 0 h 20388"/>
                            <a:gd name="T2" fmla="*/ 671 w 21430"/>
                            <a:gd name="T3" fmla="*/ 679 h 20388"/>
                            <a:gd name="T4" fmla="*/ 0 w 21430"/>
                            <a:gd name="T5" fmla="*/ 783 h 20388"/>
                            <a:gd name="T6" fmla="*/ 0 60000 65536"/>
                            <a:gd name="T7" fmla="*/ 0 60000 65536"/>
                            <a:gd name="T8" fmla="*/ 0 60000 65536"/>
                          </a:gdLst>
                          <a:ahLst/>
                          <a:cxnLst>
                            <a:cxn ang="T6">
                              <a:pos x="T0" y="T1"/>
                            </a:cxn>
                            <a:cxn ang="T7">
                              <a:pos x="T2" y="T3"/>
                            </a:cxn>
                            <a:cxn ang="T8">
                              <a:pos x="T4" y="T5"/>
                            </a:cxn>
                          </a:cxnLst>
                          <a:rect l="0" t="0" r="r" b="b"/>
                          <a:pathLst>
                            <a:path w="21430" h="20388" fill="none" extrusionOk="0">
                              <a:moveTo>
                                <a:pt x="7134" y="0"/>
                              </a:moveTo>
                              <a:cubicBezTo>
                                <a:pt x="14866" y="2706"/>
                                <a:pt x="20402" y="9552"/>
                                <a:pt x="21429" y="17679"/>
                              </a:cubicBezTo>
                            </a:path>
                            <a:path w="21430" h="20388" stroke="0" extrusionOk="0">
                              <a:moveTo>
                                <a:pt x="7134" y="0"/>
                              </a:moveTo>
                              <a:cubicBezTo>
                                <a:pt x="14866" y="2706"/>
                                <a:pt x="20402" y="9552"/>
                                <a:pt x="21429" y="17679"/>
                              </a:cubicBezTo>
                              <a:lnTo>
                                <a:pt x="0" y="20388"/>
                              </a:lnTo>
                              <a:lnTo>
                                <a:pt x="7134" y="0"/>
                              </a:lnTo>
                              <a:close/>
                            </a:path>
                          </a:pathLst>
                        </a:custGeom>
                        <a:noFill/>
                        <a:ln w="38100">
                          <a:solidFill>
                            <a:schemeClr val="tx1"/>
                          </a:solidFill>
                          <a:round/>
                          <a:headEnd/>
                          <a:tailEnd/>
                        </a:ln>
                        <a:effectLst/>
                      </p:spPr>
                      <p:txBody>
                        <a:bodyPr wrap="none" anchor="ctr"/>
                        <a:lstStyle/>
                        <a:p>
                          <a:endParaRPr lang="en-US"/>
                        </a:p>
                      </p:txBody>
                    </p:sp>
                    <p:sp>
                      <p:nvSpPr>
                        <p:cNvPr id="202789" name="Line 37"/>
                        <p:cNvSpPr>
                          <a:spLocks noChangeShapeType="1"/>
                        </p:cNvSpPr>
                        <p:nvPr/>
                      </p:nvSpPr>
                      <p:spPr bwMode="auto">
                        <a:xfrm flipV="1">
                          <a:off x="1211" y="2360"/>
                          <a:ext cx="925" cy="1052"/>
                        </a:xfrm>
                        <a:prstGeom prst="line">
                          <a:avLst/>
                        </a:prstGeom>
                        <a:noFill/>
                        <a:ln w="381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202790" name="Line 38"/>
                        <p:cNvSpPr>
                          <a:spLocks noChangeShapeType="1"/>
                        </p:cNvSpPr>
                        <p:nvPr/>
                      </p:nvSpPr>
                      <p:spPr bwMode="auto">
                        <a:xfrm>
                          <a:off x="2668" y="2177"/>
                          <a:ext cx="942" cy="0"/>
                        </a:xfrm>
                        <a:prstGeom prst="line">
                          <a:avLst/>
                        </a:prstGeom>
                        <a:noFill/>
                        <a:ln w="38100">
                          <a:solidFill>
                            <a:srgbClr val="000000"/>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202791" name="Arc 39"/>
                        <p:cNvSpPr>
                          <a:spLocks/>
                        </p:cNvSpPr>
                        <p:nvPr/>
                      </p:nvSpPr>
                      <p:spPr bwMode="auto">
                        <a:xfrm rot="-4805749">
                          <a:off x="1819" y="728"/>
                          <a:ext cx="967" cy="1122"/>
                        </a:xfrm>
                        <a:custGeom>
                          <a:avLst/>
                          <a:gdLst>
                            <a:gd name="T0" fmla="*/ 0 w 21498"/>
                            <a:gd name="T1" fmla="*/ 0 h 21600"/>
                            <a:gd name="T2" fmla="*/ 967 w 21498"/>
                            <a:gd name="T3" fmla="*/ 1013 h 21600"/>
                            <a:gd name="T4" fmla="*/ 0 w 21498"/>
                            <a:gd name="T5" fmla="*/ 1122 h 21600"/>
                            <a:gd name="T6" fmla="*/ 0 60000 65536"/>
                            <a:gd name="T7" fmla="*/ 0 60000 65536"/>
                            <a:gd name="T8" fmla="*/ 0 60000 65536"/>
                          </a:gdLst>
                          <a:ahLst/>
                          <a:cxnLst>
                            <a:cxn ang="T6">
                              <a:pos x="T0" y="T1"/>
                            </a:cxn>
                            <a:cxn ang="T7">
                              <a:pos x="T2" y="T3"/>
                            </a:cxn>
                            <a:cxn ang="T8">
                              <a:pos x="T4" y="T5"/>
                            </a:cxn>
                          </a:cxnLst>
                          <a:rect l="0" t="0" r="r" b="b"/>
                          <a:pathLst>
                            <a:path w="21498" h="21600" fill="none" extrusionOk="0">
                              <a:moveTo>
                                <a:pt x="0" y="-1"/>
                              </a:moveTo>
                              <a:cubicBezTo>
                                <a:pt x="11118" y="-1"/>
                                <a:pt x="20420" y="8440"/>
                                <a:pt x="21498" y="19506"/>
                              </a:cubicBezTo>
                            </a:path>
                            <a:path w="21498" h="21600" stroke="0" extrusionOk="0">
                              <a:moveTo>
                                <a:pt x="0" y="-1"/>
                              </a:moveTo>
                              <a:cubicBezTo>
                                <a:pt x="11118" y="-1"/>
                                <a:pt x="20420" y="8440"/>
                                <a:pt x="21498" y="19506"/>
                              </a:cubicBezTo>
                              <a:lnTo>
                                <a:pt x="0" y="21600"/>
                              </a:lnTo>
                              <a:lnTo>
                                <a:pt x="0" y="-1"/>
                              </a:lnTo>
                              <a:close/>
                            </a:path>
                          </a:pathLst>
                        </a:custGeom>
                        <a:noFill/>
                        <a:ln w="38100">
                          <a:solidFill>
                            <a:srgbClr val="FF9933"/>
                          </a:solidFill>
                          <a:round/>
                          <a:headEnd/>
                          <a:tailEnd/>
                        </a:ln>
                        <a:effectLst/>
                      </p:spPr>
                      <p:txBody>
                        <a:bodyPr wrap="none" anchor="ctr"/>
                        <a:lstStyle/>
                        <a:p>
                          <a:endParaRPr lang="en-US"/>
                        </a:p>
                      </p:txBody>
                    </p:sp>
                  </p:grpSp>
                  <p:sp>
                    <p:nvSpPr>
                      <p:cNvPr id="202792" name="Line 40"/>
                      <p:cNvSpPr>
                        <a:spLocks noChangeShapeType="1"/>
                      </p:cNvSpPr>
                      <p:nvPr/>
                    </p:nvSpPr>
                    <p:spPr bwMode="auto">
                      <a:xfrm flipV="1">
                        <a:off x="1205" y="1546"/>
                        <a:ext cx="498" cy="1860"/>
                      </a:xfrm>
                      <a:prstGeom prst="line">
                        <a:avLst/>
                      </a:prstGeom>
                      <a:noFill/>
                      <a:ln w="38100">
                        <a:solidFill>
                          <a:srgbClr val="FF9933"/>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grpSp>
                <p:sp>
                  <p:nvSpPr>
                    <p:cNvPr id="202793" name="Line 41"/>
                    <p:cNvSpPr>
                      <a:spLocks noChangeShapeType="1"/>
                    </p:cNvSpPr>
                    <p:nvPr/>
                  </p:nvSpPr>
                  <p:spPr bwMode="auto">
                    <a:xfrm>
                      <a:off x="2754" y="1007"/>
                      <a:ext cx="856" cy="0"/>
                    </a:xfrm>
                    <a:prstGeom prst="line">
                      <a:avLst/>
                    </a:prstGeom>
                    <a:noFill/>
                    <a:ln w="38100">
                      <a:solidFill>
                        <a:srgbClr val="FF9933"/>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grpSp>
          <p:grpSp>
            <p:nvGrpSpPr>
              <p:cNvPr id="27654" name="Group 42"/>
              <p:cNvGrpSpPr>
                <a:grpSpLocks/>
              </p:cNvGrpSpPr>
              <p:nvPr/>
            </p:nvGrpSpPr>
            <p:grpSpPr bwMode="auto">
              <a:xfrm>
                <a:off x="0" y="0"/>
                <a:ext cx="5760" cy="4320"/>
                <a:chOff x="0" y="0"/>
                <a:chExt cx="5760" cy="4320"/>
              </a:xfrm>
            </p:grpSpPr>
            <p:sp>
              <p:nvSpPr>
                <p:cNvPr id="202795" name="Rectangle 43"/>
                <p:cNvSpPr>
                  <a:spLocks noChangeArrowheads="1"/>
                </p:cNvSpPr>
                <p:nvPr/>
              </p:nvSpPr>
              <p:spPr bwMode="auto">
                <a:xfrm>
                  <a:off x="0" y="0"/>
                  <a:ext cx="144" cy="4320"/>
                </a:xfrm>
                <a:prstGeom prst="rect">
                  <a:avLst/>
                </a:prstGeom>
                <a:solidFill>
                  <a:srgbClr val="006600"/>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nchor="ctr">
                  <a:spAutoFit/>
                </a:bodyPr>
                <a:lstStyle/>
                <a:p>
                  <a:pPr>
                    <a:defRPr/>
                  </a:pPr>
                  <a:endParaRPr lang="en-US">
                    <a:latin typeface="Arial" charset="0"/>
                    <a:ea typeface="ＭＳ Ｐゴシック" charset="0"/>
                    <a:cs typeface="Arial" charset="0"/>
                  </a:endParaRPr>
                </a:p>
              </p:txBody>
            </p:sp>
            <p:sp>
              <p:nvSpPr>
                <p:cNvPr id="202796" name="Rectangle 44"/>
                <p:cNvSpPr>
                  <a:spLocks noChangeArrowheads="1"/>
                </p:cNvSpPr>
                <p:nvPr/>
              </p:nvSpPr>
              <p:spPr bwMode="auto">
                <a:xfrm>
                  <a:off x="5616" y="0"/>
                  <a:ext cx="144" cy="4320"/>
                </a:xfrm>
                <a:prstGeom prst="rect">
                  <a:avLst/>
                </a:prstGeom>
                <a:solidFill>
                  <a:srgbClr val="006600"/>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nchor="ctr">
                  <a:spAutoFit/>
                </a:bodyPr>
                <a:lstStyle/>
                <a:p>
                  <a:pPr>
                    <a:defRPr/>
                  </a:pPr>
                  <a:endParaRPr lang="en-US">
                    <a:latin typeface="Arial" charset="0"/>
                    <a:ea typeface="ＭＳ Ｐゴシック" charset="0"/>
                    <a:cs typeface="Arial" charset="0"/>
                  </a:endParaRPr>
                </a:p>
              </p:txBody>
            </p:sp>
            <p:sp>
              <p:nvSpPr>
                <p:cNvPr id="202797" name="Rectangle 45"/>
                <p:cNvSpPr>
                  <a:spLocks noChangeArrowheads="1"/>
                </p:cNvSpPr>
                <p:nvPr/>
              </p:nvSpPr>
              <p:spPr bwMode="auto">
                <a:xfrm>
                  <a:off x="60" y="4176"/>
                  <a:ext cx="5616" cy="144"/>
                </a:xfrm>
                <a:prstGeom prst="rect">
                  <a:avLst/>
                </a:prstGeom>
                <a:solidFill>
                  <a:srgbClr val="006600"/>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nchor="ctr">
                  <a:spAutoFit/>
                </a:bodyPr>
                <a:lstStyle/>
                <a:p>
                  <a:pPr>
                    <a:defRPr/>
                  </a:pPr>
                  <a:endParaRPr lang="en-US">
                    <a:latin typeface="Arial" charset="0"/>
                    <a:ea typeface="ＭＳ Ｐゴシック" charset="0"/>
                    <a:cs typeface="Arial" charset="0"/>
                  </a:endParaRPr>
                </a:p>
              </p:txBody>
            </p:sp>
            <p:sp>
              <p:nvSpPr>
                <p:cNvPr id="202798" name="Rectangle 46"/>
                <p:cNvSpPr>
                  <a:spLocks noChangeArrowheads="1"/>
                </p:cNvSpPr>
                <p:nvPr/>
              </p:nvSpPr>
              <p:spPr bwMode="auto">
                <a:xfrm>
                  <a:off x="48" y="0"/>
                  <a:ext cx="5616" cy="144"/>
                </a:xfrm>
                <a:prstGeom prst="rect">
                  <a:avLst/>
                </a:prstGeom>
                <a:solidFill>
                  <a:srgbClr val="006600"/>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nchor="ctr">
                  <a:spAutoFit/>
                </a:bodyPr>
                <a:lstStyle/>
                <a:p>
                  <a:pPr>
                    <a:defRPr/>
                  </a:pPr>
                  <a:endParaRPr lang="en-US">
                    <a:latin typeface="Arial" charset="0"/>
                    <a:ea typeface="ＭＳ Ｐゴシック" charset="0"/>
                    <a:cs typeface="Arial" charset="0"/>
                  </a:endParaRPr>
                </a:p>
              </p:txBody>
            </p:sp>
          </p:grpSp>
        </p:gr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2027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0706" name="Group 2"/>
          <p:cNvGrpSpPr>
            <a:grpSpLocks/>
          </p:cNvGrpSpPr>
          <p:nvPr/>
        </p:nvGrpSpPr>
        <p:grpSpPr bwMode="auto">
          <a:xfrm>
            <a:off x="1574800" y="1674813"/>
            <a:ext cx="5475288" cy="4421187"/>
            <a:chOff x="992" y="1055"/>
            <a:chExt cx="3449" cy="2785"/>
          </a:xfrm>
        </p:grpSpPr>
        <p:sp>
          <p:nvSpPr>
            <p:cNvPr id="200707" name="Text Box 3"/>
            <p:cNvSpPr txBox="1">
              <a:spLocks noChangeArrowheads="1"/>
            </p:cNvSpPr>
            <p:nvPr/>
          </p:nvSpPr>
          <p:spPr bwMode="auto">
            <a:xfrm>
              <a:off x="3478" y="1091"/>
              <a:ext cx="963" cy="32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eaLnBrk="0" hangingPunct="0">
                <a:defRPr/>
              </a:pPr>
              <a:r>
                <a:rPr lang="en-US" sz="2800">
                  <a:latin typeface="Arial" charset="0"/>
                  <a:ea typeface="ＭＳ Ｐゴシック" charset="0"/>
                  <a:cs typeface="Arial" charset="0"/>
                </a:rPr>
                <a:t>1.00  fck</a:t>
              </a:r>
            </a:p>
          </p:txBody>
        </p:sp>
        <p:sp>
          <p:nvSpPr>
            <p:cNvPr id="200708" name="Rectangle 4"/>
            <p:cNvSpPr>
              <a:spLocks noChangeArrowheads="1"/>
            </p:cNvSpPr>
            <p:nvPr/>
          </p:nvSpPr>
          <p:spPr bwMode="auto">
            <a:xfrm>
              <a:off x="3478" y="1630"/>
              <a:ext cx="963" cy="32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eaLnBrk="0" hangingPunct="0">
                <a:defRPr/>
              </a:pPr>
              <a:r>
                <a:rPr lang="en-US" sz="2800">
                  <a:latin typeface="Arial" charset="0"/>
                  <a:ea typeface="ＭＳ Ｐゴシック" charset="0"/>
                  <a:cs typeface="Arial" charset="0"/>
                </a:rPr>
                <a:t>0.67  fck</a:t>
              </a:r>
            </a:p>
          </p:txBody>
        </p:sp>
        <p:grpSp>
          <p:nvGrpSpPr>
            <p:cNvPr id="29706" name="Group 5"/>
            <p:cNvGrpSpPr>
              <a:grpSpLocks/>
            </p:cNvGrpSpPr>
            <p:nvPr/>
          </p:nvGrpSpPr>
          <p:grpSpPr bwMode="auto">
            <a:xfrm>
              <a:off x="3485" y="2640"/>
              <a:ext cx="688" cy="534"/>
              <a:chOff x="3485" y="2640"/>
              <a:chExt cx="688" cy="534"/>
            </a:xfrm>
          </p:grpSpPr>
          <p:sp>
            <p:nvSpPr>
              <p:cNvPr id="200710" name="Text Box 6"/>
              <p:cNvSpPr txBox="1">
                <a:spLocks noChangeArrowheads="1"/>
              </p:cNvSpPr>
              <p:nvPr/>
            </p:nvSpPr>
            <p:spPr bwMode="auto">
              <a:xfrm>
                <a:off x="3695" y="2640"/>
                <a:ext cx="478" cy="32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eaLnBrk="0" hangingPunct="0">
                  <a:defRPr/>
                </a:pPr>
                <a:r>
                  <a:rPr lang="en-US" sz="2800">
                    <a:latin typeface="Arial" charset="0"/>
                    <a:ea typeface="ＭＳ Ｐゴシック" charset="0"/>
                    <a:cs typeface="Arial" charset="0"/>
                  </a:rPr>
                  <a:t>ecu</a:t>
                </a:r>
              </a:p>
            </p:txBody>
          </p:sp>
          <p:grpSp>
            <p:nvGrpSpPr>
              <p:cNvPr id="29732" name="Group 7"/>
              <p:cNvGrpSpPr>
                <a:grpSpLocks/>
              </p:cNvGrpSpPr>
              <p:nvPr/>
            </p:nvGrpSpPr>
            <p:grpSpPr bwMode="auto">
              <a:xfrm>
                <a:off x="3485" y="2870"/>
                <a:ext cx="200" cy="304"/>
                <a:chOff x="3485" y="2870"/>
                <a:chExt cx="200" cy="304"/>
              </a:xfrm>
            </p:grpSpPr>
            <p:sp>
              <p:nvSpPr>
                <p:cNvPr id="200712" name="Line 8"/>
                <p:cNvSpPr>
                  <a:spLocks noChangeShapeType="1"/>
                </p:cNvSpPr>
                <p:nvPr/>
              </p:nvSpPr>
              <p:spPr bwMode="auto">
                <a:xfrm flipH="1">
                  <a:off x="3485" y="2870"/>
                  <a:ext cx="122" cy="304"/>
                </a:xfrm>
                <a:prstGeom prst="line">
                  <a:avLst/>
                </a:prstGeom>
                <a:noFill/>
                <a:ln w="12700">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200713" name="Line 9"/>
                <p:cNvSpPr>
                  <a:spLocks noChangeShapeType="1"/>
                </p:cNvSpPr>
                <p:nvPr/>
              </p:nvSpPr>
              <p:spPr bwMode="auto">
                <a:xfrm>
                  <a:off x="3611" y="2870"/>
                  <a:ext cx="74" cy="0"/>
                </a:xfrm>
                <a:prstGeom prst="line">
                  <a:avLst/>
                </a:prstGeom>
                <a:noFill/>
                <a:ln w="19050">
                  <a:solidFill>
                    <a:srgbClr val="000000"/>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grpSp>
          <p:nvGrpSpPr>
            <p:cNvPr id="29707" name="Group 10"/>
            <p:cNvGrpSpPr>
              <a:grpSpLocks/>
            </p:cNvGrpSpPr>
            <p:nvPr/>
          </p:nvGrpSpPr>
          <p:grpSpPr bwMode="auto">
            <a:xfrm>
              <a:off x="992" y="1055"/>
              <a:ext cx="3100" cy="2785"/>
              <a:chOff x="992" y="1055"/>
              <a:chExt cx="3100" cy="2785"/>
            </a:xfrm>
          </p:grpSpPr>
          <p:grpSp>
            <p:nvGrpSpPr>
              <p:cNvPr id="29708" name="Group 11"/>
              <p:cNvGrpSpPr>
                <a:grpSpLocks/>
              </p:cNvGrpSpPr>
              <p:nvPr/>
            </p:nvGrpSpPr>
            <p:grpSpPr bwMode="auto">
              <a:xfrm>
                <a:off x="1392" y="1235"/>
                <a:ext cx="2087" cy="1960"/>
                <a:chOff x="1392" y="1235"/>
                <a:chExt cx="2087" cy="1960"/>
              </a:xfrm>
            </p:grpSpPr>
            <p:grpSp>
              <p:nvGrpSpPr>
                <p:cNvPr id="29723" name="Group 12"/>
                <p:cNvGrpSpPr>
                  <a:grpSpLocks/>
                </p:cNvGrpSpPr>
                <p:nvPr/>
              </p:nvGrpSpPr>
              <p:grpSpPr bwMode="auto">
                <a:xfrm>
                  <a:off x="1396" y="1838"/>
                  <a:ext cx="2083" cy="1357"/>
                  <a:chOff x="1396" y="1838"/>
                  <a:chExt cx="2083" cy="1357"/>
                </a:xfrm>
              </p:grpSpPr>
              <p:sp>
                <p:nvSpPr>
                  <p:cNvPr id="200717" name="Line 13"/>
                  <p:cNvSpPr>
                    <a:spLocks noChangeShapeType="1"/>
                  </p:cNvSpPr>
                  <p:nvPr/>
                </p:nvSpPr>
                <p:spPr bwMode="auto">
                  <a:xfrm flipV="1">
                    <a:off x="1396" y="2223"/>
                    <a:ext cx="494" cy="972"/>
                  </a:xfrm>
                  <a:prstGeom prst="line">
                    <a:avLst/>
                  </a:prstGeom>
                  <a:noFill/>
                  <a:ln w="38100">
                    <a:solidFill>
                      <a:srgbClr val="339966"/>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200718" name="Arc 14"/>
                  <p:cNvSpPr>
                    <a:spLocks/>
                  </p:cNvSpPr>
                  <p:nvPr/>
                </p:nvSpPr>
                <p:spPr bwMode="auto">
                  <a:xfrm rot="-4775297">
                    <a:off x="2193" y="1541"/>
                    <a:ext cx="634" cy="1227"/>
                  </a:xfrm>
                  <a:custGeom>
                    <a:avLst/>
                    <a:gdLst>
                      <a:gd name="T0" fmla="*/ 93 w 19297"/>
                      <a:gd name="T1" fmla="*/ 0 h 21413"/>
                      <a:gd name="T2" fmla="*/ 634 w 19297"/>
                      <a:gd name="T3" fmla="*/ 671 h 21413"/>
                      <a:gd name="T4" fmla="*/ 0 w 19297"/>
                      <a:gd name="T5" fmla="*/ 1227 h 21413"/>
                      <a:gd name="T6" fmla="*/ 0 60000 65536"/>
                      <a:gd name="T7" fmla="*/ 0 60000 65536"/>
                      <a:gd name="T8" fmla="*/ 0 60000 65536"/>
                    </a:gdLst>
                    <a:ahLst/>
                    <a:cxnLst>
                      <a:cxn ang="T6">
                        <a:pos x="T0" y="T1"/>
                      </a:cxn>
                      <a:cxn ang="T7">
                        <a:pos x="T2" y="T3"/>
                      </a:cxn>
                      <a:cxn ang="T8">
                        <a:pos x="T4" y="T5"/>
                      </a:cxn>
                    </a:cxnLst>
                    <a:rect l="0" t="0" r="r" b="b"/>
                    <a:pathLst>
                      <a:path w="19297" h="21413" fill="none" extrusionOk="0">
                        <a:moveTo>
                          <a:pt x="2836" y="-1"/>
                        </a:moveTo>
                        <a:cubicBezTo>
                          <a:pt x="9922" y="938"/>
                          <a:pt x="16085" y="5322"/>
                          <a:pt x="19296" y="11708"/>
                        </a:cubicBezTo>
                      </a:path>
                      <a:path w="19297" h="21413" stroke="0" extrusionOk="0">
                        <a:moveTo>
                          <a:pt x="2836" y="-1"/>
                        </a:moveTo>
                        <a:cubicBezTo>
                          <a:pt x="9922" y="938"/>
                          <a:pt x="16085" y="5322"/>
                          <a:pt x="19296" y="11708"/>
                        </a:cubicBezTo>
                        <a:lnTo>
                          <a:pt x="0" y="21413"/>
                        </a:lnTo>
                        <a:lnTo>
                          <a:pt x="2836" y="-1"/>
                        </a:lnTo>
                        <a:close/>
                      </a:path>
                    </a:pathLst>
                  </a:custGeom>
                  <a:noFill/>
                  <a:ln w="38100">
                    <a:solidFill>
                      <a:srgbClr val="339966"/>
                    </a:solidFill>
                    <a:round/>
                    <a:headEnd/>
                    <a:tailEnd/>
                  </a:ln>
                  <a:effectLst/>
                </p:spPr>
                <p:txBody>
                  <a:bodyPr wrap="none" anchor="ctr"/>
                  <a:lstStyle/>
                  <a:p>
                    <a:endParaRPr lang="en-US"/>
                  </a:p>
                </p:txBody>
              </p:sp>
              <p:sp>
                <p:nvSpPr>
                  <p:cNvPr id="200719" name="Line 15"/>
                  <p:cNvSpPr>
                    <a:spLocks noChangeShapeType="1"/>
                  </p:cNvSpPr>
                  <p:nvPr/>
                </p:nvSpPr>
                <p:spPr bwMode="auto">
                  <a:xfrm>
                    <a:off x="2587" y="1860"/>
                    <a:ext cx="892" cy="0"/>
                  </a:xfrm>
                  <a:prstGeom prst="line">
                    <a:avLst/>
                  </a:prstGeom>
                  <a:noFill/>
                  <a:ln w="38100">
                    <a:solidFill>
                      <a:srgbClr val="339966"/>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nvGrpSpPr>
                <p:cNvPr id="29724" name="Group 16"/>
                <p:cNvGrpSpPr>
                  <a:grpSpLocks/>
                </p:cNvGrpSpPr>
                <p:nvPr/>
              </p:nvGrpSpPr>
              <p:grpSpPr bwMode="auto">
                <a:xfrm>
                  <a:off x="1392" y="1235"/>
                  <a:ext cx="2087" cy="1955"/>
                  <a:chOff x="1392" y="1235"/>
                  <a:chExt cx="2087" cy="1955"/>
                </a:xfrm>
              </p:grpSpPr>
              <p:sp>
                <p:nvSpPr>
                  <p:cNvPr id="200721" name="Arc 17"/>
                  <p:cNvSpPr>
                    <a:spLocks/>
                  </p:cNvSpPr>
                  <p:nvPr/>
                </p:nvSpPr>
                <p:spPr bwMode="auto">
                  <a:xfrm rot="-4805749">
                    <a:off x="1981" y="1112"/>
                    <a:ext cx="727" cy="974"/>
                  </a:xfrm>
                  <a:custGeom>
                    <a:avLst/>
                    <a:gdLst>
                      <a:gd name="T0" fmla="*/ 0 w 21498"/>
                      <a:gd name="T1" fmla="*/ 0 h 21600"/>
                      <a:gd name="T2" fmla="*/ 727 w 21498"/>
                      <a:gd name="T3" fmla="*/ 880 h 21600"/>
                      <a:gd name="T4" fmla="*/ 0 w 21498"/>
                      <a:gd name="T5" fmla="*/ 974 h 21600"/>
                      <a:gd name="T6" fmla="*/ 0 60000 65536"/>
                      <a:gd name="T7" fmla="*/ 0 60000 65536"/>
                      <a:gd name="T8" fmla="*/ 0 60000 65536"/>
                    </a:gdLst>
                    <a:ahLst/>
                    <a:cxnLst>
                      <a:cxn ang="T6">
                        <a:pos x="T0" y="T1"/>
                      </a:cxn>
                      <a:cxn ang="T7">
                        <a:pos x="T2" y="T3"/>
                      </a:cxn>
                      <a:cxn ang="T8">
                        <a:pos x="T4" y="T5"/>
                      </a:cxn>
                    </a:cxnLst>
                    <a:rect l="0" t="0" r="r" b="b"/>
                    <a:pathLst>
                      <a:path w="21498" h="21600" fill="none" extrusionOk="0">
                        <a:moveTo>
                          <a:pt x="0" y="-1"/>
                        </a:moveTo>
                        <a:cubicBezTo>
                          <a:pt x="11118" y="-1"/>
                          <a:pt x="20420" y="8440"/>
                          <a:pt x="21498" y="19506"/>
                        </a:cubicBezTo>
                      </a:path>
                      <a:path w="21498" h="21600" stroke="0" extrusionOk="0">
                        <a:moveTo>
                          <a:pt x="0" y="-1"/>
                        </a:moveTo>
                        <a:cubicBezTo>
                          <a:pt x="11118" y="-1"/>
                          <a:pt x="20420" y="8440"/>
                          <a:pt x="21498" y="19506"/>
                        </a:cubicBezTo>
                        <a:lnTo>
                          <a:pt x="0" y="21600"/>
                        </a:lnTo>
                        <a:lnTo>
                          <a:pt x="0" y="-1"/>
                        </a:lnTo>
                        <a:close/>
                      </a:path>
                    </a:pathLst>
                  </a:custGeom>
                  <a:noFill/>
                  <a:ln w="38100">
                    <a:solidFill>
                      <a:srgbClr val="FF9900"/>
                    </a:solidFill>
                    <a:round/>
                    <a:headEnd/>
                    <a:tailEnd/>
                  </a:ln>
                  <a:effectLst/>
                </p:spPr>
                <p:txBody>
                  <a:bodyPr wrap="none" anchor="ctr"/>
                  <a:lstStyle/>
                  <a:p>
                    <a:endParaRPr lang="en-US"/>
                  </a:p>
                </p:txBody>
              </p:sp>
              <p:sp>
                <p:nvSpPr>
                  <p:cNvPr id="200722" name="Line 18"/>
                  <p:cNvSpPr>
                    <a:spLocks noChangeShapeType="1"/>
                  </p:cNvSpPr>
                  <p:nvPr/>
                </p:nvSpPr>
                <p:spPr bwMode="auto">
                  <a:xfrm flipV="1">
                    <a:off x="1392" y="1792"/>
                    <a:ext cx="432" cy="1398"/>
                  </a:xfrm>
                  <a:prstGeom prst="line">
                    <a:avLst/>
                  </a:prstGeom>
                  <a:noFill/>
                  <a:ln w="38100">
                    <a:solidFill>
                      <a:srgbClr val="FF9900"/>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200723" name="Line 19"/>
                  <p:cNvSpPr>
                    <a:spLocks noChangeShapeType="1"/>
                  </p:cNvSpPr>
                  <p:nvPr/>
                </p:nvSpPr>
                <p:spPr bwMode="auto">
                  <a:xfrm>
                    <a:off x="2736" y="1308"/>
                    <a:ext cx="743" cy="0"/>
                  </a:xfrm>
                  <a:prstGeom prst="line">
                    <a:avLst/>
                  </a:prstGeom>
                  <a:noFill/>
                  <a:ln w="38100">
                    <a:solidFill>
                      <a:srgbClr val="FF9900"/>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grpSp>
            <p:nvGrpSpPr>
              <p:cNvPr id="29709" name="Group 20"/>
              <p:cNvGrpSpPr>
                <a:grpSpLocks/>
              </p:cNvGrpSpPr>
              <p:nvPr/>
            </p:nvGrpSpPr>
            <p:grpSpPr bwMode="auto">
              <a:xfrm>
                <a:off x="992" y="1055"/>
                <a:ext cx="3100" cy="2785"/>
                <a:chOff x="992" y="1055"/>
                <a:chExt cx="3100" cy="2785"/>
              </a:xfrm>
            </p:grpSpPr>
            <p:sp>
              <p:nvSpPr>
                <p:cNvPr id="200725" name="Text Box 21"/>
                <p:cNvSpPr txBox="1">
                  <a:spLocks noChangeArrowheads="1"/>
                </p:cNvSpPr>
                <p:nvPr/>
              </p:nvSpPr>
              <p:spPr bwMode="auto">
                <a:xfrm>
                  <a:off x="1278" y="3247"/>
                  <a:ext cx="2814"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eaLnBrk="0" hangingPunct="0">
                    <a:defRPr/>
                  </a:pPr>
                  <a:r>
                    <a:rPr lang="en-US" sz="2000" b="1">
                      <a:latin typeface="Arial" charset="0"/>
                      <a:ea typeface="ＭＳ Ｐゴシック" charset="0"/>
                      <a:cs typeface="Arial" charset="0"/>
                    </a:rPr>
                    <a:t>0.0      0.001     0. 002         0.0035  </a:t>
                  </a:r>
                </a:p>
              </p:txBody>
            </p:sp>
            <p:grpSp>
              <p:nvGrpSpPr>
                <p:cNvPr id="29712" name="Group 22"/>
                <p:cNvGrpSpPr>
                  <a:grpSpLocks/>
                </p:cNvGrpSpPr>
                <p:nvPr/>
              </p:nvGrpSpPr>
              <p:grpSpPr bwMode="auto">
                <a:xfrm>
                  <a:off x="992" y="1055"/>
                  <a:ext cx="2838" cy="2785"/>
                  <a:chOff x="992" y="1055"/>
                  <a:chExt cx="2838" cy="2785"/>
                </a:xfrm>
              </p:grpSpPr>
              <p:sp>
                <p:nvSpPr>
                  <p:cNvPr id="200727" name="Text Box 23"/>
                  <p:cNvSpPr txBox="1">
                    <a:spLocks noChangeArrowheads="1"/>
                  </p:cNvSpPr>
                  <p:nvPr/>
                </p:nvSpPr>
                <p:spPr bwMode="auto">
                  <a:xfrm>
                    <a:off x="2246" y="3513"/>
                    <a:ext cx="665" cy="32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eaLnBrk="0" hangingPunct="0">
                      <a:defRPr/>
                    </a:pPr>
                    <a:r>
                      <a:rPr lang="en-US" sz="2800">
                        <a:solidFill>
                          <a:schemeClr val="accent2"/>
                        </a:solidFill>
                        <a:latin typeface="Arial" charset="0"/>
                        <a:ea typeface="ＭＳ Ｐゴシック" charset="0"/>
                        <a:cs typeface="Arial" charset="0"/>
                      </a:rPr>
                      <a:t>strain</a:t>
                    </a:r>
                  </a:p>
                </p:txBody>
              </p:sp>
              <p:sp>
                <p:nvSpPr>
                  <p:cNvPr id="200728" name="Line 24"/>
                  <p:cNvSpPr>
                    <a:spLocks noChangeShapeType="1"/>
                  </p:cNvSpPr>
                  <p:nvPr/>
                </p:nvSpPr>
                <p:spPr bwMode="auto">
                  <a:xfrm>
                    <a:off x="1396" y="1055"/>
                    <a:ext cx="0" cy="2128"/>
                  </a:xfrm>
                  <a:prstGeom prst="line">
                    <a:avLst/>
                  </a:prstGeom>
                  <a:noFill/>
                  <a:ln w="28575">
                    <a:solidFill>
                      <a:schemeClr val="tx1"/>
                    </a:solidFill>
                    <a:round/>
                    <a:headEnd type="triangle" w="med" len="me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200729" name="Text Box 25"/>
                  <p:cNvSpPr txBox="1">
                    <a:spLocks noChangeArrowheads="1"/>
                  </p:cNvSpPr>
                  <p:nvPr/>
                </p:nvSpPr>
                <p:spPr bwMode="auto">
                  <a:xfrm rot="-5400000">
                    <a:off x="799" y="2013"/>
                    <a:ext cx="714" cy="32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eaLnBrk="0" hangingPunct="0">
                      <a:defRPr/>
                    </a:pPr>
                    <a:r>
                      <a:rPr lang="en-US" sz="2800">
                        <a:solidFill>
                          <a:schemeClr val="accent2"/>
                        </a:solidFill>
                        <a:latin typeface="Arial" charset="0"/>
                        <a:ea typeface="ＭＳ Ｐゴシック" charset="0"/>
                        <a:cs typeface="Arial" charset="0"/>
                      </a:rPr>
                      <a:t>stress</a:t>
                    </a:r>
                  </a:p>
                </p:txBody>
              </p:sp>
              <p:sp>
                <p:nvSpPr>
                  <p:cNvPr id="200730" name="Line 26"/>
                  <p:cNvSpPr>
                    <a:spLocks noChangeShapeType="1"/>
                  </p:cNvSpPr>
                  <p:nvPr/>
                </p:nvSpPr>
                <p:spPr bwMode="auto">
                  <a:xfrm>
                    <a:off x="1417" y="3183"/>
                    <a:ext cx="2413" cy="0"/>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nvGrpSpPr>
                <p:cNvPr id="29713" name="Group 27"/>
                <p:cNvGrpSpPr>
                  <a:grpSpLocks/>
                </p:cNvGrpSpPr>
                <p:nvPr/>
              </p:nvGrpSpPr>
              <p:grpSpPr bwMode="auto">
                <a:xfrm>
                  <a:off x="2030" y="1310"/>
                  <a:ext cx="1449" cy="1870"/>
                  <a:chOff x="2030" y="1310"/>
                  <a:chExt cx="1449" cy="1870"/>
                </a:xfrm>
              </p:grpSpPr>
              <p:sp>
                <p:nvSpPr>
                  <p:cNvPr id="200732" name="Line 28"/>
                  <p:cNvSpPr>
                    <a:spLocks noChangeShapeType="1"/>
                  </p:cNvSpPr>
                  <p:nvPr/>
                </p:nvSpPr>
                <p:spPr bwMode="auto">
                  <a:xfrm>
                    <a:off x="2030" y="1319"/>
                    <a:ext cx="0" cy="1861"/>
                  </a:xfrm>
                  <a:prstGeom prst="line">
                    <a:avLst/>
                  </a:prstGeom>
                  <a:noFill/>
                  <a:ln w="19050">
                    <a:solidFill>
                      <a:schemeClr val="tx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200733" name="Line 29"/>
                  <p:cNvSpPr>
                    <a:spLocks noChangeShapeType="1"/>
                  </p:cNvSpPr>
                  <p:nvPr/>
                </p:nvSpPr>
                <p:spPr bwMode="auto">
                  <a:xfrm>
                    <a:off x="2624" y="1310"/>
                    <a:ext cx="0" cy="1861"/>
                  </a:xfrm>
                  <a:prstGeom prst="line">
                    <a:avLst/>
                  </a:prstGeom>
                  <a:noFill/>
                  <a:ln w="19050">
                    <a:solidFill>
                      <a:schemeClr val="tx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nvGrpSpPr>
                  <p:cNvPr id="29716" name="Group 30"/>
                  <p:cNvGrpSpPr>
                    <a:grpSpLocks/>
                  </p:cNvGrpSpPr>
                  <p:nvPr/>
                </p:nvGrpSpPr>
                <p:grpSpPr bwMode="auto">
                  <a:xfrm>
                    <a:off x="3219" y="1310"/>
                    <a:ext cx="260" cy="1861"/>
                    <a:chOff x="3219" y="1310"/>
                    <a:chExt cx="260" cy="1861"/>
                  </a:xfrm>
                </p:grpSpPr>
                <p:sp>
                  <p:nvSpPr>
                    <p:cNvPr id="200735" name="Line 31"/>
                    <p:cNvSpPr>
                      <a:spLocks noChangeShapeType="1"/>
                    </p:cNvSpPr>
                    <p:nvPr/>
                  </p:nvSpPr>
                  <p:spPr bwMode="auto">
                    <a:xfrm>
                      <a:off x="3219" y="1310"/>
                      <a:ext cx="0" cy="1861"/>
                    </a:xfrm>
                    <a:prstGeom prst="line">
                      <a:avLst/>
                    </a:prstGeom>
                    <a:noFill/>
                    <a:ln w="19050">
                      <a:solidFill>
                        <a:schemeClr val="tx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200736" name="Line 32"/>
                    <p:cNvSpPr>
                      <a:spLocks noChangeShapeType="1"/>
                    </p:cNvSpPr>
                    <p:nvPr/>
                  </p:nvSpPr>
                  <p:spPr bwMode="auto">
                    <a:xfrm>
                      <a:off x="3479" y="1310"/>
                      <a:ext cx="0" cy="1861"/>
                    </a:xfrm>
                    <a:prstGeom prst="line">
                      <a:avLst/>
                    </a:prstGeom>
                    <a:noFill/>
                    <a:ln w="19050">
                      <a:solidFill>
                        <a:schemeClr val="tx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grpSp>
          <p:sp>
            <p:nvSpPr>
              <p:cNvPr id="200737" name="Line 33"/>
              <p:cNvSpPr>
                <a:spLocks noChangeShapeType="1"/>
              </p:cNvSpPr>
              <p:nvPr/>
            </p:nvSpPr>
            <p:spPr bwMode="auto">
              <a:xfrm>
                <a:off x="1402" y="1305"/>
                <a:ext cx="1104" cy="0"/>
              </a:xfrm>
              <a:prstGeom prst="line">
                <a:avLst/>
              </a:prstGeom>
              <a:noFill/>
              <a:ln w="19050">
                <a:solidFill>
                  <a:schemeClr val="tx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sp>
        <p:nvSpPr>
          <p:cNvPr id="200738" name="Text Box 34"/>
          <p:cNvSpPr txBox="1">
            <a:spLocks noChangeArrowheads="1"/>
          </p:cNvSpPr>
          <p:nvPr/>
        </p:nvSpPr>
        <p:spPr bwMode="auto">
          <a:xfrm>
            <a:off x="1249363" y="381000"/>
            <a:ext cx="6370637" cy="1066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eaLnBrk="0" hangingPunct="0">
              <a:defRPr/>
            </a:pPr>
            <a:r>
              <a:rPr lang="en-US" sz="3200" b="1">
                <a:latin typeface="Arial" charset="0"/>
                <a:ea typeface="ＭＳ Ｐゴシック" charset="0"/>
                <a:cs typeface="Arial" charset="0"/>
              </a:rPr>
              <a:t>CHARACTERISTIC   STRENGTH</a:t>
            </a:r>
          </a:p>
          <a:p>
            <a:pPr eaLnBrk="0" hangingPunct="0">
              <a:defRPr/>
            </a:pPr>
            <a:r>
              <a:rPr lang="en-US" sz="3200" b="1">
                <a:latin typeface="Arial" charset="0"/>
                <a:ea typeface="ＭＳ Ｐゴシック" charset="0"/>
                <a:cs typeface="Arial" charset="0"/>
              </a:rPr>
              <a:t>                  </a:t>
            </a:r>
            <a:r>
              <a:rPr lang="en-US" sz="3200" b="1">
                <a:solidFill>
                  <a:srgbClr val="FF0000"/>
                </a:solidFill>
                <a:latin typeface="Arial" charset="0"/>
                <a:ea typeface="ＭＳ Ｐゴシック" charset="0"/>
                <a:cs typeface="Arial" charset="0"/>
              </a:rPr>
              <a:t>CONCRETE</a:t>
            </a:r>
            <a:r>
              <a:rPr lang="en-US" sz="3200">
                <a:solidFill>
                  <a:srgbClr val="FF0000"/>
                </a:solidFill>
                <a:latin typeface="Arial" charset="0"/>
                <a:ea typeface="ＭＳ Ｐゴシック" charset="0"/>
                <a:cs typeface="Arial" charset="0"/>
              </a:rPr>
              <a:t> </a:t>
            </a:r>
          </a:p>
        </p:txBody>
      </p:sp>
      <p:grpSp>
        <p:nvGrpSpPr>
          <p:cNvPr id="29699" name="Group 35"/>
          <p:cNvGrpSpPr>
            <a:grpSpLocks/>
          </p:cNvGrpSpPr>
          <p:nvPr/>
        </p:nvGrpSpPr>
        <p:grpSpPr bwMode="auto">
          <a:xfrm>
            <a:off x="0" y="0"/>
            <a:ext cx="9144000" cy="6858000"/>
            <a:chOff x="0" y="0"/>
            <a:chExt cx="5760" cy="4320"/>
          </a:xfrm>
        </p:grpSpPr>
        <p:sp>
          <p:nvSpPr>
            <p:cNvPr id="200740" name="Rectangle 36"/>
            <p:cNvSpPr>
              <a:spLocks noChangeArrowheads="1"/>
            </p:cNvSpPr>
            <p:nvPr/>
          </p:nvSpPr>
          <p:spPr bwMode="auto">
            <a:xfrm>
              <a:off x="0" y="0"/>
              <a:ext cx="192" cy="4320"/>
            </a:xfrm>
            <a:prstGeom prst="rect">
              <a:avLst/>
            </a:prstGeom>
            <a:solidFill>
              <a:schemeClr val="accent1"/>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nchor="ctr">
              <a:spAutoFit/>
            </a:bodyPr>
            <a:lstStyle/>
            <a:p>
              <a:pPr>
                <a:defRPr/>
              </a:pPr>
              <a:endParaRPr lang="en-US">
                <a:latin typeface="Arial" charset="0"/>
                <a:ea typeface="ＭＳ Ｐゴシック" charset="0"/>
                <a:cs typeface="Arial" charset="0"/>
              </a:endParaRPr>
            </a:p>
          </p:txBody>
        </p:sp>
        <p:sp>
          <p:nvSpPr>
            <p:cNvPr id="200741" name="Rectangle 37"/>
            <p:cNvSpPr>
              <a:spLocks noChangeArrowheads="1"/>
            </p:cNvSpPr>
            <p:nvPr/>
          </p:nvSpPr>
          <p:spPr bwMode="auto">
            <a:xfrm>
              <a:off x="5568" y="0"/>
              <a:ext cx="192" cy="4320"/>
            </a:xfrm>
            <a:prstGeom prst="rect">
              <a:avLst/>
            </a:prstGeom>
            <a:solidFill>
              <a:schemeClr val="accent1"/>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nchor="ctr">
              <a:spAutoFit/>
            </a:bodyPr>
            <a:lstStyle/>
            <a:p>
              <a:pPr>
                <a:defRPr/>
              </a:pPr>
              <a:endParaRPr lang="en-US">
                <a:latin typeface="Arial" charset="0"/>
                <a:ea typeface="ＭＳ Ｐゴシック" charset="0"/>
                <a:cs typeface="Arial" charset="0"/>
              </a:endParaRPr>
            </a:p>
          </p:txBody>
        </p:sp>
        <p:sp>
          <p:nvSpPr>
            <p:cNvPr id="200742" name="Rectangle 38"/>
            <p:cNvSpPr>
              <a:spLocks noChangeArrowheads="1"/>
            </p:cNvSpPr>
            <p:nvPr/>
          </p:nvSpPr>
          <p:spPr bwMode="auto">
            <a:xfrm>
              <a:off x="156" y="4128"/>
              <a:ext cx="5568" cy="192"/>
            </a:xfrm>
            <a:prstGeom prst="rect">
              <a:avLst/>
            </a:prstGeom>
            <a:solidFill>
              <a:schemeClr val="accent1"/>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nchor="ctr">
              <a:spAutoFit/>
            </a:bodyPr>
            <a:lstStyle/>
            <a:p>
              <a:pPr>
                <a:defRPr/>
              </a:pPr>
              <a:endParaRPr lang="en-US">
                <a:latin typeface="Arial" charset="0"/>
                <a:ea typeface="ＭＳ Ｐゴシック" charset="0"/>
                <a:cs typeface="Arial" charset="0"/>
              </a:endParaRPr>
            </a:p>
          </p:txBody>
        </p:sp>
        <p:sp>
          <p:nvSpPr>
            <p:cNvPr id="200743" name="Rectangle 39"/>
            <p:cNvSpPr>
              <a:spLocks noChangeArrowheads="1"/>
            </p:cNvSpPr>
            <p:nvPr/>
          </p:nvSpPr>
          <p:spPr bwMode="auto">
            <a:xfrm>
              <a:off x="96" y="0"/>
              <a:ext cx="5568" cy="192"/>
            </a:xfrm>
            <a:prstGeom prst="rect">
              <a:avLst/>
            </a:prstGeom>
            <a:solidFill>
              <a:schemeClr val="accent1"/>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nchor="ctr">
              <a:spAutoFit/>
            </a:bodyPr>
            <a:lstStyle/>
            <a:p>
              <a:pPr>
                <a:defRPr/>
              </a:pPr>
              <a:endParaRPr lang="en-US">
                <a:latin typeface="Arial" charset="0"/>
                <a:ea typeface="ＭＳ Ｐゴシック" charset="0"/>
                <a:cs typeface="Arial"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00706"/>
                                        </p:tgtEl>
                                        <p:attrNameLst>
                                          <p:attrName>style.visibility</p:attrName>
                                        </p:attrNameLst>
                                      </p:cBhvr>
                                      <p:to>
                                        <p:strVal val="visible"/>
                                      </p:to>
                                    </p:set>
                                    <p:animEffect transition="in" filter="wipe(left)">
                                      <p:cBhvr>
                                        <p:cTn id="7" dur="500"/>
                                        <p:tgtEl>
                                          <p:spTgt spid="2007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7" name="Straight Connector 26"/>
          <p:cNvCxnSpPr/>
          <p:nvPr/>
        </p:nvCxnSpPr>
        <p:spPr>
          <a:xfrm>
            <a:off x="1143000" y="4038600"/>
            <a:ext cx="5105400" cy="0"/>
          </a:xfrm>
          <a:prstGeom prst="line">
            <a:avLst/>
          </a:prstGeom>
          <a:ln w="22225">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1746" name="Title 1"/>
          <p:cNvSpPr>
            <a:spLocks noGrp="1"/>
          </p:cNvSpPr>
          <p:nvPr>
            <p:ph type="title" idx="4294967295"/>
          </p:nvPr>
        </p:nvSpPr>
        <p:spPr/>
        <p:txBody>
          <a:bodyPr/>
          <a:lstStyle/>
          <a:p>
            <a:pPr eaLnBrk="1" hangingPunct="1"/>
            <a:r>
              <a:rPr lang="en-US" sz="4000" smtClean="0">
                <a:ea typeface="ＭＳ Ｐゴシック" pitchFamily="34" charset="-128"/>
              </a:rPr>
              <a:t>Singly reinforced beam</a:t>
            </a:r>
            <a:br>
              <a:rPr lang="en-US" sz="4000" smtClean="0">
                <a:ea typeface="ＭＳ Ｐゴシック" pitchFamily="34" charset="-128"/>
              </a:rPr>
            </a:br>
            <a:r>
              <a:rPr lang="en-US" sz="4000" smtClean="0">
                <a:ea typeface="ＭＳ Ｐゴシック" pitchFamily="34" charset="-128"/>
              </a:rPr>
              <a:t>Working Stress</a:t>
            </a:r>
          </a:p>
        </p:txBody>
      </p:sp>
      <p:sp>
        <p:nvSpPr>
          <p:cNvPr id="3" name="Rectangle 2"/>
          <p:cNvSpPr/>
          <p:nvPr/>
        </p:nvSpPr>
        <p:spPr>
          <a:xfrm>
            <a:off x="1676400" y="2057400"/>
            <a:ext cx="1143000" cy="22098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 name="Rectangle 3"/>
          <p:cNvSpPr/>
          <p:nvPr/>
        </p:nvSpPr>
        <p:spPr>
          <a:xfrm>
            <a:off x="1676400" y="2057400"/>
            <a:ext cx="1143000" cy="1066800"/>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Oval 4"/>
          <p:cNvSpPr/>
          <p:nvPr/>
        </p:nvSpPr>
        <p:spPr>
          <a:xfrm>
            <a:off x="1905000" y="3962400"/>
            <a:ext cx="152400" cy="152400"/>
          </a:xfrm>
          <a:prstGeom prst="ellipse">
            <a:avLst/>
          </a:prstGeom>
          <a:solidFill>
            <a:schemeClr val="bg1">
              <a:lumMod val="50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Oval 5"/>
          <p:cNvSpPr/>
          <p:nvPr/>
        </p:nvSpPr>
        <p:spPr>
          <a:xfrm>
            <a:off x="2209800" y="3962400"/>
            <a:ext cx="152400" cy="152400"/>
          </a:xfrm>
          <a:prstGeom prst="ellipse">
            <a:avLst/>
          </a:prstGeom>
          <a:solidFill>
            <a:schemeClr val="bg1">
              <a:lumMod val="50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Oval 6"/>
          <p:cNvSpPr/>
          <p:nvPr/>
        </p:nvSpPr>
        <p:spPr>
          <a:xfrm>
            <a:off x="2514600" y="3962400"/>
            <a:ext cx="152400" cy="152400"/>
          </a:xfrm>
          <a:prstGeom prst="ellipse">
            <a:avLst/>
          </a:prstGeom>
          <a:solidFill>
            <a:schemeClr val="bg1">
              <a:lumMod val="50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Right Triangle 7"/>
          <p:cNvSpPr/>
          <p:nvPr/>
        </p:nvSpPr>
        <p:spPr>
          <a:xfrm rot="10800000" flipH="1">
            <a:off x="3810000" y="2057400"/>
            <a:ext cx="533400" cy="1066800"/>
          </a:xfrm>
          <a:prstGeom prst="rtTriangl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cxnSp>
        <p:nvCxnSpPr>
          <p:cNvPr id="10" name="Straight Connector 9"/>
          <p:cNvCxnSpPr/>
          <p:nvPr/>
        </p:nvCxnSpPr>
        <p:spPr>
          <a:xfrm>
            <a:off x="1143000" y="3124200"/>
            <a:ext cx="6324600" cy="0"/>
          </a:xfrm>
          <a:prstGeom prst="line">
            <a:avLst/>
          </a:prstGeom>
          <a:ln w="22225">
            <a:solidFill>
              <a:srgbClr val="FF0000"/>
            </a:solidFill>
            <a:prstDash val="dash"/>
          </a:ln>
        </p:spPr>
        <p:style>
          <a:lnRef idx="1">
            <a:schemeClr val="accent1"/>
          </a:lnRef>
          <a:fillRef idx="0">
            <a:schemeClr val="accent1"/>
          </a:fillRef>
          <a:effectRef idx="0">
            <a:schemeClr val="accent1"/>
          </a:effectRef>
          <a:fontRef idx="minor">
            <a:schemeClr val="tx1"/>
          </a:fontRef>
        </p:style>
      </p:cxnSp>
      <p:sp>
        <p:nvSpPr>
          <p:cNvPr id="12" name="Right Triangle 11"/>
          <p:cNvSpPr/>
          <p:nvPr/>
        </p:nvSpPr>
        <p:spPr>
          <a:xfrm rot="10800000" flipH="1">
            <a:off x="5486400" y="2057400"/>
            <a:ext cx="533400" cy="1066800"/>
          </a:xfrm>
          <a:prstGeom prst="rtTriangl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cxnSp>
        <p:nvCxnSpPr>
          <p:cNvPr id="14" name="Straight Arrow Connector 13"/>
          <p:cNvCxnSpPr/>
          <p:nvPr/>
        </p:nvCxnSpPr>
        <p:spPr>
          <a:xfrm flipH="1">
            <a:off x="5943600" y="2362200"/>
            <a:ext cx="609600" cy="0"/>
          </a:xfrm>
          <a:prstGeom prst="straightConnector1">
            <a:avLst/>
          </a:prstGeom>
          <a:ln w="63500">
            <a:solidFill>
              <a:schemeClr val="accent6">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5486400" y="4038600"/>
            <a:ext cx="838200" cy="0"/>
          </a:xfrm>
          <a:prstGeom prst="straightConnector1">
            <a:avLst/>
          </a:prstGeom>
          <a:ln w="63500">
            <a:solidFill>
              <a:schemeClr val="accent6">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12" idx="0"/>
          </p:cNvCxnSpPr>
          <p:nvPr/>
        </p:nvCxnSpPr>
        <p:spPr>
          <a:xfrm>
            <a:off x="5486400" y="3124200"/>
            <a:ext cx="0" cy="914400"/>
          </a:xfrm>
          <a:prstGeom prst="line">
            <a:avLst/>
          </a:prstGeom>
          <a:ln w="25400"/>
        </p:spPr>
        <p:style>
          <a:lnRef idx="1">
            <a:schemeClr val="accent1"/>
          </a:lnRef>
          <a:fillRef idx="0">
            <a:schemeClr val="accent1"/>
          </a:fillRef>
          <a:effectRef idx="0">
            <a:schemeClr val="accent1"/>
          </a:effectRef>
          <a:fontRef idx="minor">
            <a:schemeClr val="tx1"/>
          </a:fontRef>
        </p:style>
      </p:cxnSp>
      <p:sp>
        <p:nvSpPr>
          <p:cNvPr id="31758" name="TextBox 20"/>
          <p:cNvSpPr txBox="1">
            <a:spLocks noChangeArrowheads="1"/>
          </p:cNvSpPr>
          <p:nvPr/>
        </p:nvSpPr>
        <p:spPr bwMode="auto">
          <a:xfrm>
            <a:off x="6477000" y="2133600"/>
            <a:ext cx="533400" cy="461963"/>
          </a:xfrm>
          <a:prstGeom prst="rect">
            <a:avLst/>
          </a:prstGeom>
          <a:noFill/>
          <a:ln w="9525">
            <a:noFill/>
            <a:miter lim="800000"/>
            <a:headEnd/>
            <a:tailEnd/>
          </a:ln>
        </p:spPr>
        <p:txBody>
          <a:bodyPr>
            <a:spAutoFit/>
          </a:bodyPr>
          <a:lstStyle/>
          <a:p>
            <a:pPr algn="ctr"/>
            <a:r>
              <a:rPr lang="en-US" sz="2400" b="1">
                <a:latin typeface="Calibri" pitchFamily="34" charset="0"/>
              </a:rPr>
              <a:t>C</a:t>
            </a:r>
            <a:endParaRPr lang="en-US" b="1">
              <a:latin typeface="Calibri" pitchFamily="34" charset="0"/>
            </a:endParaRPr>
          </a:p>
        </p:txBody>
      </p:sp>
      <p:sp>
        <p:nvSpPr>
          <p:cNvPr id="31759" name="TextBox 21"/>
          <p:cNvSpPr txBox="1">
            <a:spLocks noChangeArrowheads="1"/>
          </p:cNvSpPr>
          <p:nvPr/>
        </p:nvSpPr>
        <p:spPr bwMode="auto">
          <a:xfrm>
            <a:off x="6477000" y="3805238"/>
            <a:ext cx="533400" cy="461962"/>
          </a:xfrm>
          <a:prstGeom prst="rect">
            <a:avLst/>
          </a:prstGeom>
          <a:noFill/>
          <a:ln w="9525">
            <a:noFill/>
            <a:miter lim="800000"/>
            <a:headEnd/>
            <a:tailEnd/>
          </a:ln>
        </p:spPr>
        <p:txBody>
          <a:bodyPr>
            <a:spAutoFit/>
          </a:bodyPr>
          <a:lstStyle/>
          <a:p>
            <a:pPr algn="ctr"/>
            <a:r>
              <a:rPr lang="en-US" sz="2400" b="1">
                <a:latin typeface="Calibri" pitchFamily="34" charset="0"/>
              </a:rPr>
              <a:t>T</a:t>
            </a:r>
            <a:endParaRPr lang="en-US" b="1">
              <a:latin typeface="Calibri" pitchFamily="34" charset="0"/>
            </a:endParaRPr>
          </a:p>
        </p:txBody>
      </p:sp>
      <p:sp>
        <p:nvSpPr>
          <p:cNvPr id="23" name="Right Triangle 22"/>
          <p:cNvSpPr/>
          <p:nvPr/>
        </p:nvSpPr>
        <p:spPr>
          <a:xfrm flipH="1">
            <a:off x="3276600" y="3124200"/>
            <a:ext cx="533400" cy="1143000"/>
          </a:xfrm>
          <a:prstGeom prst="rtTriangl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cxnSp>
        <p:nvCxnSpPr>
          <p:cNvPr id="25" name="Straight Connector 24"/>
          <p:cNvCxnSpPr/>
          <p:nvPr/>
        </p:nvCxnSpPr>
        <p:spPr>
          <a:xfrm>
            <a:off x="3352800" y="4038600"/>
            <a:ext cx="457200" cy="0"/>
          </a:xfrm>
          <a:prstGeom prst="line">
            <a:avLst/>
          </a:prstGeom>
          <a:ln w="44450">
            <a:solidFill>
              <a:srgbClr val="FF0000"/>
            </a:solidFill>
          </a:ln>
        </p:spPr>
        <p:style>
          <a:lnRef idx="1">
            <a:schemeClr val="accent1"/>
          </a:lnRef>
          <a:fillRef idx="0">
            <a:schemeClr val="accent1"/>
          </a:fillRef>
          <a:effectRef idx="0">
            <a:schemeClr val="accent1"/>
          </a:effectRef>
          <a:fontRef idx="minor">
            <a:schemeClr val="tx1"/>
          </a:fontRef>
        </p:style>
      </p:cxnSp>
      <p:sp>
        <p:nvSpPr>
          <p:cNvPr id="31762" name="TextBox 29"/>
          <p:cNvSpPr txBox="1">
            <a:spLocks noChangeArrowheads="1"/>
          </p:cNvSpPr>
          <p:nvPr/>
        </p:nvSpPr>
        <p:spPr bwMode="auto">
          <a:xfrm>
            <a:off x="3886200" y="1447800"/>
            <a:ext cx="609600" cy="523875"/>
          </a:xfrm>
          <a:prstGeom prst="rect">
            <a:avLst/>
          </a:prstGeom>
          <a:noFill/>
          <a:ln w="9525">
            <a:noFill/>
            <a:miter lim="800000"/>
            <a:headEnd/>
            <a:tailEnd/>
          </a:ln>
        </p:spPr>
        <p:txBody>
          <a:bodyPr>
            <a:spAutoFit/>
          </a:bodyPr>
          <a:lstStyle/>
          <a:p>
            <a:r>
              <a:rPr lang="el-GR" sz="2800" b="1">
                <a:latin typeface="Calibri" pitchFamily="34" charset="0"/>
              </a:rPr>
              <a:t>ε</a:t>
            </a:r>
            <a:r>
              <a:rPr lang="en-US" sz="2800" b="1" baseline="-25000">
                <a:latin typeface="Calibri" pitchFamily="34" charset="0"/>
              </a:rPr>
              <a:t>c</a:t>
            </a:r>
          </a:p>
        </p:txBody>
      </p:sp>
      <p:sp>
        <p:nvSpPr>
          <p:cNvPr id="31763" name="TextBox 30"/>
          <p:cNvSpPr txBox="1">
            <a:spLocks noChangeArrowheads="1"/>
          </p:cNvSpPr>
          <p:nvPr/>
        </p:nvSpPr>
        <p:spPr bwMode="auto">
          <a:xfrm>
            <a:off x="3352800" y="4114800"/>
            <a:ext cx="609600" cy="523875"/>
          </a:xfrm>
          <a:prstGeom prst="rect">
            <a:avLst/>
          </a:prstGeom>
          <a:noFill/>
          <a:ln w="9525">
            <a:noFill/>
            <a:miter lim="800000"/>
            <a:headEnd/>
            <a:tailEnd/>
          </a:ln>
        </p:spPr>
        <p:txBody>
          <a:bodyPr>
            <a:spAutoFit/>
          </a:bodyPr>
          <a:lstStyle/>
          <a:p>
            <a:r>
              <a:rPr lang="el-GR" sz="2800" b="1">
                <a:latin typeface="Calibri" pitchFamily="34" charset="0"/>
              </a:rPr>
              <a:t>ε</a:t>
            </a:r>
            <a:r>
              <a:rPr lang="en-US" sz="2800" b="1" baseline="-25000">
                <a:latin typeface="Calibri" pitchFamily="34" charset="0"/>
              </a:rPr>
              <a:t>s</a:t>
            </a:r>
          </a:p>
        </p:txBody>
      </p:sp>
      <p:cxnSp>
        <p:nvCxnSpPr>
          <p:cNvPr id="33" name="Straight Connector 32"/>
          <p:cNvCxnSpPr/>
          <p:nvPr/>
        </p:nvCxnSpPr>
        <p:spPr>
          <a:xfrm>
            <a:off x="3352800" y="4038600"/>
            <a:ext cx="0" cy="45720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3810000" y="4038600"/>
            <a:ext cx="0" cy="45720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31766" name="Group 43"/>
          <p:cNvGrpSpPr>
            <a:grpSpLocks/>
          </p:cNvGrpSpPr>
          <p:nvPr/>
        </p:nvGrpSpPr>
        <p:grpSpPr bwMode="auto">
          <a:xfrm>
            <a:off x="1027113" y="2057400"/>
            <a:ext cx="496887" cy="2209800"/>
            <a:chOff x="1026467" y="2057400"/>
            <a:chExt cx="497533" cy="2209800"/>
          </a:xfrm>
        </p:grpSpPr>
        <p:cxnSp>
          <p:nvCxnSpPr>
            <p:cNvPr id="36" name="Straight Arrow Connector 35"/>
            <p:cNvCxnSpPr/>
            <p:nvPr/>
          </p:nvCxnSpPr>
          <p:spPr>
            <a:xfrm>
              <a:off x="1295103" y="2057400"/>
              <a:ext cx="0" cy="2209800"/>
            </a:xfrm>
            <a:prstGeom prst="straightConnector1">
              <a:avLst/>
            </a:prstGeom>
            <a:ln w="3175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31790" name="TextBox 36"/>
            <p:cNvSpPr txBox="1">
              <a:spLocks noChangeArrowheads="1"/>
            </p:cNvSpPr>
            <p:nvPr/>
          </p:nvSpPr>
          <p:spPr bwMode="auto">
            <a:xfrm rot="-5400000">
              <a:off x="990600" y="2931468"/>
              <a:ext cx="533400" cy="461665"/>
            </a:xfrm>
            <a:prstGeom prst="rect">
              <a:avLst/>
            </a:prstGeom>
            <a:solidFill>
              <a:schemeClr val="bg1"/>
            </a:solidFill>
            <a:ln w="9525">
              <a:noFill/>
              <a:miter lim="800000"/>
              <a:headEnd/>
              <a:tailEnd/>
            </a:ln>
          </p:spPr>
          <p:txBody>
            <a:bodyPr>
              <a:spAutoFit/>
            </a:bodyPr>
            <a:lstStyle/>
            <a:p>
              <a:pPr algn="ctr"/>
              <a:r>
                <a:rPr lang="en-US" sz="2400" b="1">
                  <a:latin typeface="Calibri" pitchFamily="34" charset="0"/>
                </a:rPr>
                <a:t>h</a:t>
              </a:r>
              <a:endParaRPr lang="en-US" b="1">
                <a:latin typeface="Calibri" pitchFamily="34" charset="0"/>
              </a:endParaRPr>
            </a:p>
          </p:txBody>
        </p:sp>
        <p:cxnSp>
          <p:nvCxnSpPr>
            <p:cNvPr id="39" name="Straight Connector 38"/>
            <p:cNvCxnSpPr/>
            <p:nvPr/>
          </p:nvCxnSpPr>
          <p:spPr>
            <a:xfrm flipH="1">
              <a:off x="1066206" y="2057400"/>
              <a:ext cx="457794"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1066206" y="4267200"/>
              <a:ext cx="457794"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1767" name="Group 49"/>
          <p:cNvGrpSpPr>
            <a:grpSpLocks/>
          </p:cNvGrpSpPr>
          <p:nvPr/>
        </p:nvGrpSpPr>
        <p:grpSpPr bwMode="auto">
          <a:xfrm>
            <a:off x="2895600" y="2057400"/>
            <a:ext cx="493713" cy="1981200"/>
            <a:chOff x="2895600" y="2057400"/>
            <a:chExt cx="493066" cy="1981200"/>
          </a:xfrm>
        </p:grpSpPr>
        <p:cxnSp>
          <p:nvCxnSpPr>
            <p:cNvPr id="46" name="Straight Arrow Connector 45"/>
            <p:cNvCxnSpPr/>
            <p:nvPr/>
          </p:nvCxnSpPr>
          <p:spPr>
            <a:xfrm rot="10800000">
              <a:off x="3160366" y="2057400"/>
              <a:ext cx="0" cy="1981200"/>
            </a:xfrm>
            <a:prstGeom prst="straightConnector1">
              <a:avLst/>
            </a:prstGeom>
            <a:ln w="3175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31787" name="TextBox 46"/>
            <p:cNvSpPr txBox="1">
              <a:spLocks noChangeArrowheads="1"/>
            </p:cNvSpPr>
            <p:nvPr/>
          </p:nvSpPr>
          <p:spPr bwMode="auto">
            <a:xfrm rot="-5400000">
              <a:off x="2887322" y="2827678"/>
              <a:ext cx="478221" cy="461665"/>
            </a:xfrm>
            <a:prstGeom prst="rect">
              <a:avLst/>
            </a:prstGeom>
            <a:solidFill>
              <a:schemeClr val="bg1"/>
            </a:solidFill>
            <a:ln w="9525">
              <a:noFill/>
              <a:miter lim="800000"/>
              <a:headEnd/>
              <a:tailEnd/>
            </a:ln>
          </p:spPr>
          <p:txBody>
            <a:bodyPr>
              <a:spAutoFit/>
            </a:bodyPr>
            <a:lstStyle/>
            <a:p>
              <a:pPr algn="ctr"/>
              <a:r>
                <a:rPr lang="en-US" sz="2400" b="1">
                  <a:latin typeface="Calibri" pitchFamily="34" charset="0"/>
                </a:rPr>
                <a:t>d</a:t>
              </a:r>
              <a:endParaRPr lang="en-US" b="1">
                <a:latin typeface="Calibri" pitchFamily="34" charset="0"/>
              </a:endParaRPr>
            </a:p>
          </p:txBody>
        </p:sp>
        <p:cxnSp>
          <p:nvCxnSpPr>
            <p:cNvPr id="49" name="Straight Connector 48"/>
            <p:cNvCxnSpPr/>
            <p:nvPr/>
          </p:nvCxnSpPr>
          <p:spPr>
            <a:xfrm rot="10800000">
              <a:off x="2932065" y="2057400"/>
              <a:ext cx="456601"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1768" name="Group 50"/>
          <p:cNvGrpSpPr>
            <a:grpSpLocks/>
          </p:cNvGrpSpPr>
          <p:nvPr/>
        </p:nvGrpSpPr>
        <p:grpSpPr bwMode="auto">
          <a:xfrm>
            <a:off x="4383088" y="2057400"/>
            <a:ext cx="493712" cy="1066800"/>
            <a:chOff x="2895603" y="2057400"/>
            <a:chExt cx="493063" cy="1981200"/>
          </a:xfrm>
        </p:grpSpPr>
        <p:cxnSp>
          <p:nvCxnSpPr>
            <p:cNvPr id="52" name="Straight Arrow Connector 51"/>
            <p:cNvCxnSpPr/>
            <p:nvPr/>
          </p:nvCxnSpPr>
          <p:spPr>
            <a:xfrm rot="10800000">
              <a:off x="3160367" y="2057400"/>
              <a:ext cx="0" cy="1981200"/>
            </a:xfrm>
            <a:prstGeom prst="straightConnector1">
              <a:avLst/>
            </a:prstGeom>
            <a:ln w="3175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31784" name="TextBox 52"/>
            <p:cNvSpPr txBox="1">
              <a:spLocks noChangeArrowheads="1"/>
            </p:cNvSpPr>
            <p:nvPr/>
          </p:nvSpPr>
          <p:spPr bwMode="auto">
            <a:xfrm rot="-5400000">
              <a:off x="2631136" y="2746409"/>
              <a:ext cx="990600" cy="461665"/>
            </a:xfrm>
            <a:prstGeom prst="rect">
              <a:avLst/>
            </a:prstGeom>
            <a:solidFill>
              <a:schemeClr val="bg1"/>
            </a:solidFill>
            <a:ln w="9525">
              <a:noFill/>
              <a:miter lim="800000"/>
              <a:headEnd/>
              <a:tailEnd/>
            </a:ln>
          </p:spPr>
          <p:txBody>
            <a:bodyPr>
              <a:spAutoFit/>
            </a:bodyPr>
            <a:lstStyle/>
            <a:p>
              <a:pPr algn="ctr"/>
              <a:r>
                <a:rPr lang="en-US" sz="2400" b="1">
                  <a:latin typeface="Calibri" pitchFamily="34" charset="0"/>
                </a:rPr>
                <a:t>nd</a:t>
              </a:r>
              <a:endParaRPr lang="en-US" b="1">
                <a:latin typeface="Calibri" pitchFamily="34" charset="0"/>
              </a:endParaRPr>
            </a:p>
          </p:txBody>
        </p:sp>
        <p:cxnSp>
          <p:nvCxnSpPr>
            <p:cNvPr id="54" name="Straight Connector 53"/>
            <p:cNvCxnSpPr/>
            <p:nvPr/>
          </p:nvCxnSpPr>
          <p:spPr>
            <a:xfrm rot="10800000">
              <a:off x="2932067" y="2057400"/>
              <a:ext cx="456599"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31769" name="Group 54"/>
          <p:cNvGrpSpPr>
            <a:grpSpLocks/>
          </p:cNvGrpSpPr>
          <p:nvPr/>
        </p:nvGrpSpPr>
        <p:grpSpPr bwMode="auto">
          <a:xfrm>
            <a:off x="7050088" y="2362200"/>
            <a:ext cx="493712" cy="1676400"/>
            <a:chOff x="2895603" y="2057400"/>
            <a:chExt cx="493063" cy="1981200"/>
          </a:xfrm>
        </p:grpSpPr>
        <p:cxnSp>
          <p:nvCxnSpPr>
            <p:cNvPr id="56" name="Straight Arrow Connector 55"/>
            <p:cNvCxnSpPr/>
            <p:nvPr/>
          </p:nvCxnSpPr>
          <p:spPr>
            <a:xfrm rot="10800000">
              <a:off x="3160367" y="2057400"/>
              <a:ext cx="0" cy="1981200"/>
            </a:xfrm>
            <a:prstGeom prst="straightConnector1">
              <a:avLst/>
            </a:prstGeom>
            <a:ln w="3175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31781" name="TextBox 56"/>
            <p:cNvSpPr txBox="1">
              <a:spLocks noChangeArrowheads="1"/>
            </p:cNvSpPr>
            <p:nvPr/>
          </p:nvSpPr>
          <p:spPr bwMode="auto">
            <a:xfrm rot="-5400000">
              <a:off x="2631136" y="2746409"/>
              <a:ext cx="990600" cy="461665"/>
            </a:xfrm>
            <a:prstGeom prst="rect">
              <a:avLst/>
            </a:prstGeom>
            <a:solidFill>
              <a:schemeClr val="bg1"/>
            </a:solidFill>
            <a:ln w="9525">
              <a:noFill/>
              <a:miter lim="800000"/>
              <a:headEnd/>
              <a:tailEnd/>
            </a:ln>
          </p:spPr>
          <p:txBody>
            <a:bodyPr>
              <a:spAutoFit/>
            </a:bodyPr>
            <a:lstStyle/>
            <a:p>
              <a:pPr algn="ctr"/>
              <a:r>
                <a:rPr lang="en-US" sz="2400" b="1">
                  <a:latin typeface="Calibri" pitchFamily="34" charset="0"/>
                </a:rPr>
                <a:t>jd</a:t>
              </a:r>
              <a:endParaRPr lang="en-US" b="1">
                <a:latin typeface="Calibri" pitchFamily="34" charset="0"/>
              </a:endParaRPr>
            </a:p>
          </p:txBody>
        </p:sp>
        <p:cxnSp>
          <p:nvCxnSpPr>
            <p:cNvPr id="58" name="Straight Connector 57"/>
            <p:cNvCxnSpPr/>
            <p:nvPr/>
          </p:nvCxnSpPr>
          <p:spPr>
            <a:xfrm rot="10800000">
              <a:off x="2932067" y="2057400"/>
              <a:ext cx="456599"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59" name="Straight Connector 58"/>
          <p:cNvCxnSpPr/>
          <p:nvPr/>
        </p:nvCxnSpPr>
        <p:spPr>
          <a:xfrm rot="10800000">
            <a:off x="7086600" y="4038600"/>
            <a:ext cx="457200"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2" name="Straight Arrow Connector 61"/>
          <p:cNvCxnSpPr/>
          <p:nvPr/>
        </p:nvCxnSpPr>
        <p:spPr>
          <a:xfrm flipV="1">
            <a:off x="7315200" y="2057400"/>
            <a:ext cx="0" cy="304800"/>
          </a:xfrm>
          <a:prstGeom prst="straightConnector1">
            <a:avLst/>
          </a:prstGeom>
          <a:ln w="31750">
            <a:solidFill>
              <a:schemeClr val="tx1"/>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31772" name="TextBox 62"/>
          <p:cNvSpPr txBox="1">
            <a:spLocks noChangeArrowheads="1"/>
          </p:cNvSpPr>
          <p:nvPr/>
        </p:nvSpPr>
        <p:spPr bwMode="auto">
          <a:xfrm>
            <a:off x="7620000" y="1981200"/>
            <a:ext cx="762000" cy="369888"/>
          </a:xfrm>
          <a:prstGeom prst="rect">
            <a:avLst/>
          </a:prstGeom>
          <a:solidFill>
            <a:schemeClr val="bg1"/>
          </a:solidFill>
          <a:ln w="9525">
            <a:noFill/>
            <a:miter lim="800000"/>
            <a:headEnd/>
            <a:tailEnd/>
          </a:ln>
        </p:spPr>
        <p:txBody>
          <a:bodyPr>
            <a:spAutoFit/>
          </a:bodyPr>
          <a:lstStyle/>
          <a:p>
            <a:pPr algn="ctr"/>
            <a:r>
              <a:rPr lang="en-US" b="1">
                <a:latin typeface="Calibri" pitchFamily="34" charset="0"/>
              </a:rPr>
              <a:t>nd/3</a:t>
            </a:r>
            <a:endParaRPr lang="en-US" sz="1400" b="1">
              <a:latin typeface="Calibri" pitchFamily="34" charset="0"/>
            </a:endParaRPr>
          </a:p>
        </p:txBody>
      </p:sp>
      <p:cxnSp>
        <p:nvCxnSpPr>
          <p:cNvPr id="64" name="Straight Connector 63"/>
          <p:cNvCxnSpPr/>
          <p:nvPr/>
        </p:nvCxnSpPr>
        <p:spPr>
          <a:xfrm rot="10800000">
            <a:off x="7086600" y="2057400"/>
            <a:ext cx="457200"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
        <p:nvSpPr>
          <p:cNvPr id="31774" name="TextBox 65"/>
          <p:cNvSpPr txBox="1">
            <a:spLocks noChangeArrowheads="1"/>
          </p:cNvSpPr>
          <p:nvPr/>
        </p:nvSpPr>
        <p:spPr bwMode="auto">
          <a:xfrm>
            <a:off x="4724400" y="2667000"/>
            <a:ext cx="762000" cy="400050"/>
          </a:xfrm>
          <a:prstGeom prst="rect">
            <a:avLst/>
          </a:prstGeom>
          <a:solidFill>
            <a:schemeClr val="bg1"/>
          </a:solidFill>
          <a:ln w="9525">
            <a:noFill/>
            <a:miter lim="800000"/>
            <a:headEnd/>
            <a:tailEnd/>
          </a:ln>
        </p:spPr>
        <p:txBody>
          <a:bodyPr>
            <a:spAutoFit/>
          </a:bodyPr>
          <a:lstStyle/>
          <a:p>
            <a:pPr algn="ctr"/>
            <a:r>
              <a:rPr lang="en-US" sz="2000" b="1">
                <a:solidFill>
                  <a:srgbClr val="FF0000"/>
                </a:solidFill>
                <a:latin typeface="Calibri" pitchFamily="34" charset="0"/>
              </a:rPr>
              <a:t>N A </a:t>
            </a:r>
            <a:endParaRPr lang="en-US" sz="1600" b="1">
              <a:solidFill>
                <a:srgbClr val="FF0000"/>
              </a:solidFill>
              <a:latin typeface="Calibri" pitchFamily="34" charset="0"/>
            </a:endParaRPr>
          </a:p>
        </p:txBody>
      </p:sp>
      <p:sp>
        <p:nvSpPr>
          <p:cNvPr id="31775" name="TextBox 66"/>
          <p:cNvSpPr txBox="1">
            <a:spLocks noChangeArrowheads="1"/>
          </p:cNvSpPr>
          <p:nvPr/>
        </p:nvSpPr>
        <p:spPr bwMode="auto">
          <a:xfrm>
            <a:off x="5486400" y="1447800"/>
            <a:ext cx="609600" cy="523875"/>
          </a:xfrm>
          <a:prstGeom prst="rect">
            <a:avLst/>
          </a:prstGeom>
          <a:noFill/>
          <a:ln w="9525">
            <a:noFill/>
            <a:miter lim="800000"/>
            <a:headEnd/>
            <a:tailEnd/>
          </a:ln>
        </p:spPr>
        <p:txBody>
          <a:bodyPr>
            <a:spAutoFit/>
          </a:bodyPr>
          <a:lstStyle/>
          <a:p>
            <a:r>
              <a:rPr lang="el-GR" sz="2800" b="1">
                <a:latin typeface="Calibri" pitchFamily="34" charset="0"/>
              </a:rPr>
              <a:t>σ</a:t>
            </a:r>
            <a:r>
              <a:rPr lang="en-US" sz="2800" b="1" baseline="-25000">
                <a:latin typeface="Calibri" pitchFamily="34" charset="0"/>
              </a:rPr>
              <a:t>cb</a:t>
            </a:r>
          </a:p>
        </p:txBody>
      </p:sp>
      <p:cxnSp>
        <p:nvCxnSpPr>
          <p:cNvPr id="69" name="Straight Arrow Connector 68"/>
          <p:cNvCxnSpPr>
            <a:endCxn id="7" idx="4"/>
          </p:cNvCxnSpPr>
          <p:nvPr/>
        </p:nvCxnSpPr>
        <p:spPr>
          <a:xfrm flipV="1">
            <a:off x="2133600" y="4114800"/>
            <a:ext cx="457200" cy="838200"/>
          </a:xfrm>
          <a:prstGeom prst="straightConnector1">
            <a:avLst/>
          </a:prstGeom>
          <a:ln w="317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flipH="1">
            <a:off x="1600200" y="4953000"/>
            <a:ext cx="533400"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
        <p:nvSpPr>
          <p:cNvPr id="31778" name="TextBox 75"/>
          <p:cNvSpPr txBox="1">
            <a:spLocks noChangeArrowheads="1"/>
          </p:cNvSpPr>
          <p:nvPr/>
        </p:nvSpPr>
        <p:spPr bwMode="auto">
          <a:xfrm>
            <a:off x="1524000" y="4495800"/>
            <a:ext cx="533400" cy="400050"/>
          </a:xfrm>
          <a:prstGeom prst="rect">
            <a:avLst/>
          </a:prstGeom>
          <a:solidFill>
            <a:schemeClr val="bg1"/>
          </a:solidFill>
          <a:ln w="9525">
            <a:noFill/>
            <a:miter lim="800000"/>
            <a:headEnd/>
            <a:tailEnd/>
          </a:ln>
        </p:spPr>
        <p:txBody>
          <a:bodyPr>
            <a:spAutoFit/>
          </a:bodyPr>
          <a:lstStyle/>
          <a:p>
            <a:pPr algn="ctr"/>
            <a:r>
              <a:rPr lang="en-US" sz="2000" b="1">
                <a:latin typeface="Calibri" pitchFamily="34" charset="0"/>
              </a:rPr>
              <a:t>A</a:t>
            </a:r>
            <a:r>
              <a:rPr lang="en-US" sz="2000" b="1" baseline="-25000">
                <a:latin typeface="Calibri" pitchFamily="34" charset="0"/>
              </a:rPr>
              <a:t>st</a:t>
            </a:r>
            <a:endParaRPr lang="en-US" sz="1400" b="1" baseline="-25000">
              <a:latin typeface="Calibri" pitchFamily="34" charset="0"/>
            </a:endParaRPr>
          </a:p>
        </p:txBody>
      </p:sp>
      <p:sp>
        <p:nvSpPr>
          <p:cNvPr id="31779" name="TextBox 76"/>
          <p:cNvSpPr txBox="1">
            <a:spLocks noChangeArrowheads="1"/>
          </p:cNvSpPr>
          <p:nvPr/>
        </p:nvSpPr>
        <p:spPr bwMode="auto">
          <a:xfrm>
            <a:off x="5562600" y="4124325"/>
            <a:ext cx="609600" cy="523875"/>
          </a:xfrm>
          <a:prstGeom prst="rect">
            <a:avLst/>
          </a:prstGeom>
          <a:noFill/>
          <a:ln w="9525">
            <a:noFill/>
            <a:miter lim="800000"/>
            <a:headEnd/>
            <a:tailEnd/>
          </a:ln>
        </p:spPr>
        <p:txBody>
          <a:bodyPr>
            <a:spAutoFit/>
          </a:bodyPr>
          <a:lstStyle/>
          <a:p>
            <a:r>
              <a:rPr lang="el-GR" sz="2800" b="1">
                <a:latin typeface="Calibri" pitchFamily="34" charset="0"/>
              </a:rPr>
              <a:t>σ</a:t>
            </a:r>
            <a:r>
              <a:rPr lang="en-US" sz="2800" b="1" baseline="-25000">
                <a:latin typeface="Calibri" pitchFamily="34" charset="0"/>
              </a:rPr>
              <a:t>st</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5346" name="Group 2"/>
          <p:cNvGrpSpPr>
            <a:grpSpLocks/>
          </p:cNvGrpSpPr>
          <p:nvPr/>
        </p:nvGrpSpPr>
        <p:grpSpPr bwMode="auto">
          <a:xfrm>
            <a:off x="457200" y="2160588"/>
            <a:ext cx="5422900" cy="4392612"/>
            <a:chOff x="288" y="1361"/>
            <a:chExt cx="3416" cy="2767"/>
          </a:xfrm>
        </p:grpSpPr>
        <p:grpSp>
          <p:nvGrpSpPr>
            <p:cNvPr id="32822" name="Group 3"/>
            <p:cNvGrpSpPr>
              <a:grpSpLocks/>
            </p:cNvGrpSpPr>
            <p:nvPr/>
          </p:nvGrpSpPr>
          <p:grpSpPr bwMode="auto">
            <a:xfrm>
              <a:off x="288" y="1361"/>
              <a:ext cx="937" cy="2767"/>
              <a:chOff x="288" y="1005"/>
              <a:chExt cx="937" cy="2767"/>
            </a:xfrm>
          </p:grpSpPr>
          <p:sp>
            <p:nvSpPr>
              <p:cNvPr id="185348" name="Text Box 4"/>
              <p:cNvSpPr txBox="1">
                <a:spLocks noChangeArrowheads="1"/>
              </p:cNvSpPr>
              <p:nvPr/>
            </p:nvSpPr>
            <p:spPr bwMode="auto">
              <a:xfrm>
                <a:off x="288" y="3024"/>
                <a:ext cx="937" cy="74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lvl1pPr marL="457200" indent="-457200">
                  <a:defRPr>
                    <a:solidFill>
                      <a:schemeClr val="tx1"/>
                    </a:solidFill>
                    <a:latin typeface="Calibri" charset="0"/>
                    <a:ea typeface="ＭＳ Ｐゴシック" charset="0"/>
                  </a:defRPr>
                </a:lvl1pPr>
                <a:lvl2pPr marL="914400" indent="-457200">
                  <a:defRPr>
                    <a:solidFill>
                      <a:schemeClr val="tx1"/>
                    </a:solidFill>
                    <a:latin typeface="Calibri" charset="0"/>
                    <a:ea typeface="ＭＳ Ｐゴシック" charset="0"/>
                  </a:defRPr>
                </a:lvl2pPr>
                <a:lvl3pPr marL="1371600" indent="-457200">
                  <a:defRPr>
                    <a:solidFill>
                      <a:schemeClr val="tx1"/>
                    </a:solidFill>
                    <a:latin typeface="Calibri" charset="0"/>
                    <a:ea typeface="ＭＳ Ｐゴシック" charset="0"/>
                  </a:defRPr>
                </a:lvl3pPr>
                <a:lvl4pPr marL="1828800" indent="-457200">
                  <a:defRPr>
                    <a:solidFill>
                      <a:schemeClr val="tx1"/>
                    </a:solidFill>
                    <a:latin typeface="Calibri" charset="0"/>
                    <a:ea typeface="ＭＳ Ｐゴシック" charset="0"/>
                  </a:defRPr>
                </a:lvl4pPr>
                <a:lvl5pPr marL="2286000" indent="-457200">
                  <a:defRPr>
                    <a:solidFill>
                      <a:schemeClr val="tx1"/>
                    </a:solidFill>
                    <a:latin typeface="Calibri" charset="0"/>
                    <a:ea typeface="ＭＳ Ｐゴシック" charset="0"/>
                  </a:defRPr>
                </a:lvl5pPr>
                <a:lvl6pPr marL="2743200" indent="-457200" fontAlgn="base">
                  <a:spcBef>
                    <a:spcPct val="0"/>
                  </a:spcBef>
                  <a:spcAft>
                    <a:spcPct val="0"/>
                  </a:spcAft>
                  <a:defRPr>
                    <a:solidFill>
                      <a:schemeClr val="tx1"/>
                    </a:solidFill>
                    <a:latin typeface="Calibri" charset="0"/>
                    <a:ea typeface="ＭＳ Ｐゴシック" charset="0"/>
                  </a:defRPr>
                </a:lvl6pPr>
                <a:lvl7pPr marL="3200400" indent="-457200" fontAlgn="base">
                  <a:spcBef>
                    <a:spcPct val="0"/>
                  </a:spcBef>
                  <a:spcAft>
                    <a:spcPct val="0"/>
                  </a:spcAft>
                  <a:defRPr>
                    <a:solidFill>
                      <a:schemeClr val="tx1"/>
                    </a:solidFill>
                    <a:latin typeface="Calibri" charset="0"/>
                    <a:ea typeface="ＭＳ Ｐゴシック" charset="0"/>
                  </a:defRPr>
                </a:lvl7pPr>
                <a:lvl8pPr marL="3657600" indent="-457200" fontAlgn="base">
                  <a:spcBef>
                    <a:spcPct val="0"/>
                  </a:spcBef>
                  <a:spcAft>
                    <a:spcPct val="0"/>
                  </a:spcAft>
                  <a:defRPr>
                    <a:solidFill>
                      <a:schemeClr val="tx1"/>
                    </a:solidFill>
                    <a:latin typeface="Calibri" charset="0"/>
                    <a:ea typeface="ＭＳ Ｐゴシック" charset="0"/>
                  </a:defRPr>
                </a:lvl8pPr>
                <a:lvl9pPr marL="4114800" indent="-457200" fontAlgn="base">
                  <a:spcBef>
                    <a:spcPct val="0"/>
                  </a:spcBef>
                  <a:spcAft>
                    <a:spcPct val="0"/>
                  </a:spcAft>
                  <a:defRPr>
                    <a:solidFill>
                      <a:schemeClr val="tx1"/>
                    </a:solidFill>
                    <a:latin typeface="Calibri" charset="0"/>
                    <a:ea typeface="ＭＳ Ｐゴシック" charset="0"/>
                  </a:defRPr>
                </a:lvl9pPr>
              </a:lstStyle>
              <a:p>
                <a:pPr eaLnBrk="0" hangingPunct="0">
                  <a:defRPr/>
                </a:pPr>
                <a:r>
                  <a:rPr lang="en-US" sz="2400" b="1" smtClean="0">
                    <a:solidFill>
                      <a:srgbClr val="FF0000"/>
                    </a:solidFill>
                    <a:latin typeface="Arial" charset="0"/>
                    <a:cs typeface="Arial" charset="0"/>
                  </a:rPr>
                  <a:t>ACTUAL</a:t>
                </a:r>
              </a:p>
              <a:p>
                <a:pPr eaLnBrk="0" hangingPunct="0">
                  <a:defRPr/>
                </a:pPr>
                <a:r>
                  <a:rPr lang="en-US" sz="2400" b="1" smtClean="0">
                    <a:solidFill>
                      <a:srgbClr val="FF0000"/>
                    </a:solidFill>
                    <a:latin typeface="Arial" charset="0"/>
                    <a:cs typeface="Arial" charset="0"/>
                  </a:rPr>
                  <a:t>STRESS </a:t>
                </a:r>
              </a:p>
              <a:p>
                <a:pPr eaLnBrk="0" hangingPunct="0">
                  <a:defRPr/>
                </a:pPr>
                <a:r>
                  <a:rPr lang="en-US" sz="2400" b="1" smtClean="0">
                    <a:solidFill>
                      <a:srgbClr val="FF0000"/>
                    </a:solidFill>
                    <a:latin typeface="Arial" charset="0"/>
                    <a:cs typeface="Arial" charset="0"/>
                  </a:rPr>
                  <a:t>BLOCK</a:t>
                </a:r>
              </a:p>
            </p:txBody>
          </p:sp>
          <p:grpSp>
            <p:nvGrpSpPr>
              <p:cNvPr id="32826" name="Group 5"/>
              <p:cNvGrpSpPr>
                <a:grpSpLocks/>
              </p:cNvGrpSpPr>
              <p:nvPr/>
            </p:nvGrpSpPr>
            <p:grpSpPr bwMode="auto">
              <a:xfrm>
                <a:off x="469" y="1005"/>
                <a:ext cx="713" cy="2038"/>
                <a:chOff x="469" y="1005"/>
                <a:chExt cx="713" cy="2038"/>
              </a:xfrm>
            </p:grpSpPr>
            <p:grpSp>
              <p:nvGrpSpPr>
                <p:cNvPr id="32827" name="Group 6"/>
                <p:cNvGrpSpPr>
                  <a:grpSpLocks/>
                </p:cNvGrpSpPr>
                <p:nvPr/>
              </p:nvGrpSpPr>
              <p:grpSpPr bwMode="auto">
                <a:xfrm>
                  <a:off x="594" y="1005"/>
                  <a:ext cx="588" cy="1780"/>
                  <a:chOff x="1933" y="357"/>
                  <a:chExt cx="532" cy="1344"/>
                </a:xfrm>
              </p:grpSpPr>
              <p:sp>
                <p:nvSpPr>
                  <p:cNvPr id="185351" name="AutoShape 7"/>
                  <p:cNvSpPr>
                    <a:spLocks noChangeArrowheads="1"/>
                  </p:cNvSpPr>
                  <p:nvPr/>
                </p:nvSpPr>
                <p:spPr bwMode="auto">
                  <a:xfrm flipH="1">
                    <a:off x="2273" y="357"/>
                    <a:ext cx="192" cy="768"/>
                  </a:xfrm>
                  <a:prstGeom prst="moon">
                    <a:avLst>
                      <a:gd name="adj" fmla="val 87500"/>
                    </a:avLst>
                  </a:prstGeom>
                  <a:solidFill>
                    <a:srgbClr val="009900"/>
                  </a:solidFill>
                  <a:ln w="9525">
                    <a:solidFill>
                      <a:srgbClr val="009900"/>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85352" name="Rectangle 8"/>
                  <p:cNvSpPr>
                    <a:spLocks noChangeArrowheads="1"/>
                  </p:cNvSpPr>
                  <p:nvPr/>
                </p:nvSpPr>
                <p:spPr bwMode="auto">
                  <a:xfrm>
                    <a:off x="1933" y="357"/>
                    <a:ext cx="384" cy="768"/>
                  </a:xfrm>
                  <a:prstGeom prst="rect">
                    <a:avLst/>
                  </a:prstGeom>
                  <a:solidFill>
                    <a:srgbClr val="009900"/>
                  </a:solidFill>
                  <a:ln w="9525">
                    <a:solidFill>
                      <a:srgbClr val="009900"/>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85353" name="AutoShape 9"/>
                  <p:cNvSpPr>
                    <a:spLocks noChangeArrowheads="1"/>
                  </p:cNvSpPr>
                  <p:nvPr/>
                </p:nvSpPr>
                <p:spPr bwMode="auto">
                  <a:xfrm rot="5400000">
                    <a:off x="1837" y="1173"/>
                    <a:ext cx="624" cy="432"/>
                  </a:xfrm>
                  <a:prstGeom prst="rtTriangle">
                    <a:avLst/>
                  </a:prstGeom>
                  <a:solidFill>
                    <a:srgbClr val="009900"/>
                  </a:solidFill>
                  <a:ln w="9525">
                    <a:solidFill>
                      <a:srgbClr val="009900"/>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grpSp>
            <p:sp>
              <p:nvSpPr>
                <p:cNvPr id="185354" name="Text Box 10"/>
                <p:cNvSpPr txBox="1">
                  <a:spLocks noChangeArrowheads="1"/>
                </p:cNvSpPr>
                <p:nvPr/>
              </p:nvSpPr>
              <p:spPr bwMode="auto">
                <a:xfrm>
                  <a:off x="469" y="2755"/>
                  <a:ext cx="265"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eaLnBrk="0" hangingPunct="0">
                    <a:defRPr/>
                  </a:pPr>
                  <a:r>
                    <a:rPr lang="en-US" sz="2400" b="1">
                      <a:latin typeface="Arial" charset="0"/>
                      <a:ea typeface="ＭＳ Ｐゴシック" charset="0"/>
                      <a:cs typeface="Arial" charset="0"/>
                    </a:rPr>
                    <a:t>O</a:t>
                  </a:r>
                </a:p>
              </p:txBody>
            </p:sp>
          </p:grpSp>
        </p:grpSp>
        <p:sp>
          <p:nvSpPr>
            <p:cNvPr id="185355" name="Line 11"/>
            <p:cNvSpPr>
              <a:spLocks noChangeShapeType="1"/>
            </p:cNvSpPr>
            <p:nvPr/>
          </p:nvSpPr>
          <p:spPr bwMode="auto">
            <a:xfrm>
              <a:off x="595" y="1368"/>
              <a:ext cx="3109" cy="0"/>
            </a:xfrm>
            <a:prstGeom prst="line">
              <a:avLst/>
            </a:prstGeom>
            <a:noFill/>
            <a:ln w="19050">
              <a:solidFill>
                <a:srgbClr val="000000"/>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185356" name="Line 12"/>
            <p:cNvSpPr>
              <a:spLocks noChangeShapeType="1"/>
            </p:cNvSpPr>
            <p:nvPr/>
          </p:nvSpPr>
          <p:spPr bwMode="auto">
            <a:xfrm>
              <a:off x="372" y="3120"/>
              <a:ext cx="3109" cy="0"/>
            </a:xfrm>
            <a:prstGeom prst="line">
              <a:avLst/>
            </a:prstGeom>
            <a:noFill/>
            <a:ln w="19050">
              <a:solidFill>
                <a:srgbClr val="000000"/>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sp>
        <p:nvSpPr>
          <p:cNvPr id="185357" name="Text Box 13"/>
          <p:cNvSpPr txBox="1">
            <a:spLocks noChangeArrowheads="1"/>
          </p:cNvSpPr>
          <p:nvPr/>
        </p:nvSpPr>
        <p:spPr bwMode="auto">
          <a:xfrm>
            <a:off x="1287463" y="715963"/>
            <a:ext cx="6484937" cy="57943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3200" b="1">
                <a:latin typeface="Arial" charset="0"/>
                <a:ea typeface="ＭＳ Ｐゴシック" charset="0"/>
                <a:cs typeface="Arial" charset="0"/>
              </a:rPr>
              <a:t>CONCRETE   STRESS   BLOCKS</a:t>
            </a:r>
          </a:p>
        </p:txBody>
      </p:sp>
      <p:sp>
        <p:nvSpPr>
          <p:cNvPr id="185358" name="Text Box 14"/>
          <p:cNvSpPr txBox="1">
            <a:spLocks noChangeArrowheads="1"/>
          </p:cNvSpPr>
          <p:nvPr/>
        </p:nvSpPr>
        <p:spPr bwMode="auto">
          <a:xfrm>
            <a:off x="1660525" y="4484688"/>
            <a:ext cx="2163763" cy="5191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800">
                <a:latin typeface="Arial" charset="0"/>
                <a:ea typeface="ＭＳ Ｐゴシック" charset="0"/>
                <a:cs typeface="Arial" charset="0"/>
              </a:rPr>
              <a:t>Neutral  axis</a:t>
            </a:r>
          </a:p>
        </p:txBody>
      </p:sp>
      <p:grpSp>
        <p:nvGrpSpPr>
          <p:cNvPr id="185359" name="Group 15"/>
          <p:cNvGrpSpPr>
            <a:grpSpLocks/>
          </p:cNvGrpSpPr>
          <p:nvPr/>
        </p:nvGrpSpPr>
        <p:grpSpPr bwMode="auto">
          <a:xfrm>
            <a:off x="4719638" y="1323975"/>
            <a:ext cx="4262437" cy="4864100"/>
            <a:chOff x="2973" y="834"/>
            <a:chExt cx="2685" cy="3064"/>
          </a:xfrm>
        </p:grpSpPr>
        <p:grpSp>
          <p:nvGrpSpPr>
            <p:cNvPr id="32786" name="Group 16"/>
            <p:cNvGrpSpPr>
              <a:grpSpLocks/>
            </p:cNvGrpSpPr>
            <p:nvPr/>
          </p:nvGrpSpPr>
          <p:grpSpPr bwMode="auto">
            <a:xfrm>
              <a:off x="2973" y="834"/>
              <a:ext cx="2685" cy="3064"/>
              <a:chOff x="2973" y="834"/>
              <a:chExt cx="2685" cy="3064"/>
            </a:xfrm>
          </p:grpSpPr>
          <p:grpSp>
            <p:nvGrpSpPr>
              <p:cNvPr id="32788" name="Group 17"/>
              <p:cNvGrpSpPr>
                <a:grpSpLocks/>
              </p:cNvGrpSpPr>
              <p:nvPr/>
            </p:nvGrpSpPr>
            <p:grpSpPr bwMode="auto">
              <a:xfrm>
                <a:off x="2973" y="834"/>
                <a:ext cx="2685" cy="3064"/>
                <a:chOff x="2973" y="834"/>
                <a:chExt cx="2685" cy="3064"/>
              </a:xfrm>
            </p:grpSpPr>
            <p:grpSp>
              <p:nvGrpSpPr>
                <p:cNvPr id="32790" name="Group 18"/>
                <p:cNvGrpSpPr>
                  <a:grpSpLocks/>
                </p:cNvGrpSpPr>
                <p:nvPr/>
              </p:nvGrpSpPr>
              <p:grpSpPr bwMode="auto">
                <a:xfrm>
                  <a:off x="2973" y="834"/>
                  <a:ext cx="2685" cy="3064"/>
                  <a:chOff x="2973" y="834"/>
                  <a:chExt cx="2685" cy="3064"/>
                </a:xfrm>
              </p:grpSpPr>
              <p:grpSp>
                <p:nvGrpSpPr>
                  <p:cNvPr id="32792" name="Group 19"/>
                  <p:cNvGrpSpPr>
                    <a:grpSpLocks/>
                  </p:cNvGrpSpPr>
                  <p:nvPr/>
                </p:nvGrpSpPr>
                <p:grpSpPr bwMode="auto">
                  <a:xfrm>
                    <a:off x="2973" y="834"/>
                    <a:ext cx="2685" cy="3064"/>
                    <a:chOff x="2973" y="834"/>
                    <a:chExt cx="2685" cy="3064"/>
                  </a:xfrm>
                </p:grpSpPr>
                <p:grpSp>
                  <p:nvGrpSpPr>
                    <p:cNvPr id="32794" name="Group 20"/>
                    <p:cNvGrpSpPr>
                      <a:grpSpLocks/>
                    </p:cNvGrpSpPr>
                    <p:nvPr/>
                  </p:nvGrpSpPr>
                  <p:grpSpPr bwMode="auto">
                    <a:xfrm>
                      <a:off x="2973" y="834"/>
                      <a:ext cx="2685" cy="3064"/>
                      <a:chOff x="2973" y="834"/>
                      <a:chExt cx="2685" cy="3064"/>
                    </a:xfrm>
                  </p:grpSpPr>
                  <p:sp>
                    <p:nvSpPr>
                      <p:cNvPr id="185365" name="Text Box 21"/>
                      <p:cNvSpPr txBox="1">
                        <a:spLocks noChangeArrowheads="1"/>
                      </p:cNvSpPr>
                      <p:nvPr/>
                    </p:nvSpPr>
                    <p:spPr bwMode="auto">
                      <a:xfrm>
                        <a:off x="3600" y="3380"/>
                        <a:ext cx="1726" cy="51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lvl1pPr marL="457200" indent="-457200">
                          <a:defRPr>
                            <a:solidFill>
                              <a:schemeClr val="tx1"/>
                            </a:solidFill>
                            <a:latin typeface="Calibri" charset="0"/>
                            <a:ea typeface="ＭＳ Ｐゴシック" charset="0"/>
                          </a:defRPr>
                        </a:lvl1pPr>
                        <a:lvl2pPr marL="914400" indent="-457200">
                          <a:defRPr>
                            <a:solidFill>
                              <a:schemeClr val="tx1"/>
                            </a:solidFill>
                            <a:latin typeface="Calibri" charset="0"/>
                            <a:ea typeface="ＭＳ Ｐゴシック" charset="0"/>
                          </a:defRPr>
                        </a:lvl2pPr>
                        <a:lvl3pPr marL="1371600" indent="-457200">
                          <a:defRPr>
                            <a:solidFill>
                              <a:schemeClr val="tx1"/>
                            </a:solidFill>
                            <a:latin typeface="Calibri" charset="0"/>
                            <a:ea typeface="ＭＳ Ｐゴシック" charset="0"/>
                          </a:defRPr>
                        </a:lvl3pPr>
                        <a:lvl4pPr marL="1828800" indent="-457200">
                          <a:defRPr>
                            <a:solidFill>
                              <a:schemeClr val="tx1"/>
                            </a:solidFill>
                            <a:latin typeface="Calibri" charset="0"/>
                            <a:ea typeface="ＭＳ Ｐゴシック" charset="0"/>
                          </a:defRPr>
                        </a:lvl4pPr>
                        <a:lvl5pPr marL="2286000" indent="-457200">
                          <a:defRPr>
                            <a:solidFill>
                              <a:schemeClr val="tx1"/>
                            </a:solidFill>
                            <a:latin typeface="Calibri" charset="0"/>
                            <a:ea typeface="ＭＳ Ｐゴシック" charset="0"/>
                          </a:defRPr>
                        </a:lvl5pPr>
                        <a:lvl6pPr marL="2743200" indent="-457200" fontAlgn="base">
                          <a:spcBef>
                            <a:spcPct val="0"/>
                          </a:spcBef>
                          <a:spcAft>
                            <a:spcPct val="0"/>
                          </a:spcAft>
                          <a:defRPr>
                            <a:solidFill>
                              <a:schemeClr val="tx1"/>
                            </a:solidFill>
                            <a:latin typeface="Calibri" charset="0"/>
                            <a:ea typeface="ＭＳ Ｐゴシック" charset="0"/>
                          </a:defRPr>
                        </a:lvl6pPr>
                        <a:lvl7pPr marL="3200400" indent="-457200" fontAlgn="base">
                          <a:spcBef>
                            <a:spcPct val="0"/>
                          </a:spcBef>
                          <a:spcAft>
                            <a:spcPct val="0"/>
                          </a:spcAft>
                          <a:defRPr>
                            <a:solidFill>
                              <a:schemeClr val="tx1"/>
                            </a:solidFill>
                            <a:latin typeface="Calibri" charset="0"/>
                            <a:ea typeface="ＭＳ Ｐゴシック" charset="0"/>
                          </a:defRPr>
                        </a:lvl7pPr>
                        <a:lvl8pPr marL="3657600" indent="-457200" fontAlgn="base">
                          <a:spcBef>
                            <a:spcPct val="0"/>
                          </a:spcBef>
                          <a:spcAft>
                            <a:spcPct val="0"/>
                          </a:spcAft>
                          <a:defRPr>
                            <a:solidFill>
                              <a:schemeClr val="tx1"/>
                            </a:solidFill>
                            <a:latin typeface="Calibri" charset="0"/>
                            <a:ea typeface="ＭＳ Ｐゴシック" charset="0"/>
                          </a:defRPr>
                        </a:lvl8pPr>
                        <a:lvl9pPr marL="4114800" indent="-457200" fontAlgn="base">
                          <a:spcBef>
                            <a:spcPct val="0"/>
                          </a:spcBef>
                          <a:spcAft>
                            <a:spcPct val="0"/>
                          </a:spcAft>
                          <a:defRPr>
                            <a:solidFill>
                              <a:schemeClr val="tx1"/>
                            </a:solidFill>
                            <a:latin typeface="Calibri" charset="0"/>
                            <a:ea typeface="ＭＳ Ｐゴシック" charset="0"/>
                          </a:defRPr>
                        </a:lvl9pPr>
                      </a:lstStyle>
                      <a:p>
                        <a:pPr eaLnBrk="0" hangingPunct="0">
                          <a:defRPr/>
                        </a:pPr>
                        <a:r>
                          <a:rPr lang="en-US" sz="2400" b="1" smtClean="0">
                            <a:solidFill>
                              <a:srgbClr val="FF0000"/>
                            </a:solidFill>
                            <a:latin typeface="Arial" charset="0"/>
                            <a:cs typeface="Arial" charset="0"/>
                          </a:rPr>
                          <a:t>DESIGN STRESS </a:t>
                        </a:r>
                      </a:p>
                      <a:p>
                        <a:pPr eaLnBrk="0" hangingPunct="0">
                          <a:defRPr/>
                        </a:pPr>
                        <a:r>
                          <a:rPr lang="en-US" sz="2400" b="1" smtClean="0">
                            <a:solidFill>
                              <a:srgbClr val="FF0000"/>
                            </a:solidFill>
                            <a:latin typeface="Arial" charset="0"/>
                            <a:cs typeface="Arial" charset="0"/>
                          </a:rPr>
                          <a:t>        BLOCK</a:t>
                        </a:r>
                      </a:p>
                    </p:txBody>
                  </p:sp>
                  <p:grpSp>
                    <p:nvGrpSpPr>
                      <p:cNvPr id="32801" name="Group 22"/>
                      <p:cNvGrpSpPr>
                        <a:grpSpLocks/>
                      </p:cNvGrpSpPr>
                      <p:nvPr/>
                    </p:nvGrpSpPr>
                    <p:grpSpPr bwMode="auto">
                      <a:xfrm>
                        <a:off x="2973" y="834"/>
                        <a:ext cx="2685" cy="2287"/>
                        <a:chOff x="2973" y="834"/>
                        <a:chExt cx="2685" cy="2287"/>
                      </a:xfrm>
                    </p:grpSpPr>
                    <p:sp>
                      <p:nvSpPr>
                        <p:cNvPr id="185367" name="Line 23"/>
                        <p:cNvSpPr>
                          <a:spLocks noChangeShapeType="1"/>
                        </p:cNvSpPr>
                        <p:nvPr/>
                      </p:nvSpPr>
                      <p:spPr bwMode="auto">
                        <a:xfrm>
                          <a:off x="5190" y="2101"/>
                          <a:ext cx="0" cy="379"/>
                        </a:xfrm>
                        <a:prstGeom prst="line">
                          <a:avLst/>
                        </a:prstGeom>
                        <a:noFill/>
                        <a:ln w="19050">
                          <a:solidFill>
                            <a:schemeClr val="tx1"/>
                          </a:solidFill>
                          <a:round/>
                          <a:headEnd type="triangle" w="med" len="me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grpSp>
                      <p:nvGrpSpPr>
                        <p:cNvPr id="32803" name="Group 24"/>
                        <p:cNvGrpSpPr>
                          <a:grpSpLocks/>
                        </p:cNvGrpSpPr>
                        <p:nvPr/>
                      </p:nvGrpSpPr>
                      <p:grpSpPr bwMode="auto">
                        <a:xfrm>
                          <a:off x="2973" y="834"/>
                          <a:ext cx="2685" cy="2287"/>
                          <a:chOff x="2973" y="834"/>
                          <a:chExt cx="2685" cy="2287"/>
                        </a:xfrm>
                      </p:grpSpPr>
                      <p:sp>
                        <p:nvSpPr>
                          <p:cNvPr id="185369" name="Line 25"/>
                          <p:cNvSpPr>
                            <a:spLocks noChangeShapeType="1"/>
                          </p:cNvSpPr>
                          <p:nvPr/>
                        </p:nvSpPr>
                        <p:spPr bwMode="auto">
                          <a:xfrm>
                            <a:off x="4370" y="3119"/>
                            <a:ext cx="1009" cy="0"/>
                          </a:xfrm>
                          <a:prstGeom prst="line">
                            <a:avLst/>
                          </a:prstGeom>
                          <a:noFill/>
                          <a:ln w="19050">
                            <a:solidFill>
                              <a:schemeClr val="tx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85370" name="Line 26"/>
                          <p:cNvSpPr>
                            <a:spLocks noChangeShapeType="1"/>
                          </p:cNvSpPr>
                          <p:nvPr/>
                        </p:nvSpPr>
                        <p:spPr bwMode="auto">
                          <a:xfrm>
                            <a:off x="4812" y="1354"/>
                            <a:ext cx="567" cy="0"/>
                          </a:xfrm>
                          <a:prstGeom prst="line">
                            <a:avLst/>
                          </a:prstGeom>
                          <a:noFill/>
                          <a:ln w="1905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85371" name="Line 27"/>
                          <p:cNvSpPr>
                            <a:spLocks noChangeShapeType="1"/>
                          </p:cNvSpPr>
                          <p:nvPr/>
                        </p:nvSpPr>
                        <p:spPr bwMode="auto">
                          <a:xfrm>
                            <a:off x="4812" y="2110"/>
                            <a:ext cx="567" cy="0"/>
                          </a:xfrm>
                          <a:prstGeom prst="line">
                            <a:avLst/>
                          </a:prstGeom>
                          <a:noFill/>
                          <a:ln w="1905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85372" name="Text Box 28"/>
                          <p:cNvSpPr txBox="1">
                            <a:spLocks noChangeArrowheads="1"/>
                          </p:cNvSpPr>
                          <p:nvPr/>
                        </p:nvSpPr>
                        <p:spPr bwMode="auto">
                          <a:xfrm>
                            <a:off x="4964" y="1603"/>
                            <a:ext cx="694"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eaLnBrk="0" hangingPunct="0">
                              <a:defRPr/>
                            </a:pPr>
                            <a:r>
                              <a:rPr lang="en-US" sz="2000" b="1">
                                <a:latin typeface="Arial" charset="0"/>
                                <a:ea typeface="ＭＳ Ｐゴシック" charset="0"/>
                                <a:cs typeface="Arial" charset="0"/>
                              </a:rPr>
                              <a:t>3x</a:t>
                            </a:r>
                            <a:r>
                              <a:rPr lang="en-US" sz="2000" b="1" baseline="-25000">
                                <a:latin typeface="Arial" charset="0"/>
                                <a:ea typeface="ＭＳ Ｐゴシック" charset="0"/>
                                <a:cs typeface="Arial" charset="0"/>
                              </a:rPr>
                              <a:t>u </a:t>
                            </a:r>
                            <a:r>
                              <a:rPr lang="en-US" sz="2000" b="1">
                                <a:latin typeface="Arial" charset="0"/>
                                <a:ea typeface="ＭＳ Ｐゴシック" charset="0"/>
                                <a:cs typeface="Arial" charset="0"/>
                              </a:rPr>
                              <a:t>/ 7</a:t>
                            </a:r>
                          </a:p>
                        </p:txBody>
                      </p:sp>
                      <p:sp>
                        <p:nvSpPr>
                          <p:cNvPr id="185373" name="Text Box 29"/>
                          <p:cNvSpPr txBox="1">
                            <a:spLocks noChangeArrowheads="1"/>
                          </p:cNvSpPr>
                          <p:nvPr/>
                        </p:nvSpPr>
                        <p:spPr bwMode="auto">
                          <a:xfrm>
                            <a:off x="4915" y="2443"/>
                            <a:ext cx="590"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eaLnBrk="0" hangingPunct="0">
                              <a:defRPr/>
                            </a:pPr>
                            <a:r>
                              <a:rPr lang="en-US" sz="2000" b="1">
                                <a:latin typeface="Arial" charset="0"/>
                                <a:ea typeface="ＭＳ Ｐゴシック" charset="0"/>
                                <a:cs typeface="Arial" charset="0"/>
                              </a:rPr>
                              <a:t>4x</a:t>
                            </a:r>
                            <a:r>
                              <a:rPr lang="en-US" sz="2000" b="1" baseline="-25000">
                                <a:latin typeface="Arial" charset="0"/>
                                <a:ea typeface="ＭＳ Ｐゴシック" charset="0"/>
                                <a:cs typeface="Arial" charset="0"/>
                              </a:rPr>
                              <a:t>u </a:t>
                            </a:r>
                            <a:r>
                              <a:rPr lang="en-US" sz="2000" b="1">
                                <a:latin typeface="Arial" charset="0"/>
                                <a:ea typeface="ＭＳ Ｐゴシック" charset="0"/>
                                <a:cs typeface="Arial" charset="0"/>
                              </a:rPr>
                              <a:t>/ 7</a:t>
                            </a:r>
                          </a:p>
                        </p:txBody>
                      </p:sp>
                      <p:sp>
                        <p:nvSpPr>
                          <p:cNvPr id="185374" name="Line 30"/>
                          <p:cNvSpPr>
                            <a:spLocks noChangeShapeType="1"/>
                          </p:cNvSpPr>
                          <p:nvPr/>
                        </p:nvSpPr>
                        <p:spPr bwMode="auto">
                          <a:xfrm flipV="1">
                            <a:off x="5190" y="1346"/>
                            <a:ext cx="0" cy="252"/>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85375" name="Line 31"/>
                          <p:cNvSpPr>
                            <a:spLocks noChangeShapeType="1"/>
                          </p:cNvSpPr>
                          <p:nvPr/>
                        </p:nvSpPr>
                        <p:spPr bwMode="auto">
                          <a:xfrm>
                            <a:off x="5190" y="2677"/>
                            <a:ext cx="0" cy="442"/>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85376" name="AutoShape 32"/>
                          <p:cNvSpPr>
                            <a:spLocks noChangeArrowheads="1"/>
                          </p:cNvSpPr>
                          <p:nvPr/>
                        </p:nvSpPr>
                        <p:spPr bwMode="auto">
                          <a:xfrm>
                            <a:off x="4757" y="1834"/>
                            <a:ext cx="314" cy="125"/>
                          </a:xfrm>
                          <a:prstGeom prst="leftArrow">
                            <a:avLst>
                              <a:gd name="adj1" fmla="val 50000"/>
                              <a:gd name="adj2" fmla="val 62800"/>
                            </a:avLst>
                          </a:prstGeom>
                          <a:solidFill>
                            <a:srgbClr val="FF3300"/>
                          </a:solidFill>
                          <a:ln w="9525">
                            <a:solidFill>
                              <a:srgbClr val="FF3300"/>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85377" name="Text Box 33"/>
                          <p:cNvSpPr txBox="1">
                            <a:spLocks noChangeArrowheads="1"/>
                          </p:cNvSpPr>
                          <p:nvPr/>
                        </p:nvSpPr>
                        <p:spPr bwMode="auto">
                          <a:xfrm>
                            <a:off x="5195" y="1772"/>
                            <a:ext cx="255"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eaLnBrk="0" hangingPunct="0">
                              <a:defRPr/>
                            </a:pPr>
                            <a:r>
                              <a:rPr lang="en-US" sz="2400" b="1">
                                <a:solidFill>
                                  <a:srgbClr val="FF3300"/>
                                </a:solidFill>
                                <a:latin typeface="Arial" charset="0"/>
                                <a:ea typeface="ＭＳ Ｐゴシック" charset="0"/>
                                <a:cs typeface="Arial" charset="0"/>
                              </a:rPr>
                              <a:t>C</a:t>
                            </a:r>
                          </a:p>
                        </p:txBody>
                      </p:sp>
                      <p:sp>
                        <p:nvSpPr>
                          <p:cNvPr id="185378" name="Text Box 34"/>
                          <p:cNvSpPr txBox="1">
                            <a:spLocks noChangeArrowheads="1"/>
                          </p:cNvSpPr>
                          <p:nvPr/>
                        </p:nvSpPr>
                        <p:spPr bwMode="auto">
                          <a:xfrm rot="-5400000">
                            <a:off x="4645" y="1439"/>
                            <a:ext cx="483"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eaLnBrk="0" hangingPunct="0">
                              <a:defRPr/>
                            </a:pPr>
                            <a:r>
                              <a:rPr lang="en-US" sz="2000" b="1">
                                <a:latin typeface="Arial" charset="0"/>
                                <a:ea typeface="ＭＳ Ｐゴシック" charset="0"/>
                                <a:cs typeface="Arial" charset="0"/>
                              </a:rPr>
                              <a:t>k x</a:t>
                            </a:r>
                            <a:r>
                              <a:rPr lang="en-US" sz="2000" b="1" baseline="-25000">
                                <a:latin typeface="Arial" charset="0"/>
                                <a:ea typeface="ＭＳ Ｐゴシック" charset="0"/>
                                <a:cs typeface="Arial" charset="0"/>
                              </a:rPr>
                              <a:t>u</a:t>
                            </a:r>
                          </a:p>
                        </p:txBody>
                      </p:sp>
                      <p:grpSp>
                        <p:nvGrpSpPr>
                          <p:cNvPr id="32814" name="Group 35"/>
                          <p:cNvGrpSpPr>
                            <a:grpSpLocks/>
                          </p:cNvGrpSpPr>
                          <p:nvPr/>
                        </p:nvGrpSpPr>
                        <p:grpSpPr bwMode="auto">
                          <a:xfrm>
                            <a:off x="2973" y="834"/>
                            <a:ext cx="1789" cy="2287"/>
                            <a:chOff x="2973" y="834"/>
                            <a:chExt cx="1789" cy="2287"/>
                          </a:xfrm>
                        </p:grpSpPr>
                        <p:grpSp>
                          <p:nvGrpSpPr>
                            <p:cNvPr id="32815" name="Group 36"/>
                            <p:cNvGrpSpPr>
                              <a:grpSpLocks/>
                            </p:cNvGrpSpPr>
                            <p:nvPr/>
                          </p:nvGrpSpPr>
                          <p:grpSpPr bwMode="auto">
                            <a:xfrm>
                              <a:off x="3042" y="977"/>
                              <a:ext cx="1720" cy="2144"/>
                              <a:chOff x="3042" y="977"/>
                              <a:chExt cx="1720" cy="2144"/>
                            </a:xfrm>
                          </p:grpSpPr>
                          <p:sp>
                            <p:nvSpPr>
                              <p:cNvPr id="185381" name="Oval 37" descr="75%"/>
                              <p:cNvSpPr>
                                <a:spLocks noChangeArrowheads="1"/>
                              </p:cNvSpPr>
                              <p:nvPr/>
                            </p:nvSpPr>
                            <p:spPr bwMode="auto">
                              <a:xfrm>
                                <a:off x="3042" y="977"/>
                                <a:ext cx="1703" cy="2144"/>
                              </a:xfrm>
                              <a:prstGeom prst="ellipse">
                                <a:avLst/>
                              </a:prstGeom>
                              <a:pattFill prst="pct75">
                                <a:fgClr>
                                  <a:srgbClr val="FF9933"/>
                                </a:fgClr>
                                <a:bgClr>
                                  <a:srgbClr val="FFFFFF"/>
                                </a:bgClr>
                              </a:pattFill>
                              <a:ln w="28575">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85382" name="Rectangle 38" descr="75%"/>
                              <p:cNvSpPr>
                                <a:spLocks noChangeArrowheads="1"/>
                              </p:cNvSpPr>
                              <p:nvPr/>
                            </p:nvSpPr>
                            <p:spPr bwMode="auto">
                              <a:xfrm>
                                <a:off x="4005" y="1357"/>
                                <a:ext cx="757" cy="757"/>
                              </a:xfrm>
                              <a:prstGeom prst="rect">
                                <a:avLst/>
                              </a:prstGeom>
                              <a:pattFill prst="pct75">
                                <a:fgClr>
                                  <a:srgbClr val="339966"/>
                                </a:fgClr>
                                <a:bgClr>
                                  <a:srgbClr val="FFFFFF"/>
                                </a:bgClr>
                              </a:pattFill>
                              <a:ln w="28575">
                                <a:solidFill>
                                  <a:schemeClr val="tx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grpSp>
                        <p:grpSp>
                          <p:nvGrpSpPr>
                            <p:cNvPr id="32816" name="Group 39"/>
                            <p:cNvGrpSpPr>
                              <a:grpSpLocks/>
                            </p:cNvGrpSpPr>
                            <p:nvPr/>
                          </p:nvGrpSpPr>
                          <p:grpSpPr bwMode="auto">
                            <a:xfrm>
                              <a:off x="2973" y="851"/>
                              <a:ext cx="1009" cy="2270"/>
                              <a:chOff x="2973" y="851"/>
                              <a:chExt cx="1009" cy="2270"/>
                            </a:xfrm>
                          </p:grpSpPr>
                          <p:sp>
                            <p:nvSpPr>
                              <p:cNvPr id="185384" name="Rectangle 40"/>
                              <p:cNvSpPr>
                                <a:spLocks noChangeArrowheads="1"/>
                              </p:cNvSpPr>
                              <p:nvPr/>
                            </p:nvSpPr>
                            <p:spPr bwMode="auto">
                              <a:xfrm>
                                <a:off x="2973" y="851"/>
                                <a:ext cx="1009" cy="1261"/>
                              </a:xfrm>
                              <a:prstGeom prst="rect">
                                <a:avLst/>
                              </a:prstGeom>
                              <a:solidFill>
                                <a:srgbClr val="FFFFCC"/>
                              </a:solidFill>
                              <a:ln w="9525">
                                <a:solidFill>
                                  <a:schemeClr val="bg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85385" name="Rectangle 41"/>
                              <p:cNvSpPr>
                                <a:spLocks noChangeArrowheads="1"/>
                              </p:cNvSpPr>
                              <p:nvPr/>
                            </p:nvSpPr>
                            <p:spPr bwMode="auto">
                              <a:xfrm>
                                <a:off x="2973" y="2112"/>
                                <a:ext cx="1009" cy="1009"/>
                              </a:xfrm>
                              <a:prstGeom prst="rect">
                                <a:avLst/>
                              </a:prstGeom>
                              <a:solidFill>
                                <a:srgbClr val="FFFFCC"/>
                              </a:solidFill>
                              <a:ln w="9525">
                                <a:solidFill>
                                  <a:schemeClr val="bg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grpSp>
                        <p:sp>
                          <p:nvSpPr>
                            <p:cNvPr id="185386" name="Rectangle 42"/>
                            <p:cNvSpPr>
                              <a:spLocks noChangeArrowheads="1"/>
                            </p:cNvSpPr>
                            <p:nvPr/>
                          </p:nvSpPr>
                          <p:spPr bwMode="auto">
                            <a:xfrm>
                              <a:off x="3990" y="834"/>
                              <a:ext cx="757" cy="504"/>
                            </a:xfrm>
                            <a:prstGeom prst="rect">
                              <a:avLst/>
                            </a:prstGeom>
                            <a:solidFill>
                              <a:srgbClr val="FFFFCC"/>
                            </a:solidFill>
                            <a:ln w="9525">
                              <a:solidFill>
                                <a:schemeClr val="bg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grpSp>
                    </p:grpSp>
                  </p:grpSp>
                </p:grpSp>
                <p:grpSp>
                  <p:nvGrpSpPr>
                    <p:cNvPr id="32795" name="Group 43"/>
                    <p:cNvGrpSpPr>
                      <a:grpSpLocks/>
                    </p:cNvGrpSpPr>
                    <p:nvPr/>
                  </p:nvGrpSpPr>
                  <p:grpSpPr bwMode="auto">
                    <a:xfrm>
                      <a:off x="3984" y="1014"/>
                      <a:ext cx="791" cy="315"/>
                      <a:chOff x="3984" y="1014"/>
                      <a:chExt cx="791" cy="315"/>
                    </a:xfrm>
                  </p:grpSpPr>
                  <p:sp>
                    <p:nvSpPr>
                      <p:cNvPr id="185388" name="Line 44"/>
                      <p:cNvSpPr>
                        <a:spLocks noChangeShapeType="1"/>
                      </p:cNvSpPr>
                      <p:nvPr/>
                    </p:nvSpPr>
                    <p:spPr bwMode="auto">
                      <a:xfrm>
                        <a:off x="3995" y="1266"/>
                        <a:ext cx="757" cy="0"/>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185389" name="Text Box 45"/>
                      <p:cNvSpPr txBox="1">
                        <a:spLocks noChangeArrowheads="1"/>
                      </p:cNvSpPr>
                      <p:nvPr/>
                    </p:nvSpPr>
                    <p:spPr bwMode="auto">
                      <a:xfrm>
                        <a:off x="3984" y="1014"/>
                        <a:ext cx="791"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eaLnBrk="0" hangingPunct="0">
                          <a:defRPr/>
                        </a:pPr>
                        <a:r>
                          <a:rPr lang="en-US" sz="2000" b="1">
                            <a:latin typeface="Arial" charset="0"/>
                            <a:ea typeface="ＭＳ Ｐゴシック" charset="0"/>
                            <a:cs typeface="Arial" charset="0"/>
                          </a:rPr>
                          <a:t>0.446 fck</a:t>
                        </a:r>
                      </a:p>
                    </p:txBody>
                  </p:sp>
                  <p:sp>
                    <p:nvSpPr>
                      <p:cNvPr id="185390" name="Line 46"/>
                      <p:cNvSpPr>
                        <a:spLocks noChangeShapeType="1"/>
                      </p:cNvSpPr>
                      <p:nvPr/>
                    </p:nvSpPr>
                    <p:spPr bwMode="auto">
                      <a:xfrm>
                        <a:off x="4752" y="1203"/>
                        <a:ext cx="0" cy="126"/>
                      </a:xfrm>
                      <a:prstGeom prst="line">
                        <a:avLst/>
                      </a:prstGeom>
                      <a:noFill/>
                      <a:ln w="1905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185391" name="Line 47"/>
                      <p:cNvSpPr>
                        <a:spLocks noChangeShapeType="1"/>
                      </p:cNvSpPr>
                      <p:nvPr/>
                    </p:nvSpPr>
                    <p:spPr bwMode="auto">
                      <a:xfrm>
                        <a:off x="4003" y="1203"/>
                        <a:ext cx="0" cy="126"/>
                      </a:xfrm>
                      <a:prstGeom prst="line">
                        <a:avLst/>
                      </a:prstGeom>
                      <a:noFill/>
                      <a:ln w="1905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sp>
                <p:nvSpPr>
                  <p:cNvPr id="185392" name="Text Box 48"/>
                  <p:cNvSpPr txBox="1">
                    <a:spLocks noChangeArrowheads="1"/>
                  </p:cNvSpPr>
                  <p:nvPr/>
                </p:nvSpPr>
                <p:spPr bwMode="auto">
                  <a:xfrm>
                    <a:off x="3863" y="3128"/>
                    <a:ext cx="265"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eaLnBrk="0" hangingPunct="0">
                      <a:defRPr/>
                    </a:pPr>
                    <a:r>
                      <a:rPr lang="en-US" sz="2400" b="1">
                        <a:latin typeface="Arial" charset="0"/>
                        <a:ea typeface="ＭＳ Ｐゴシック" charset="0"/>
                        <a:cs typeface="Arial" charset="0"/>
                      </a:rPr>
                      <a:t>O</a:t>
                    </a:r>
                  </a:p>
                </p:txBody>
              </p:sp>
            </p:grpSp>
            <p:sp>
              <p:nvSpPr>
                <p:cNvPr id="185393" name="Line 49"/>
                <p:cNvSpPr>
                  <a:spLocks noChangeShapeType="1"/>
                </p:cNvSpPr>
                <p:nvPr/>
              </p:nvSpPr>
              <p:spPr bwMode="auto">
                <a:xfrm>
                  <a:off x="4992" y="1356"/>
                  <a:ext cx="0" cy="528"/>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sp>
            <p:nvSpPr>
              <p:cNvPr id="185394" name="Line 50"/>
              <p:cNvSpPr>
                <a:spLocks noChangeShapeType="1"/>
              </p:cNvSpPr>
              <p:nvPr/>
            </p:nvSpPr>
            <p:spPr bwMode="auto">
              <a:xfrm>
                <a:off x="4000" y="1344"/>
                <a:ext cx="0" cy="1776"/>
              </a:xfrm>
              <a:prstGeom prst="line">
                <a:avLst/>
              </a:prstGeom>
              <a:noFill/>
              <a:ln w="381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sp>
          <p:nvSpPr>
            <p:cNvPr id="185395" name="Line 51"/>
            <p:cNvSpPr>
              <a:spLocks noChangeShapeType="1"/>
            </p:cNvSpPr>
            <p:nvPr/>
          </p:nvSpPr>
          <p:spPr bwMode="auto">
            <a:xfrm>
              <a:off x="5184" y="1872"/>
              <a:ext cx="0" cy="24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nvGrpSpPr>
          <p:cNvPr id="185396" name="Group 52"/>
          <p:cNvGrpSpPr>
            <a:grpSpLocks/>
          </p:cNvGrpSpPr>
          <p:nvPr/>
        </p:nvGrpSpPr>
        <p:grpSpPr bwMode="auto">
          <a:xfrm>
            <a:off x="2894013" y="1376363"/>
            <a:ext cx="2312987" cy="4811712"/>
            <a:chOff x="1823" y="511"/>
            <a:chExt cx="1457" cy="3031"/>
          </a:xfrm>
        </p:grpSpPr>
        <p:grpSp>
          <p:nvGrpSpPr>
            <p:cNvPr id="32774" name="Group 53"/>
            <p:cNvGrpSpPr>
              <a:grpSpLocks/>
            </p:cNvGrpSpPr>
            <p:nvPr/>
          </p:nvGrpSpPr>
          <p:grpSpPr bwMode="auto">
            <a:xfrm>
              <a:off x="1823" y="511"/>
              <a:ext cx="1457" cy="3031"/>
              <a:chOff x="1823" y="511"/>
              <a:chExt cx="1457" cy="3031"/>
            </a:xfrm>
          </p:grpSpPr>
          <p:grpSp>
            <p:nvGrpSpPr>
              <p:cNvPr id="32776" name="Group 54"/>
              <p:cNvGrpSpPr>
                <a:grpSpLocks/>
              </p:cNvGrpSpPr>
              <p:nvPr/>
            </p:nvGrpSpPr>
            <p:grpSpPr bwMode="auto">
              <a:xfrm>
                <a:off x="1823" y="511"/>
                <a:ext cx="1457" cy="2252"/>
                <a:chOff x="1823" y="511"/>
                <a:chExt cx="1457" cy="2252"/>
              </a:xfrm>
            </p:grpSpPr>
            <p:sp>
              <p:nvSpPr>
                <p:cNvPr id="185399" name="AutoShape 55" descr="Dark horizontal"/>
                <p:cNvSpPr>
                  <a:spLocks noChangeArrowheads="1"/>
                </p:cNvSpPr>
                <p:nvPr/>
              </p:nvSpPr>
              <p:spPr bwMode="auto">
                <a:xfrm rot="5400000">
                  <a:off x="1992" y="1447"/>
                  <a:ext cx="1728" cy="849"/>
                </a:xfrm>
                <a:prstGeom prst="rtTriangle">
                  <a:avLst/>
                </a:prstGeom>
                <a:pattFill prst="dkHorz">
                  <a:fgClr>
                    <a:schemeClr val="accent1"/>
                  </a:fgClr>
                  <a:bgClr>
                    <a:srgbClr val="FFFFFF"/>
                  </a:bgClr>
                </a:pattFill>
                <a:ln w="19050">
                  <a:solidFill>
                    <a:srgbClr val="000000"/>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85400" name="Line 56"/>
                <p:cNvSpPr>
                  <a:spLocks noChangeShapeType="1"/>
                </p:cNvSpPr>
                <p:nvPr/>
              </p:nvSpPr>
              <p:spPr bwMode="auto">
                <a:xfrm flipV="1">
                  <a:off x="2431" y="664"/>
                  <a:ext cx="1" cy="414"/>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85401" name="Line 57"/>
                <p:cNvSpPr>
                  <a:spLocks noChangeShapeType="1"/>
                </p:cNvSpPr>
                <p:nvPr/>
              </p:nvSpPr>
              <p:spPr bwMode="auto">
                <a:xfrm flipV="1">
                  <a:off x="3263" y="664"/>
                  <a:ext cx="2" cy="414"/>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85402" name="Line 58"/>
                <p:cNvSpPr>
                  <a:spLocks noChangeShapeType="1"/>
                </p:cNvSpPr>
                <p:nvPr/>
              </p:nvSpPr>
              <p:spPr bwMode="auto">
                <a:xfrm>
                  <a:off x="2431" y="782"/>
                  <a:ext cx="849" cy="2"/>
                </a:xfrm>
                <a:prstGeom prst="line">
                  <a:avLst/>
                </a:prstGeom>
                <a:noFill/>
                <a:ln w="19050">
                  <a:solidFill>
                    <a:schemeClr val="tx1"/>
                  </a:solidFill>
                  <a:round/>
                  <a:headEnd type="triangle" w="med" len="me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85403" name="Text Box 59"/>
                <p:cNvSpPr txBox="1">
                  <a:spLocks noChangeArrowheads="1"/>
                </p:cNvSpPr>
                <p:nvPr/>
              </p:nvSpPr>
              <p:spPr bwMode="auto">
                <a:xfrm>
                  <a:off x="2683" y="511"/>
                  <a:ext cx="434"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eaLnBrk="0" hangingPunct="0">
                    <a:defRPr/>
                  </a:pPr>
                  <a:r>
                    <a:rPr lang="en-US" sz="2000" b="1">
                      <a:latin typeface="Arial" charset="0"/>
                      <a:ea typeface="ＭＳ Ｐゴシック" charset="0"/>
                      <a:cs typeface="Arial" charset="0"/>
                    </a:rPr>
                    <a:t>e</a:t>
                  </a:r>
                  <a:r>
                    <a:rPr lang="en-US" sz="2000" b="1" baseline="-25000">
                      <a:latin typeface="Arial" charset="0"/>
                      <a:ea typeface="ＭＳ Ｐゴシック" charset="0"/>
                      <a:cs typeface="Arial" charset="0"/>
                    </a:rPr>
                    <a:t>cu</a:t>
                  </a:r>
                </a:p>
              </p:txBody>
            </p:sp>
            <p:sp>
              <p:nvSpPr>
                <p:cNvPr id="185404" name="Text Box 60"/>
                <p:cNvSpPr txBox="1">
                  <a:spLocks noChangeArrowheads="1"/>
                </p:cNvSpPr>
                <p:nvPr/>
              </p:nvSpPr>
              <p:spPr bwMode="auto">
                <a:xfrm>
                  <a:off x="2448" y="768"/>
                  <a:ext cx="742"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eaLnBrk="0" hangingPunct="0">
                    <a:defRPr/>
                  </a:pPr>
                  <a:r>
                    <a:rPr lang="en-US" sz="2000" b="1">
                      <a:latin typeface="Arial" charset="0"/>
                      <a:ea typeface="ＭＳ Ｐゴシック" charset="0"/>
                      <a:cs typeface="Arial" charset="0"/>
                    </a:rPr>
                    <a:t>= 0.0035</a:t>
                  </a:r>
                </a:p>
              </p:txBody>
            </p:sp>
            <p:sp>
              <p:nvSpPr>
                <p:cNvPr id="185405" name="Line 61"/>
                <p:cNvSpPr>
                  <a:spLocks noChangeShapeType="1"/>
                </p:cNvSpPr>
                <p:nvPr/>
              </p:nvSpPr>
              <p:spPr bwMode="auto">
                <a:xfrm>
                  <a:off x="2112" y="972"/>
                  <a:ext cx="1" cy="1791"/>
                </a:xfrm>
                <a:prstGeom prst="line">
                  <a:avLst/>
                </a:prstGeom>
                <a:noFill/>
                <a:ln w="19050">
                  <a:solidFill>
                    <a:schemeClr val="tx1"/>
                  </a:solidFill>
                  <a:round/>
                  <a:headEnd type="triangle" w="med" len="me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85406" name="Text Box 62"/>
                <p:cNvSpPr txBox="1">
                  <a:spLocks noChangeArrowheads="1"/>
                </p:cNvSpPr>
                <p:nvPr/>
              </p:nvSpPr>
              <p:spPr bwMode="auto">
                <a:xfrm rot="-5400000">
                  <a:off x="1791" y="1673"/>
                  <a:ext cx="314"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eaLnBrk="0" hangingPunct="0">
                    <a:defRPr/>
                  </a:pPr>
                  <a:r>
                    <a:rPr lang="en-US" sz="2000" b="1">
                      <a:latin typeface="Arial" charset="0"/>
                      <a:ea typeface="ＭＳ Ｐゴシック" charset="0"/>
                      <a:cs typeface="Arial" charset="0"/>
                    </a:rPr>
                    <a:t>x</a:t>
                  </a:r>
                  <a:r>
                    <a:rPr lang="en-US" sz="2000" b="1" baseline="-25000">
                      <a:latin typeface="Arial" charset="0"/>
                      <a:ea typeface="ＭＳ Ｐゴシック" charset="0"/>
                      <a:cs typeface="Arial" charset="0"/>
                    </a:rPr>
                    <a:t>u</a:t>
                  </a:r>
                </a:p>
              </p:txBody>
            </p:sp>
          </p:grpSp>
          <p:sp>
            <p:nvSpPr>
              <p:cNvPr id="185407" name="Text Box 63"/>
              <p:cNvSpPr txBox="1">
                <a:spLocks noChangeArrowheads="1"/>
              </p:cNvSpPr>
              <p:nvPr/>
            </p:nvSpPr>
            <p:spPr bwMode="auto">
              <a:xfrm>
                <a:off x="2016" y="3024"/>
                <a:ext cx="1034" cy="51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lvl1pPr marL="457200" indent="-457200">
                  <a:defRPr>
                    <a:solidFill>
                      <a:schemeClr val="tx1"/>
                    </a:solidFill>
                    <a:latin typeface="Calibri" charset="0"/>
                    <a:ea typeface="ＭＳ Ｐゴシック" charset="0"/>
                  </a:defRPr>
                </a:lvl1pPr>
                <a:lvl2pPr marL="914400" indent="-457200">
                  <a:defRPr>
                    <a:solidFill>
                      <a:schemeClr val="tx1"/>
                    </a:solidFill>
                    <a:latin typeface="Calibri" charset="0"/>
                    <a:ea typeface="ＭＳ Ｐゴシック" charset="0"/>
                  </a:defRPr>
                </a:lvl2pPr>
                <a:lvl3pPr marL="1371600" indent="-457200">
                  <a:defRPr>
                    <a:solidFill>
                      <a:schemeClr val="tx1"/>
                    </a:solidFill>
                    <a:latin typeface="Calibri" charset="0"/>
                    <a:ea typeface="ＭＳ Ｐゴシック" charset="0"/>
                  </a:defRPr>
                </a:lvl3pPr>
                <a:lvl4pPr marL="1828800" indent="-457200">
                  <a:defRPr>
                    <a:solidFill>
                      <a:schemeClr val="tx1"/>
                    </a:solidFill>
                    <a:latin typeface="Calibri" charset="0"/>
                    <a:ea typeface="ＭＳ Ｐゴシック" charset="0"/>
                  </a:defRPr>
                </a:lvl4pPr>
                <a:lvl5pPr marL="2286000" indent="-457200">
                  <a:defRPr>
                    <a:solidFill>
                      <a:schemeClr val="tx1"/>
                    </a:solidFill>
                    <a:latin typeface="Calibri" charset="0"/>
                    <a:ea typeface="ＭＳ Ｐゴシック" charset="0"/>
                  </a:defRPr>
                </a:lvl5pPr>
                <a:lvl6pPr marL="2743200" indent="-457200" fontAlgn="base">
                  <a:spcBef>
                    <a:spcPct val="0"/>
                  </a:spcBef>
                  <a:spcAft>
                    <a:spcPct val="0"/>
                  </a:spcAft>
                  <a:defRPr>
                    <a:solidFill>
                      <a:schemeClr val="tx1"/>
                    </a:solidFill>
                    <a:latin typeface="Calibri" charset="0"/>
                    <a:ea typeface="ＭＳ Ｐゴシック" charset="0"/>
                  </a:defRPr>
                </a:lvl6pPr>
                <a:lvl7pPr marL="3200400" indent="-457200" fontAlgn="base">
                  <a:spcBef>
                    <a:spcPct val="0"/>
                  </a:spcBef>
                  <a:spcAft>
                    <a:spcPct val="0"/>
                  </a:spcAft>
                  <a:defRPr>
                    <a:solidFill>
                      <a:schemeClr val="tx1"/>
                    </a:solidFill>
                    <a:latin typeface="Calibri" charset="0"/>
                    <a:ea typeface="ＭＳ Ｐゴシック" charset="0"/>
                  </a:defRPr>
                </a:lvl7pPr>
                <a:lvl8pPr marL="3657600" indent="-457200" fontAlgn="base">
                  <a:spcBef>
                    <a:spcPct val="0"/>
                  </a:spcBef>
                  <a:spcAft>
                    <a:spcPct val="0"/>
                  </a:spcAft>
                  <a:defRPr>
                    <a:solidFill>
                      <a:schemeClr val="tx1"/>
                    </a:solidFill>
                    <a:latin typeface="Calibri" charset="0"/>
                    <a:ea typeface="ＭＳ Ｐゴシック" charset="0"/>
                  </a:defRPr>
                </a:lvl8pPr>
                <a:lvl9pPr marL="4114800" indent="-457200" fontAlgn="base">
                  <a:spcBef>
                    <a:spcPct val="0"/>
                  </a:spcBef>
                  <a:spcAft>
                    <a:spcPct val="0"/>
                  </a:spcAft>
                  <a:defRPr>
                    <a:solidFill>
                      <a:schemeClr val="tx1"/>
                    </a:solidFill>
                    <a:latin typeface="Calibri" charset="0"/>
                    <a:ea typeface="ＭＳ Ｐゴシック" charset="0"/>
                  </a:defRPr>
                </a:lvl9pPr>
              </a:lstStyle>
              <a:p>
                <a:pPr eaLnBrk="0" hangingPunct="0">
                  <a:defRPr/>
                </a:pPr>
                <a:r>
                  <a:rPr lang="en-US" sz="2400" b="1" smtClean="0">
                    <a:latin typeface="Arial" charset="0"/>
                    <a:cs typeface="Arial" charset="0"/>
                  </a:rPr>
                  <a:t>  </a:t>
                </a:r>
                <a:r>
                  <a:rPr lang="en-US" sz="2400" b="1" smtClean="0">
                    <a:solidFill>
                      <a:srgbClr val="FF0000"/>
                    </a:solidFill>
                    <a:latin typeface="Arial" charset="0"/>
                    <a:cs typeface="Arial" charset="0"/>
                  </a:rPr>
                  <a:t>STRAIN</a:t>
                </a:r>
              </a:p>
              <a:p>
                <a:pPr eaLnBrk="0" hangingPunct="0">
                  <a:defRPr/>
                </a:pPr>
                <a:r>
                  <a:rPr lang="en-US" sz="2400" b="1" smtClean="0">
                    <a:solidFill>
                      <a:srgbClr val="FF0000"/>
                    </a:solidFill>
                    <a:latin typeface="Arial" charset="0"/>
                    <a:cs typeface="Arial" charset="0"/>
                  </a:rPr>
                  <a:t>DIAGRAM</a:t>
                </a:r>
              </a:p>
            </p:txBody>
          </p:sp>
        </p:grpSp>
        <p:sp>
          <p:nvSpPr>
            <p:cNvPr id="185408" name="Text Box 64"/>
            <p:cNvSpPr txBox="1">
              <a:spLocks noChangeArrowheads="1"/>
            </p:cNvSpPr>
            <p:nvPr/>
          </p:nvSpPr>
          <p:spPr bwMode="auto">
            <a:xfrm>
              <a:off x="2327" y="2760"/>
              <a:ext cx="265"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eaLnBrk="0" hangingPunct="0">
                <a:defRPr/>
              </a:pPr>
              <a:r>
                <a:rPr lang="en-US" sz="2400" b="1">
                  <a:latin typeface="Arial" charset="0"/>
                  <a:ea typeface="ＭＳ Ｐゴシック" charset="0"/>
                  <a:cs typeface="Arial" charset="0"/>
                </a:rPr>
                <a:t>O</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185346"/>
                                        </p:tgtEl>
                                        <p:attrNameLst>
                                          <p:attrName>style.visibility</p:attrName>
                                        </p:attrNameLst>
                                      </p:cBhvr>
                                      <p:to>
                                        <p:strVal val="visible"/>
                                      </p:to>
                                    </p:set>
                                  </p:childTnLst>
                                </p:cTn>
                              </p:par>
                            </p:childTnLst>
                          </p:cTn>
                        </p:par>
                        <p:par>
                          <p:cTn id="7" fill="hold" nodeType="afterGroup">
                            <p:stCondLst>
                              <p:cond delay="500"/>
                            </p:stCondLst>
                            <p:childTnLst>
                              <p:par>
                                <p:cTn id="8" presetID="22" presetClass="entr" presetSubtype="8" fill="hold" grpId="0" nodeType="afterEffect">
                                  <p:stCondLst>
                                    <p:cond delay="1000"/>
                                  </p:stCondLst>
                                  <p:childTnLst>
                                    <p:set>
                                      <p:cBhvr>
                                        <p:cTn id="9" dur="1" fill="hold">
                                          <p:stCondLst>
                                            <p:cond delay="0"/>
                                          </p:stCondLst>
                                        </p:cTn>
                                        <p:tgtEl>
                                          <p:spTgt spid="185358"/>
                                        </p:tgtEl>
                                        <p:attrNameLst>
                                          <p:attrName>style.visibility</p:attrName>
                                        </p:attrNameLst>
                                      </p:cBhvr>
                                      <p:to>
                                        <p:strVal val="visible"/>
                                      </p:to>
                                    </p:set>
                                    <p:animEffect transition="in" filter="wipe(left)">
                                      <p:cBhvr>
                                        <p:cTn id="10" dur="500"/>
                                        <p:tgtEl>
                                          <p:spTgt spid="185358"/>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499"/>
                                          </p:stCondLst>
                                        </p:cTn>
                                        <p:tgtEl>
                                          <p:spTgt spid="185396"/>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499"/>
                                          </p:stCondLst>
                                        </p:cTn>
                                        <p:tgtEl>
                                          <p:spTgt spid="18535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5358" grpId="0"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1" name="Text Box 3"/>
          <p:cNvSpPr txBox="1">
            <a:spLocks noChangeArrowheads="1"/>
          </p:cNvSpPr>
          <p:nvPr/>
        </p:nvSpPr>
        <p:spPr bwMode="auto">
          <a:xfrm>
            <a:off x="2605088" y="3605213"/>
            <a:ext cx="35306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eaLnBrk="0" hangingPunct="0">
              <a:defRPr/>
            </a:pPr>
            <a:r>
              <a:rPr lang="en-US" sz="2400" b="1">
                <a:solidFill>
                  <a:srgbClr val="010000"/>
                </a:solidFill>
                <a:latin typeface="Arial" charset="0"/>
                <a:ea typeface="ＭＳ Ｐゴシック" charset="0"/>
                <a:cs typeface="Arial" charset="0"/>
              </a:rPr>
              <a:t>N E U T R A L     A X I S</a:t>
            </a:r>
          </a:p>
        </p:txBody>
      </p:sp>
      <p:sp>
        <p:nvSpPr>
          <p:cNvPr id="186372" name="Line 4"/>
          <p:cNvSpPr>
            <a:spLocks noChangeShapeType="1"/>
          </p:cNvSpPr>
          <p:nvPr/>
        </p:nvSpPr>
        <p:spPr bwMode="auto">
          <a:xfrm>
            <a:off x="1181100" y="3656013"/>
            <a:ext cx="5897563" cy="0"/>
          </a:xfrm>
          <a:prstGeom prst="line">
            <a:avLst/>
          </a:prstGeom>
          <a:noFill/>
          <a:ln w="38100">
            <a:solidFill>
              <a:srgbClr val="660033"/>
            </a:solidFill>
            <a:prstDash val="sysDot"/>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grpSp>
        <p:nvGrpSpPr>
          <p:cNvPr id="186373" name="Group 5"/>
          <p:cNvGrpSpPr>
            <a:grpSpLocks/>
          </p:cNvGrpSpPr>
          <p:nvPr/>
        </p:nvGrpSpPr>
        <p:grpSpPr bwMode="auto">
          <a:xfrm>
            <a:off x="3308350" y="1257300"/>
            <a:ext cx="1720850" cy="4762500"/>
            <a:chOff x="2084" y="792"/>
            <a:chExt cx="1084" cy="3000"/>
          </a:xfrm>
        </p:grpSpPr>
        <p:grpSp>
          <p:nvGrpSpPr>
            <p:cNvPr id="33837" name="Group 6"/>
            <p:cNvGrpSpPr>
              <a:grpSpLocks/>
            </p:cNvGrpSpPr>
            <p:nvPr/>
          </p:nvGrpSpPr>
          <p:grpSpPr bwMode="auto">
            <a:xfrm>
              <a:off x="2106" y="3504"/>
              <a:ext cx="516" cy="288"/>
              <a:chOff x="2106" y="3504"/>
              <a:chExt cx="516" cy="288"/>
            </a:xfrm>
          </p:grpSpPr>
          <p:sp>
            <p:nvSpPr>
              <p:cNvPr id="186375" name="Line 7"/>
              <p:cNvSpPr>
                <a:spLocks noChangeShapeType="1"/>
              </p:cNvSpPr>
              <p:nvPr/>
            </p:nvSpPr>
            <p:spPr bwMode="auto">
              <a:xfrm>
                <a:off x="2106" y="3576"/>
                <a:ext cx="494" cy="0"/>
              </a:xfrm>
              <a:prstGeom prst="line">
                <a:avLst/>
              </a:prstGeom>
              <a:noFill/>
              <a:ln w="19050">
                <a:solidFill>
                  <a:schemeClr val="tx1"/>
                </a:solidFill>
                <a:round/>
                <a:headEnd type="triangle" w="med" len="me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86376" name="Text Box 8"/>
              <p:cNvSpPr txBox="1">
                <a:spLocks noChangeArrowheads="1"/>
              </p:cNvSpPr>
              <p:nvPr/>
            </p:nvSpPr>
            <p:spPr bwMode="auto">
              <a:xfrm>
                <a:off x="2143" y="3504"/>
                <a:ext cx="479"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eaLnBrk="0" hangingPunct="0">
                  <a:defRPr/>
                </a:pPr>
                <a:r>
                  <a:rPr lang="en-US" sz="2400" b="1">
                    <a:latin typeface="Arial" charset="0"/>
                    <a:ea typeface="ＭＳ Ｐゴシック" charset="0"/>
                    <a:cs typeface="Arial" charset="0"/>
                  </a:rPr>
                  <a:t>e</a:t>
                </a:r>
                <a:r>
                  <a:rPr lang="en-US" sz="2400" b="1" baseline="-25000">
                    <a:latin typeface="Arial" charset="0"/>
                    <a:ea typeface="ＭＳ Ｐゴシック" charset="0"/>
                    <a:cs typeface="Arial" charset="0"/>
                  </a:rPr>
                  <a:t>su</a:t>
                </a:r>
              </a:p>
            </p:txBody>
          </p:sp>
        </p:grpSp>
        <p:grpSp>
          <p:nvGrpSpPr>
            <p:cNvPr id="33838" name="Group 9"/>
            <p:cNvGrpSpPr>
              <a:grpSpLocks/>
            </p:cNvGrpSpPr>
            <p:nvPr/>
          </p:nvGrpSpPr>
          <p:grpSpPr bwMode="auto">
            <a:xfrm>
              <a:off x="2084" y="792"/>
              <a:ext cx="1084" cy="2917"/>
              <a:chOff x="2084" y="792"/>
              <a:chExt cx="1084" cy="2917"/>
            </a:xfrm>
          </p:grpSpPr>
          <p:grpSp>
            <p:nvGrpSpPr>
              <p:cNvPr id="33839" name="Group 10"/>
              <p:cNvGrpSpPr>
                <a:grpSpLocks/>
              </p:cNvGrpSpPr>
              <p:nvPr/>
            </p:nvGrpSpPr>
            <p:grpSpPr bwMode="auto">
              <a:xfrm>
                <a:off x="2086" y="3456"/>
                <a:ext cx="518" cy="253"/>
                <a:chOff x="2086" y="3456"/>
                <a:chExt cx="518" cy="253"/>
              </a:xfrm>
            </p:grpSpPr>
            <p:sp>
              <p:nvSpPr>
                <p:cNvPr id="186379" name="Line 11"/>
                <p:cNvSpPr>
                  <a:spLocks noChangeShapeType="1"/>
                </p:cNvSpPr>
                <p:nvPr/>
              </p:nvSpPr>
              <p:spPr bwMode="auto">
                <a:xfrm flipV="1">
                  <a:off x="2604" y="3456"/>
                  <a:ext cx="0" cy="251"/>
                </a:xfrm>
                <a:prstGeom prst="line">
                  <a:avLst/>
                </a:prstGeom>
                <a:noFill/>
                <a:ln w="9525">
                  <a:solidFill>
                    <a:schemeClr val="tx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86380" name="Line 12"/>
                <p:cNvSpPr>
                  <a:spLocks noChangeShapeType="1"/>
                </p:cNvSpPr>
                <p:nvPr/>
              </p:nvSpPr>
              <p:spPr bwMode="auto">
                <a:xfrm flipV="1">
                  <a:off x="2086" y="3458"/>
                  <a:ext cx="0" cy="251"/>
                </a:xfrm>
                <a:prstGeom prst="line">
                  <a:avLst/>
                </a:prstGeom>
                <a:noFill/>
                <a:ln w="9525">
                  <a:solidFill>
                    <a:schemeClr val="tx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grpSp>
          <p:grpSp>
            <p:nvGrpSpPr>
              <p:cNvPr id="33840" name="Group 13"/>
              <p:cNvGrpSpPr>
                <a:grpSpLocks/>
              </p:cNvGrpSpPr>
              <p:nvPr/>
            </p:nvGrpSpPr>
            <p:grpSpPr bwMode="auto">
              <a:xfrm>
                <a:off x="2084" y="792"/>
                <a:ext cx="1084" cy="2640"/>
                <a:chOff x="2084" y="792"/>
                <a:chExt cx="1084" cy="2640"/>
              </a:xfrm>
            </p:grpSpPr>
            <p:sp>
              <p:nvSpPr>
                <p:cNvPr id="186382" name="Line 14"/>
                <p:cNvSpPr>
                  <a:spLocks noChangeShapeType="1"/>
                </p:cNvSpPr>
                <p:nvPr/>
              </p:nvSpPr>
              <p:spPr bwMode="auto">
                <a:xfrm>
                  <a:off x="2608" y="1097"/>
                  <a:ext cx="493" cy="0"/>
                </a:xfrm>
                <a:prstGeom prst="line">
                  <a:avLst/>
                </a:prstGeom>
                <a:noFill/>
                <a:ln w="19050">
                  <a:solidFill>
                    <a:schemeClr val="tx1"/>
                  </a:solidFill>
                  <a:round/>
                  <a:headEnd type="triangle" w="med" len="me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86383" name="Line 15"/>
                <p:cNvSpPr>
                  <a:spLocks noChangeShapeType="1"/>
                </p:cNvSpPr>
                <p:nvPr/>
              </p:nvSpPr>
              <p:spPr bwMode="auto">
                <a:xfrm flipV="1">
                  <a:off x="2608" y="996"/>
                  <a:ext cx="0" cy="152"/>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86384" name="Line 16"/>
                <p:cNvSpPr>
                  <a:spLocks noChangeShapeType="1"/>
                </p:cNvSpPr>
                <p:nvPr/>
              </p:nvSpPr>
              <p:spPr bwMode="auto">
                <a:xfrm flipV="1">
                  <a:off x="3101" y="1011"/>
                  <a:ext cx="0" cy="152"/>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86385" name="Text Box 17"/>
                <p:cNvSpPr txBox="1">
                  <a:spLocks noChangeArrowheads="1"/>
                </p:cNvSpPr>
                <p:nvPr/>
              </p:nvSpPr>
              <p:spPr bwMode="auto">
                <a:xfrm>
                  <a:off x="2691" y="792"/>
                  <a:ext cx="477"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eaLnBrk="0" hangingPunct="0">
                    <a:defRPr/>
                  </a:pPr>
                  <a:r>
                    <a:rPr lang="en-US" sz="2400" b="1">
                      <a:latin typeface="Arial" charset="0"/>
                      <a:ea typeface="ＭＳ Ｐゴシック" charset="0"/>
                      <a:cs typeface="Arial" charset="0"/>
                    </a:rPr>
                    <a:t>e</a:t>
                  </a:r>
                  <a:r>
                    <a:rPr lang="en-US" sz="2400" b="1" baseline="-25000">
                      <a:latin typeface="Arial" charset="0"/>
                      <a:ea typeface="ＭＳ Ｐゴシック" charset="0"/>
                      <a:cs typeface="Arial" charset="0"/>
                    </a:rPr>
                    <a:t>cu</a:t>
                  </a:r>
                </a:p>
              </p:txBody>
            </p:sp>
            <p:sp>
              <p:nvSpPr>
                <p:cNvPr id="186386" name="Text Box 18"/>
                <p:cNvSpPr txBox="1">
                  <a:spLocks noChangeArrowheads="1"/>
                </p:cNvSpPr>
                <p:nvPr/>
              </p:nvSpPr>
              <p:spPr bwMode="auto">
                <a:xfrm rot="-5400000">
                  <a:off x="2074" y="1459"/>
                  <a:ext cx="402"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eaLnBrk="0" hangingPunct="0">
                    <a:defRPr/>
                  </a:pPr>
                  <a:r>
                    <a:rPr lang="en-US" sz="2400" b="1">
                      <a:latin typeface="Arial" charset="0"/>
                      <a:ea typeface="ＭＳ Ｐゴシック" charset="0"/>
                      <a:cs typeface="Arial" charset="0"/>
                    </a:rPr>
                    <a:t>x</a:t>
                  </a:r>
                  <a:r>
                    <a:rPr lang="en-US" sz="2400" b="1" baseline="-25000">
                      <a:latin typeface="Arial" charset="0"/>
                      <a:ea typeface="ＭＳ Ｐゴシック" charset="0"/>
                      <a:cs typeface="Arial" charset="0"/>
                    </a:rPr>
                    <a:t>u</a:t>
                  </a:r>
                </a:p>
              </p:txBody>
            </p:sp>
            <p:sp>
              <p:nvSpPr>
                <p:cNvPr id="186387" name="Line 19"/>
                <p:cNvSpPr>
                  <a:spLocks noChangeShapeType="1"/>
                </p:cNvSpPr>
                <p:nvPr/>
              </p:nvSpPr>
              <p:spPr bwMode="auto">
                <a:xfrm>
                  <a:off x="2467" y="1170"/>
                  <a:ext cx="0" cy="1119"/>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186388" name="AutoShape 20" descr="75%"/>
                <p:cNvSpPr>
                  <a:spLocks noChangeArrowheads="1"/>
                </p:cNvSpPr>
                <p:nvPr/>
              </p:nvSpPr>
              <p:spPr bwMode="auto">
                <a:xfrm rot="-5400000">
                  <a:off x="1772" y="2592"/>
                  <a:ext cx="1152" cy="528"/>
                </a:xfrm>
                <a:prstGeom prst="rtTriangle">
                  <a:avLst/>
                </a:prstGeom>
                <a:pattFill prst="pct75">
                  <a:fgClr>
                    <a:schemeClr val="accent2"/>
                  </a:fgClr>
                  <a:bgClr>
                    <a:schemeClr val="bg1"/>
                  </a:bgClr>
                </a:pattFill>
                <a:ln w="9525">
                  <a:solidFill>
                    <a:schemeClr val="tx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86389" name="AutoShape 21" descr="75%"/>
                <p:cNvSpPr>
                  <a:spLocks noChangeArrowheads="1"/>
                </p:cNvSpPr>
                <p:nvPr/>
              </p:nvSpPr>
              <p:spPr bwMode="auto">
                <a:xfrm rot="-5400000" flipH="1" flipV="1">
                  <a:off x="2300" y="1488"/>
                  <a:ext cx="1128" cy="504"/>
                </a:xfrm>
                <a:prstGeom prst="rtTriangle">
                  <a:avLst/>
                </a:prstGeom>
                <a:pattFill prst="pct75">
                  <a:fgClr>
                    <a:srgbClr val="339966"/>
                  </a:fgClr>
                  <a:bgClr>
                    <a:schemeClr val="bg1"/>
                  </a:bgClr>
                </a:pattFill>
                <a:ln w="9525">
                  <a:solidFill>
                    <a:schemeClr val="tx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grpSp>
        </p:grpSp>
      </p:grpSp>
      <p:grpSp>
        <p:nvGrpSpPr>
          <p:cNvPr id="186390" name="Group 22"/>
          <p:cNvGrpSpPr>
            <a:grpSpLocks/>
          </p:cNvGrpSpPr>
          <p:nvPr/>
        </p:nvGrpSpPr>
        <p:grpSpPr bwMode="auto">
          <a:xfrm>
            <a:off x="5311775" y="1258888"/>
            <a:ext cx="2713038" cy="4394200"/>
            <a:chOff x="3346" y="793"/>
            <a:chExt cx="1709" cy="2768"/>
          </a:xfrm>
        </p:grpSpPr>
        <p:grpSp>
          <p:nvGrpSpPr>
            <p:cNvPr id="33816" name="Group 23"/>
            <p:cNvGrpSpPr>
              <a:grpSpLocks/>
            </p:cNvGrpSpPr>
            <p:nvPr/>
          </p:nvGrpSpPr>
          <p:grpSpPr bwMode="auto">
            <a:xfrm>
              <a:off x="3346" y="793"/>
              <a:ext cx="1709" cy="2768"/>
              <a:chOff x="3346" y="793"/>
              <a:chExt cx="1709" cy="2768"/>
            </a:xfrm>
          </p:grpSpPr>
          <p:sp>
            <p:nvSpPr>
              <p:cNvPr id="186392" name="AutoShape 24"/>
              <p:cNvSpPr>
                <a:spLocks noChangeArrowheads="1"/>
              </p:cNvSpPr>
              <p:nvPr/>
            </p:nvSpPr>
            <p:spPr bwMode="auto">
              <a:xfrm>
                <a:off x="4377" y="1485"/>
                <a:ext cx="315" cy="150"/>
              </a:xfrm>
              <a:prstGeom prst="leftArrow">
                <a:avLst>
                  <a:gd name="adj1" fmla="val 50000"/>
                  <a:gd name="adj2" fmla="val 52500"/>
                </a:avLst>
              </a:prstGeom>
              <a:solidFill>
                <a:srgbClr val="FF3300"/>
              </a:solidFill>
              <a:ln w="9525">
                <a:solidFill>
                  <a:schemeClr val="tx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grpSp>
            <p:nvGrpSpPr>
              <p:cNvPr id="33819" name="Group 25"/>
              <p:cNvGrpSpPr>
                <a:grpSpLocks/>
              </p:cNvGrpSpPr>
              <p:nvPr/>
            </p:nvGrpSpPr>
            <p:grpSpPr bwMode="auto">
              <a:xfrm>
                <a:off x="3346" y="793"/>
                <a:ext cx="1709" cy="2768"/>
                <a:chOff x="3346" y="793"/>
                <a:chExt cx="1709" cy="2768"/>
              </a:xfrm>
            </p:grpSpPr>
            <p:sp>
              <p:nvSpPr>
                <p:cNvPr id="186394" name="Line 26"/>
                <p:cNvSpPr>
                  <a:spLocks noChangeShapeType="1"/>
                </p:cNvSpPr>
                <p:nvPr/>
              </p:nvSpPr>
              <p:spPr bwMode="auto">
                <a:xfrm>
                  <a:off x="4655" y="1517"/>
                  <a:ext cx="0" cy="1884"/>
                </a:xfrm>
                <a:prstGeom prst="line">
                  <a:avLst/>
                </a:prstGeom>
                <a:noFill/>
                <a:ln w="19050">
                  <a:solidFill>
                    <a:schemeClr val="tx1"/>
                  </a:solidFill>
                  <a:round/>
                  <a:headEnd type="triangle" w="med" len="me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86395" name="Text Box 27"/>
                <p:cNvSpPr txBox="1">
                  <a:spLocks noChangeArrowheads="1"/>
                </p:cNvSpPr>
                <p:nvPr/>
              </p:nvSpPr>
              <p:spPr bwMode="auto">
                <a:xfrm rot="-5400000">
                  <a:off x="4191" y="1122"/>
                  <a:ext cx="547"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eaLnBrk="0" hangingPunct="0">
                    <a:defRPr/>
                  </a:pPr>
                  <a:r>
                    <a:rPr lang="en-US" sz="2400" b="1">
                      <a:latin typeface="Arial" charset="0"/>
                      <a:ea typeface="ＭＳ Ｐゴシック" charset="0"/>
                      <a:cs typeface="Arial" charset="0"/>
                    </a:rPr>
                    <a:t>kx</a:t>
                  </a:r>
                  <a:r>
                    <a:rPr lang="en-US" sz="2400" b="1" baseline="-25000">
                      <a:latin typeface="Arial" charset="0"/>
                      <a:ea typeface="ＭＳ Ｐゴシック" charset="0"/>
                      <a:cs typeface="Arial" charset="0"/>
                    </a:rPr>
                    <a:t>u</a:t>
                  </a:r>
                </a:p>
              </p:txBody>
            </p:sp>
            <p:sp>
              <p:nvSpPr>
                <p:cNvPr id="186396" name="Line 28"/>
                <p:cNvSpPr>
                  <a:spLocks noChangeShapeType="1"/>
                </p:cNvSpPr>
                <p:nvPr/>
              </p:nvSpPr>
              <p:spPr bwMode="auto">
                <a:xfrm>
                  <a:off x="3931" y="2296"/>
                  <a:ext cx="0" cy="1164"/>
                </a:xfrm>
                <a:prstGeom prst="line">
                  <a:avLst/>
                </a:prstGeom>
                <a:noFill/>
                <a:ln w="2857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86397" name="AutoShape 29"/>
                <p:cNvSpPr>
                  <a:spLocks noChangeArrowheads="1"/>
                </p:cNvSpPr>
                <p:nvPr/>
              </p:nvSpPr>
              <p:spPr bwMode="auto">
                <a:xfrm flipH="1">
                  <a:off x="4454" y="3332"/>
                  <a:ext cx="285" cy="166"/>
                </a:xfrm>
                <a:prstGeom prst="leftArrow">
                  <a:avLst>
                    <a:gd name="adj1" fmla="val 50000"/>
                    <a:gd name="adj2" fmla="val 42922"/>
                  </a:avLst>
                </a:prstGeom>
                <a:solidFill>
                  <a:schemeClr val="tx1"/>
                </a:solidFill>
                <a:ln w="9525">
                  <a:solidFill>
                    <a:schemeClr val="tx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86398" name="Line 30"/>
                <p:cNvSpPr>
                  <a:spLocks noChangeShapeType="1"/>
                </p:cNvSpPr>
                <p:nvPr/>
              </p:nvSpPr>
              <p:spPr bwMode="auto">
                <a:xfrm>
                  <a:off x="4361" y="1156"/>
                  <a:ext cx="368" cy="0"/>
                </a:xfrm>
                <a:prstGeom prst="line">
                  <a:avLst/>
                </a:prstGeom>
                <a:noFill/>
                <a:ln w="9525">
                  <a:solidFill>
                    <a:schemeClr val="tx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86399" name="Text Box 31"/>
                <p:cNvSpPr txBox="1">
                  <a:spLocks noChangeArrowheads="1"/>
                </p:cNvSpPr>
                <p:nvPr/>
              </p:nvSpPr>
              <p:spPr bwMode="auto">
                <a:xfrm rot="-5400000">
                  <a:off x="4104" y="2038"/>
                  <a:ext cx="863"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eaLnBrk="0" hangingPunct="0">
                    <a:defRPr/>
                  </a:pPr>
                  <a:r>
                    <a:rPr lang="en-US" sz="2400" b="1">
                      <a:latin typeface="Arial" charset="0"/>
                      <a:ea typeface="ＭＳ Ｐゴシック" charset="0"/>
                      <a:cs typeface="Arial" charset="0"/>
                    </a:rPr>
                    <a:t>d -  kx</a:t>
                  </a:r>
                  <a:r>
                    <a:rPr lang="en-US" sz="2400" b="1" baseline="-25000">
                      <a:latin typeface="Arial" charset="0"/>
                      <a:ea typeface="ＭＳ Ｐゴシック" charset="0"/>
                      <a:cs typeface="Arial" charset="0"/>
                    </a:rPr>
                    <a:t>u</a:t>
                  </a:r>
                </a:p>
              </p:txBody>
            </p:sp>
            <p:sp>
              <p:nvSpPr>
                <p:cNvPr id="186400" name="Text Box 32"/>
                <p:cNvSpPr txBox="1">
                  <a:spLocks noChangeArrowheads="1"/>
                </p:cNvSpPr>
                <p:nvPr/>
              </p:nvSpPr>
              <p:spPr bwMode="auto">
                <a:xfrm>
                  <a:off x="4800" y="1394"/>
                  <a:ext cx="255"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eaLnBrk="0" hangingPunct="0">
                    <a:defRPr/>
                  </a:pPr>
                  <a:r>
                    <a:rPr lang="en-US" sz="2400" b="1">
                      <a:solidFill>
                        <a:srgbClr val="FF3300"/>
                      </a:solidFill>
                      <a:latin typeface="Arial" charset="0"/>
                      <a:ea typeface="ＭＳ Ｐゴシック" charset="0"/>
                      <a:cs typeface="Arial" charset="0"/>
                    </a:rPr>
                    <a:t>C</a:t>
                  </a:r>
                  <a:endParaRPr lang="en-US" sz="2400">
                    <a:solidFill>
                      <a:srgbClr val="FF3300"/>
                    </a:solidFill>
                    <a:latin typeface="Arial" charset="0"/>
                    <a:ea typeface="ＭＳ Ｐゴシック" charset="0"/>
                    <a:cs typeface="Arial" charset="0"/>
                  </a:endParaRPr>
                </a:p>
              </p:txBody>
            </p:sp>
            <p:sp>
              <p:nvSpPr>
                <p:cNvPr id="186401" name="Text Box 33"/>
                <p:cNvSpPr txBox="1">
                  <a:spLocks noChangeArrowheads="1"/>
                </p:cNvSpPr>
                <p:nvPr/>
              </p:nvSpPr>
              <p:spPr bwMode="auto">
                <a:xfrm>
                  <a:off x="4747" y="3273"/>
                  <a:ext cx="233"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eaLnBrk="0" hangingPunct="0">
                    <a:defRPr/>
                  </a:pPr>
                  <a:r>
                    <a:rPr lang="en-US" sz="2400" b="1">
                      <a:solidFill>
                        <a:srgbClr val="000099"/>
                      </a:solidFill>
                      <a:latin typeface="Arial" charset="0"/>
                      <a:ea typeface="ＭＳ Ｐゴシック" charset="0"/>
                      <a:cs typeface="Arial" charset="0"/>
                    </a:rPr>
                    <a:t>T</a:t>
                  </a:r>
                  <a:endParaRPr lang="en-US" sz="2400">
                    <a:solidFill>
                      <a:srgbClr val="000099"/>
                    </a:solidFill>
                    <a:latin typeface="Arial" charset="0"/>
                    <a:ea typeface="ＭＳ Ｐゴシック" charset="0"/>
                    <a:cs typeface="Arial" charset="0"/>
                  </a:endParaRPr>
                </a:p>
              </p:txBody>
            </p:sp>
            <p:sp>
              <p:nvSpPr>
                <p:cNvPr id="186402" name="Oval 34"/>
                <p:cNvSpPr>
                  <a:spLocks noChangeArrowheads="1"/>
                </p:cNvSpPr>
                <p:nvPr/>
              </p:nvSpPr>
              <p:spPr bwMode="auto">
                <a:xfrm>
                  <a:off x="3866" y="3355"/>
                  <a:ext cx="125" cy="137"/>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grpSp>
              <p:nvGrpSpPr>
                <p:cNvPr id="33829" name="Group 35"/>
                <p:cNvGrpSpPr>
                  <a:grpSpLocks/>
                </p:cNvGrpSpPr>
                <p:nvPr/>
              </p:nvGrpSpPr>
              <p:grpSpPr bwMode="auto">
                <a:xfrm>
                  <a:off x="3346" y="793"/>
                  <a:ext cx="1004" cy="1511"/>
                  <a:chOff x="3346" y="793"/>
                  <a:chExt cx="1004" cy="1511"/>
                </a:xfrm>
              </p:grpSpPr>
              <p:sp>
                <p:nvSpPr>
                  <p:cNvPr id="186404" name="Oval 36" descr="75%"/>
                  <p:cNvSpPr>
                    <a:spLocks noChangeArrowheads="1"/>
                  </p:cNvSpPr>
                  <p:nvPr/>
                </p:nvSpPr>
                <p:spPr bwMode="auto">
                  <a:xfrm>
                    <a:off x="3404" y="890"/>
                    <a:ext cx="946" cy="1414"/>
                  </a:xfrm>
                  <a:prstGeom prst="ellipse">
                    <a:avLst/>
                  </a:prstGeom>
                  <a:pattFill prst="pct75">
                    <a:fgClr>
                      <a:srgbClr val="FF9933"/>
                    </a:fgClr>
                    <a:bgClr>
                      <a:srgbClr val="FFFFFF"/>
                    </a:bgClr>
                  </a:pattFill>
                  <a:ln w="28575">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grpSp>
                <p:nvGrpSpPr>
                  <p:cNvPr id="33831" name="Group 37"/>
                  <p:cNvGrpSpPr>
                    <a:grpSpLocks/>
                  </p:cNvGrpSpPr>
                  <p:nvPr/>
                </p:nvGrpSpPr>
                <p:grpSpPr bwMode="auto">
                  <a:xfrm>
                    <a:off x="3346" y="793"/>
                    <a:ext cx="981" cy="1497"/>
                    <a:chOff x="3346" y="793"/>
                    <a:chExt cx="981" cy="1497"/>
                  </a:xfrm>
                </p:grpSpPr>
                <p:sp>
                  <p:nvSpPr>
                    <p:cNvPr id="186406" name="Rectangle 38"/>
                    <p:cNvSpPr>
                      <a:spLocks noChangeArrowheads="1"/>
                    </p:cNvSpPr>
                    <p:nvPr/>
                  </p:nvSpPr>
                  <p:spPr bwMode="auto">
                    <a:xfrm>
                      <a:off x="3346" y="1624"/>
                      <a:ext cx="560" cy="666"/>
                    </a:xfrm>
                    <a:prstGeom prst="rect">
                      <a:avLst/>
                    </a:prstGeom>
                    <a:solidFill>
                      <a:srgbClr val="FFFFCC"/>
                    </a:solidFill>
                    <a:ln w="28575">
                      <a:solidFill>
                        <a:srgbClr val="FFFFCC"/>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86407" name="Rectangle 39"/>
                    <p:cNvSpPr>
                      <a:spLocks noChangeArrowheads="1"/>
                    </p:cNvSpPr>
                    <p:nvPr/>
                  </p:nvSpPr>
                  <p:spPr bwMode="auto">
                    <a:xfrm>
                      <a:off x="3360" y="816"/>
                      <a:ext cx="560" cy="831"/>
                    </a:xfrm>
                    <a:prstGeom prst="rect">
                      <a:avLst/>
                    </a:prstGeom>
                    <a:solidFill>
                      <a:srgbClr val="FFFFCC"/>
                    </a:solidFill>
                    <a:ln w="28575">
                      <a:solidFill>
                        <a:srgbClr val="FFFFCC"/>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86408" name="Rectangle 40"/>
                    <p:cNvSpPr>
                      <a:spLocks noChangeArrowheads="1"/>
                    </p:cNvSpPr>
                    <p:nvPr/>
                  </p:nvSpPr>
                  <p:spPr bwMode="auto">
                    <a:xfrm>
                      <a:off x="3906" y="793"/>
                      <a:ext cx="421" cy="332"/>
                    </a:xfrm>
                    <a:prstGeom prst="rect">
                      <a:avLst/>
                    </a:prstGeom>
                    <a:solidFill>
                      <a:srgbClr val="FFFFCC"/>
                    </a:solidFill>
                    <a:ln w="28575">
                      <a:solidFill>
                        <a:srgbClr val="FFFFCC"/>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grpSp>
              <p:sp>
                <p:nvSpPr>
                  <p:cNvPr id="186409" name="Rectangle 41" descr="75%"/>
                  <p:cNvSpPr>
                    <a:spLocks noChangeArrowheads="1"/>
                  </p:cNvSpPr>
                  <p:nvPr/>
                </p:nvSpPr>
                <p:spPr bwMode="auto">
                  <a:xfrm>
                    <a:off x="3929" y="1148"/>
                    <a:ext cx="421" cy="498"/>
                  </a:xfrm>
                  <a:prstGeom prst="rect">
                    <a:avLst/>
                  </a:prstGeom>
                  <a:pattFill prst="pct75">
                    <a:fgClr>
                      <a:srgbClr val="339966"/>
                    </a:fgClr>
                    <a:bgClr>
                      <a:srgbClr val="FFFFFF"/>
                    </a:bgClr>
                  </a:pattFill>
                  <a:ln w="28575">
                    <a:solidFill>
                      <a:schemeClr val="tx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86410" name="Line 42"/>
                  <p:cNvSpPr>
                    <a:spLocks noChangeShapeType="1"/>
                  </p:cNvSpPr>
                  <p:nvPr/>
                </p:nvSpPr>
                <p:spPr bwMode="auto">
                  <a:xfrm flipV="1">
                    <a:off x="3929" y="1139"/>
                    <a:ext cx="0" cy="1165"/>
                  </a:xfrm>
                  <a:prstGeom prst="line">
                    <a:avLst/>
                  </a:prstGeom>
                  <a:noFill/>
                  <a:ln w="2857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grpSp>
          </p:grpSp>
        </p:grpSp>
        <p:sp>
          <p:nvSpPr>
            <p:cNvPr id="186411" name="Line 43"/>
            <p:cNvSpPr>
              <a:spLocks noChangeShapeType="1"/>
            </p:cNvSpPr>
            <p:nvPr/>
          </p:nvSpPr>
          <p:spPr bwMode="auto">
            <a:xfrm>
              <a:off x="4656" y="1152"/>
              <a:ext cx="0" cy="384"/>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nvGrpSpPr>
          <p:cNvPr id="186412" name="Group 44"/>
          <p:cNvGrpSpPr>
            <a:grpSpLocks/>
          </p:cNvGrpSpPr>
          <p:nvPr/>
        </p:nvGrpSpPr>
        <p:grpSpPr bwMode="auto">
          <a:xfrm>
            <a:off x="973138" y="1185863"/>
            <a:ext cx="1676400" cy="4986337"/>
            <a:chOff x="613" y="747"/>
            <a:chExt cx="1056" cy="3141"/>
          </a:xfrm>
        </p:grpSpPr>
        <p:sp>
          <p:nvSpPr>
            <p:cNvPr id="186413" name="Line 45"/>
            <p:cNvSpPr>
              <a:spLocks noChangeShapeType="1"/>
            </p:cNvSpPr>
            <p:nvPr/>
          </p:nvSpPr>
          <p:spPr bwMode="auto">
            <a:xfrm flipH="1">
              <a:off x="1280" y="3734"/>
              <a:ext cx="68" cy="0"/>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nvGrpSpPr>
            <p:cNvPr id="33800" name="Group 46"/>
            <p:cNvGrpSpPr>
              <a:grpSpLocks/>
            </p:cNvGrpSpPr>
            <p:nvPr/>
          </p:nvGrpSpPr>
          <p:grpSpPr bwMode="auto">
            <a:xfrm>
              <a:off x="613" y="747"/>
              <a:ext cx="1056" cy="3141"/>
              <a:chOff x="613" y="747"/>
              <a:chExt cx="1056" cy="3141"/>
            </a:xfrm>
          </p:grpSpPr>
          <p:grpSp>
            <p:nvGrpSpPr>
              <p:cNvPr id="33801" name="Group 47"/>
              <p:cNvGrpSpPr>
                <a:grpSpLocks/>
              </p:cNvGrpSpPr>
              <p:nvPr/>
            </p:nvGrpSpPr>
            <p:grpSpPr bwMode="auto">
              <a:xfrm>
                <a:off x="613" y="747"/>
                <a:ext cx="1056" cy="3141"/>
                <a:chOff x="613" y="747"/>
                <a:chExt cx="1056" cy="3141"/>
              </a:xfrm>
            </p:grpSpPr>
            <p:sp>
              <p:nvSpPr>
                <p:cNvPr id="186416" name="Line 48"/>
                <p:cNvSpPr>
                  <a:spLocks noChangeShapeType="1"/>
                </p:cNvSpPr>
                <p:nvPr/>
              </p:nvSpPr>
              <p:spPr bwMode="auto">
                <a:xfrm>
                  <a:off x="816" y="1152"/>
                  <a:ext cx="259" cy="1"/>
                </a:xfrm>
                <a:prstGeom prst="line">
                  <a:avLst/>
                </a:prstGeom>
                <a:noFill/>
                <a:ln w="9525">
                  <a:solidFill>
                    <a:schemeClr val="tx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186417" name="Text Box 49"/>
                <p:cNvSpPr txBox="1">
                  <a:spLocks noChangeArrowheads="1"/>
                </p:cNvSpPr>
                <p:nvPr/>
              </p:nvSpPr>
              <p:spPr bwMode="auto">
                <a:xfrm rot="5400000" flipV="1">
                  <a:off x="640" y="2030"/>
                  <a:ext cx="233"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eaLnBrk="0" hangingPunct="0">
                    <a:defRPr/>
                  </a:pPr>
                  <a:r>
                    <a:rPr lang="en-US" sz="2400" b="1">
                      <a:latin typeface="Arial" charset="0"/>
                      <a:ea typeface="ＭＳ Ｐゴシック" charset="0"/>
                      <a:cs typeface="Arial" charset="0"/>
                    </a:rPr>
                    <a:t>d</a:t>
                  </a:r>
                </a:p>
              </p:txBody>
            </p:sp>
            <p:sp>
              <p:nvSpPr>
                <p:cNvPr id="186418" name="Line 50"/>
                <p:cNvSpPr>
                  <a:spLocks noChangeShapeType="1"/>
                </p:cNvSpPr>
                <p:nvPr/>
              </p:nvSpPr>
              <p:spPr bwMode="auto">
                <a:xfrm>
                  <a:off x="1070" y="1008"/>
                  <a:ext cx="491" cy="0"/>
                </a:xfrm>
                <a:prstGeom prst="line">
                  <a:avLst/>
                </a:prstGeom>
                <a:noFill/>
                <a:ln w="19050">
                  <a:solidFill>
                    <a:schemeClr val="tx1"/>
                  </a:solidFill>
                  <a:round/>
                  <a:headEnd type="triangle" w="med" len="me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86419" name="Line 51"/>
                <p:cNvSpPr>
                  <a:spLocks noChangeShapeType="1"/>
                </p:cNvSpPr>
                <p:nvPr/>
              </p:nvSpPr>
              <p:spPr bwMode="auto">
                <a:xfrm flipV="1">
                  <a:off x="1070" y="877"/>
                  <a:ext cx="0" cy="221"/>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86420" name="Line 52"/>
                <p:cNvSpPr>
                  <a:spLocks noChangeShapeType="1"/>
                </p:cNvSpPr>
                <p:nvPr/>
              </p:nvSpPr>
              <p:spPr bwMode="auto">
                <a:xfrm flipV="1">
                  <a:off x="1552" y="877"/>
                  <a:ext cx="0" cy="221"/>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86421" name="Text Box 53"/>
                <p:cNvSpPr txBox="1">
                  <a:spLocks noChangeArrowheads="1"/>
                </p:cNvSpPr>
                <p:nvPr/>
              </p:nvSpPr>
              <p:spPr bwMode="auto">
                <a:xfrm>
                  <a:off x="1217" y="747"/>
                  <a:ext cx="233"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eaLnBrk="0" hangingPunct="0">
                    <a:defRPr/>
                  </a:pPr>
                  <a:r>
                    <a:rPr lang="en-US" sz="2400" b="1">
                      <a:latin typeface="Arial" charset="0"/>
                      <a:ea typeface="ＭＳ Ｐゴシック" charset="0"/>
                      <a:cs typeface="Arial" charset="0"/>
                    </a:rPr>
                    <a:t>b</a:t>
                  </a:r>
                </a:p>
              </p:txBody>
            </p:sp>
            <p:grpSp>
              <p:nvGrpSpPr>
                <p:cNvPr id="33809" name="Group 54"/>
                <p:cNvGrpSpPr>
                  <a:grpSpLocks/>
                </p:cNvGrpSpPr>
                <p:nvPr/>
              </p:nvGrpSpPr>
              <p:grpSpPr bwMode="auto">
                <a:xfrm>
                  <a:off x="1069" y="1152"/>
                  <a:ext cx="492" cy="2493"/>
                  <a:chOff x="1069" y="1152"/>
                  <a:chExt cx="492" cy="2493"/>
                </a:xfrm>
              </p:grpSpPr>
              <p:sp>
                <p:nvSpPr>
                  <p:cNvPr id="186423" name="Rectangle 55"/>
                  <p:cNvSpPr>
                    <a:spLocks noChangeArrowheads="1"/>
                  </p:cNvSpPr>
                  <p:nvPr/>
                </p:nvSpPr>
                <p:spPr bwMode="auto">
                  <a:xfrm>
                    <a:off x="1069" y="1152"/>
                    <a:ext cx="491" cy="2493"/>
                  </a:xfrm>
                  <a:prstGeom prst="rect">
                    <a:avLst/>
                  </a:prstGeom>
                  <a:solidFill>
                    <a:schemeClr val="bg1"/>
                  </a:solidFill>
                  <a:ln w="28575">
                    <a:solidFill>
                      <a:schemeClr val="tx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lgn="ctr" eaLnBrk="0" hangingPunct="0">
                      <a:defRPr/>
                    </a:pPr>
                    <a:endParaRPr lang="en-US" sz="2400">
                      <a:latin typeface="Arial" charset="0"/>
                      <a:ea typeface="ＭＳ Ｐゴシック" charset="0"/>
                      <a:cs typeface="Arial" charset="0"/>
                    </a:endParaRPr>
                  </a:p>
                </p:txBody>
              </p:sp>
              <p:sp>
                <p:nvSpPr>
                  <p:cNvPr id="186424" name="Rectangle 56" descr="75%"/>
                  <p:cNvSpPr>
                    <a:spLocks noChangeArrowheads="1"/>
                  </p:cNvSpPr>
                  <p:nvPr/>
                </p:nvSpPr>
                <p:spPr bwMode="auto">
                  <a:xfrm>
                    <a:off x="1070" y="1155"/>
                    <a:ext cx="491" cy="1164"/>
                  </a:xfrm>
                  <a:prstGeom prst="rect">
                    <a:avLst/>
                  </a:prstGeom>
                  <a:pattFill prst="pct75">
                    <a:fgClr>
                      <a:srgbClr val="339966"/>
                    </a:fgClr>
                    <a:bgClr>
                      <a:srgbClr val="FFFFFF"/>
                    </a:bgClr>
                  </a:pattFill>
                  <a:ln w="28575">
                    <a:solidFill>
                      <a:schemeClr val="tx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grpSp>
            <p:sp>
              <p:nvSpPr>
                <p:cNvPr id="186425" name="Text Box 57"/>
                <p:cNvSpPr txBox="1">
                  <a:spLocks noChangeArrowheads="1"/>
                </p:cNvSpPr>
                <p:nvPr/>
              </p:nvSpPr>
              <p:spPr bwMode="auto">
                <a:xfrm>
                  <a:off x="1307" y="3600"/>
                  <a:ext cx="362"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eaLnBrk="0" hangingPunct="0">
                    <a:defRPr/>
                  </a:pPr>
                  <a:r>
                    <a:rPr lang="en-US" sz="2400" b="1">
                      <a:latin typeface="Arial" charset="0"/>
                      <a:ea typeface="ＭＳ Ｐゴシック" charset="0"/>
                      <a:cs typeface="Arial" charset="0"/>
                    </a:rPr>
                    <a:t>As</a:t>
                  </a:r>
                </a:p>
              </p:txBody>
            </p:sp>
            <p:sp>
              <p:nvSpPr>
                <p:cNvPr id="186426" name="Line 58"/>
                <p:cNvSpPr>
                  <a:spLocks noChangeShapeType="1"/>
                </p:cNvSpPr>
                <p:nvPr/>
              </p:nvSpPr>
              <p:spPr bwMode="auto">
                <a:xfrm flipV="1">
                  <a:off x="1280" y="3422"/>
                  <a:ext cx="0" cy="31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186427" name="Line 59"/>
                <p:cNvSpPr>
                  <a:spLocks noChangeShapeType="1"/>
                </p:cNvSpPr>
                <p:nvPr/>
              </p:nvSpPr>
              <p:spPr bwMode="auto">
                <a:xfrm>
                  <a:off x="945" y="1135"/>
                  <a:ext cx="0" cy="2257"/>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186428" name="Line 60"/>
                <p:cNvSpPr>
                  <a:spLocks noChangeShapeType="1"/>
                </p:cNvSpPr>
                <p:nvPr/>
              </p:nvSpPr>
              <p:spPr bwMode="auto">
                <a:xfrm>
                  <a:off x="792" y="3391"/>
                  <a:ext cx="259" cy="1"/>
                </a:xfrm>
                <a:prstGeom prst="line">
                  <a:avLst/>
                </a:prstGeom>
                <a:noFill/>
                <a:ln w="9525">
                  <a:solidFill>
                    <a:schemeClr val="tx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sp>
            <p:nvSpPr>
              <p:cNvPr id="186429" name="Line 61"/>
              <p:cNvSpPr>
                <a:spLocks noChangeShapeType="1"/>
              </p:cNvSpPr>
              <p:nvPr/>
            </p:nvSpPr>
            <p:spPr bwMode="auto">
              <a:xfrm>
                <a:off x="1224" y="3409"/>
                <a:ext cx="164" cy="0"/>
              </a:xfrm>
              <a:prstGeom prst="line">
                <a:avLst/>
              </a:prstGeom>
              <a:noFill/>
              <a:ln w="762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grpSp>
      </p:grpSp>
      <p:sp>
        <p:nvSpPr>
          <p:cNvPr id="33798" name="Title 1"/>
          <p:cNvSpPr>
            <a:spLocks/>
          </p:cNvSpPr>
          <p:nvPr/>
        </p:nvSpPr>
        <p:spPr bwMode="auto">
          <a:xfrm>
            <a:off x="457200" y="228600"/>
            <a:ext cx="8229600" cy="1143000"/>
          </a:xfrm>
          <a:prstGeom prst="rect">
            <a:avLst/>
          </a:prstGeom>
          <a:noFill/>
          <a:ln w="9525">
            <a:noFill/>
            <a:miter lim="800000"/>
            <a:headEnd/>
            <a:tailEnd/>
          </a:ln>
        </p:spPr>
        <p:txBody>
          <a:bodyPr anchor="ctr"/>
          <a:lstStyle/>
          <a:p>
            <a:pPr algn="ctr"/>
            <a:r>
              <a:rPr lang="en-US" sz="4000">
                <a:latin typeface="Calibri" pitchFamily="34" charset="0"/>
              </a:rPr>
              <a:t>Singly reinforced beam</a:t>
            </a:r>
            <a:br>
              <a:rPr lang="en-US" sz="4000">
                <a:latin typeface="Calibri" pitchFamily="34" charset="0"/>
              </a:rPr>
            </a:br>
            <a:r>
              <a:rPr lang="en-US" sz="4000">
                <a:latin typeface="Calibri" pitchFamily="34" charset="0"/>
              </a:rPr>
              <a:t>Limit State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186412"/>
                                        </p:tgtEl>
                                        <p:attrNameLst>
                                          <p:attrName>style.visibility</p:attrName>
                                        </p:attrNameLst>
                                      </p:cBhvr>
                                      <p:to>
                                        <p:strVal val="visible"/>
                                      </p:to>
                                    </p:set>
                                  </p:childTnLst>
                                </p:cTn>
                              </p:par>
                            </p:childTnLst>
                          </p:cTn>
                        </p:par>
                        <p:par>
                          <p:cTn id="7" fill="hold" nodeType="afterGroup">
                            <p:stCondLst>
                              <p:cond delay="500"/>
                            </p:stCondLst>
                            <p:childTnLst>
                              <p:par>
                                <p:cTn id="8" presetID="22" presetClass="entr" presetSubtype="8" fill="hold" nodeType="afterEffect">
                                  <p:stCondLst>
                                    <p:cond delay="1000"/>
                                  </p:stCondLst>
                                  <p:childTnLst>
                                    <p:set>
                                      <p:cBhvr>
                                        <p:cTn id="9" dur="1" fill="hold">
                                          <p:stCondLst>
                                            <p:cond delay="0"/>
                                          </p:stCondLst>
                                        </p:cTn>
                                        <p:tgtEl>
                                          <p:spTgt spid="186372"/>
                                        </p:tgtEl>
                                        <p:attrNameLst>
                                          <p:attrName>style.visibility</p:attrName>
                                        </p:attrNameLst>
                                      </p:cBhvr>
                                      <p:to>
                                        <p:strVal val="visible"/>
                                      </p:to>
                                    </p:set>
                                    <p:animEffect transition="in" filter="wipe(left)">
                                      <p:cBhvr>
                                        <p:cTn id="10" dur="500"/>
                                        <p:tgtEl>
                                          <p:spTgt spid="186372"/>
                                        </p:tgtEl>
                                      </p:cBhvr>
                                    </p:animEffect>
                                  </p:childTnLst>
                                </p:cTn>
                              </p:par>
                            </p:childTnLst>
                          </p:cTn>
                        </p:par>
                        <p:par>
                          <p:cTn id="11" fill="hold" nodeType="afterGroup">
                            <p:stCondLst>
                              <p:cond delay="2000"/>
                            </p:stCondLst>
                            <p:childTnLst>
                              <p:par>
                                <p:cTn id="12" presetID="22" presetClass="entr" presetSubtype="8" fill="hold" grpId="0" nodeType="afterEffect">
                                  <p:stCondLst>
                                    <p:cond delay="1000"/>
                                  </p:stCondLst>
                                  <p:childTnLst>
                                    <p:set>
                                      <p:cBhvr>
                                        <p:cTn id="13" dur="1" fill="hold">
                                          <p:stCondLst>
                                            <p:cond delay="0"/>
                                          </p:stCondLst>
                                        </p:cTn>
                                        <p:tgtEl>
                                          <p:spTgt spid="186371"/>
                                        </p:tgtEl>
                                        <p:attrNameLst>
                                          <p:attrName>style.visibility</p:attrName>
                                        </p:attrNameLst>
                                      </p:cBhvr>
                                      <p:to>
                                        <p:strVal val="visible"/>
                                      </p:to>
                                    </p:set>
                                    <p:animEffect transition="in" filter="wipe(left)">
                                      <p:cBhvr>
                                        <p:cTn id="14" dur="500"/>
                                        <p:tgtEl>
                                          <p:spTgt spid="186371"/>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2" presetClass="entr" presetSubtype="1" fill="hold" nodeType="clickEffect">
                                  <p:stCondLst>
                                    <p:cond delay="0"/>
                                  </p:stCondLst>
                                  <p:childTnLst>
                                    <p:set>
                                      <p:cBhvr>
                                        <p:cTn id="18" dur="1" fill="hold">
                                          <p:stCondLst>
                                            <p:cond delay="0"/>
                                          </p:stCondLst>
                                        </p:cTn>
                                        <p:tgtEl>
                                          <p:spTgt spid="186373"/>
                                        </p:tgtEl>
                                        <p:attrNameLst>
                                          <p:attrName>style.visibility</p:attrName>
                                        </p:attrNameLst>
                                      </p:cBhvr>
                                      <p:to>
                                        <p:strVal val="visible"/>
                                      </p:to>
                                    </p:set>
                                    <p:animEffect transition="in" filter="wipe(up)">
                                      <p:cBhvr>
                                        <p:cTn id="19" dur="500"/>
                                        <p:tgtEl>
                                          <p:spTgt spid="186373"/>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 presetClass="entr" presetSubtype="0" fill="hold" nodeType="clickEffect">
                                  <p:stCondLst>
                                    <p:cond delay="0"/>
                                  </p:stCondLst>
                                  <p:childTnLst>
                                    <p:set>
                                      <p:cBhvr>
                                        <p:cTn id="23" dur="1" fill="hold">
                                          <p:stCondLst>
                                            <p:cond delay="499"/>
                                          </p:stCondLst>
                                        </p:cTn>
                                        <p:tgtEl>
                                          <p:spTgt spid="18639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6371" grpId="0"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3234"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81000" y="9525"/>
            <a:ext cx="8763000" cy="684053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2"/>
          <p:cNvSpPr>
            <a:spLocks noChangeArrowheads="1"/>
          </p:cNvSpPr>
          <p:nvPr/>
        </p:nvSpPr>
        <p:spPr bwMode="auto">
          <a:xfrm>
            <a:off x="2438400" y="381000"/>
            <a:ext cx="4343400" cy="4873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lIns="0" tIns="0" rIns="0" bIns="0">
            <a:spAutoFit/>
          </a:bodyPr>
          <a:lstStyle/>
          <a:p>
            <a:pPr eaLnBrk="0" hangingPunct="0">
              <a:defRPr/>
            </a:pPr>
            <a:r>
              <a:rPr lang="en-US" sz="3200" b="1">
                <a:solidFill>
                  <a:srgbClr val="000000"/>
                </a:solidFill>
                <a:latin typeface="Arial" charset="0"/>
                <a:ea typeface="ＭＳ Ｐゴシック" charset="0"/>
                <a:cs typeface="Times New Roman" charset="0"/>
              </a:rPr>
              <a:t>   </a:t>
            </a:r>
            <a:r>
              <a:rPr lang="en-US" sz="3200" b="1">
                <a:solidFill>
                  <a:srgbClr val="663300"/>
                </a:solidFill>
                <a:latin typeface="Arial" charset="0"/>
                <a:ea typeface="ＭＳ Ｐゴシック" charset="0"/>
                <a:cs typeface="Times New Roman" charset="0"/>
              </a:rPr>
              <a:t>PURE   BENDING </a:t>
            </a:r>
            <a:endParaRPr lang="en-US" sz="3200">
              <a:solidFill>
                <a:srgbClr val="663300"/>
              </a:solidFill>
              <a:latin typeface="Arial" charset="0"/>
              <a:ea typeface="ＭＳ Ｐゴシック" charset="0"/>
              <a:cs typeface="Arial" charset="0"/>
            </a:endParaRPr>
          </a:p>
        </p:txBody>
      </p:sp>
      <p:sp>
        <p:nvSpPr>
          <p:cNvPr id="171011" name="Rectangle 3"/>
          <p:cNvSpPr>
            <a:spLocks noChangeArrowheads="1"/>
          </p:cNvSpPr>
          <p:nvPr/>
        </p:nvSpPr>
        <p:spPr bwMode="auto">
          <a:xfrm>
            <a:off x="2419350" y="895350"/>
            <a:ext cx="4267200" cy="365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lIns="0" tIns="0" rIns="0" bIns="0">
            <a:spAutoFit/>
          </a:bodyPr>
          <a:lstStyle/>
          <a:p>
            <a:pPr eaLnBrk="0" hangingPunct="0">
              <a:defRPr/>
            </a:pPr>
            <a:r>
              <a:rPr lang="en-US" sz="2400" b="1">
                <a:solidFill>
                  <a:srgbClr val="CC00CC"/>
                </a:solidFill>
                <a:latin typeface="Arial" charset="0"/>
                <a:ea typeface="ＭＳ Ｐゴシック" charset="0"/>
                <a:cs typeface="Times New Roman" charset="0"/>
              </a:rPr>
              <a:t>RECTANGULAR    SECTION</a:t>
            </a:r>
            <a:endParaRPr lang="en-US" sz="2400">
              <a:solidFill>
                <a:srgbClr val="CC00CC"/>
              </a:solidFill>
              <a:latin typeface="Arial" charset="0"/>
              <a:ea typeface="ＭＳ Ｐゴシック" charset="0"/>
              <a:cs typeface="Arial" charset="0"/>
            </a:endParaRPr>
          </a:p>
        </p:txBody>
      </p:sp>
      <p:grpSp>
        <p:nvGrpSpPr>
          <p:cNvPr id="171012" name="Group 4"/>
          <p:cNvGrpSpPr>
            <a:grpSpLocks/>
          </p:cNvGrpSpPr>
          <p:nvPr/>
        </p:nvGrpSpPr>
        <p:grpSpPr bwMode="auto">
          <a:xfrm>
            <a:off x="5181600" y="1503363"/>
            <a:ext cx="2082800" cy="2687637"/>
            <a:chOff x="3264" y="947"/>
            <a:chExt cx="1312" cy="1693"/>
          </a:xfrm>
        </p:grpSpPr>
        <p:grpSp>
          <p:nvGrpSpPr>
            <p:cNvPr id="35888" name="Group 5"/>
            <p:cNvGrpSpPr>
              <a:grpSpLocks/>
            </p:cNvGrpSpPr>
            <p:nvPr/>
          </p:nvGrpSpPr>
          <p:grpSpPr bwMode="auto">
            <a:xfrm>
              <a:off x="3264" y="947"/>
              <a:ext cx="1312" cy="1693"/>
              <a:chOff x="3264" y="947"/>
              <a:chExt cx="1312" cy="1693"/>
            </a:xfrm>
          </p:grpSpPr>
          <p:sp>
            <p:nvSpPr>
              <p:cNvPr id="35890" name="Line 6"/>
              <p:cNvSpPr>
                <a:spLocks noChangeShapeType="1"/>
              </p:cNvSpPr>
              <p:nvPr/>
            </p:nvSpPr>
            <p:spPr bwMode="auto">
              <a:xfrm>
                <a:off x="3999" y="1168"/>
                <a:ext cx="267" cy="0"/>
              </a:xfrm>
              <a:prstGeom prst="line">
                <a:avLst/>
              </a:prstGeom>
              <a:noFill/>
              <a:ln w="9525">
                <a:solidFill>
                  <a:srgbClr val="000000"/>
                </a:solidFill>
                <a:round/>
                <a:headEnd/>
                <a:tailEnd/>
              </a:ln>
            </p:spPr>
            <p:txBody>
              <a:bodyPr wrap="none" anchor="ctr"/>
              <a:lstStyle/>
              <a:p>
                <a:endParaRPr lang="en-US"/>
              </a:p>
            </p:txBody>
          </p:sp>
          <p:grpSp>
            <p:nvGrpSpPr>
              <p:cNvPr id="35891" name="Group 7"/>
              <p:cNvGrpSpPr>
                <a:grpSpLocks/>
              </p:cNvGrpSpPr>
              <p:nvPr/>
            </p:nvGrpSpPr>
            <p:grpSpPr bwMode="auto">
              <a:xfrm>
                <a:off x="3264" y="947"/>
                <a:ext cx="1312" cy="1693"/>
                <a:chOff x="3264" y="947"/>
                <a:chExt cx="1312" cy="1693"/>
              </a:xfrm>
            </p:grpSpPr>
            <p:sp>
              <p:nvSpPr>
                <p:cNvPr id="35892" name="AutoShape 8"/>
                <p:cNvSpPr>
                  <a:spLocks noChangeArrowheads="1"/>
                </p:cNvSpPr>
                <p:nvPr/>
              </p:nvSpPr>
              <p:spPr bwMode="auto">
                <a:xfrm flipH="1">
                  <a:off x="4065" y="2463"/>
                  <a:ext cx="208" cy="98"/>
                </a:xfrm>
                <a:prstGeom prst="leftArrow">
                  <a:avLst>
                    <a:gd name="adj1" fmla="val 50000"/>
                    <a:gd name="adj2" fmla="val 53061"/>
                  </a:avLst>
                </a:prstGeom>
                <a:solidFill>
                  <a:schemeClr val="accent2"/>
                </a:solidFill>
                <a:ln w="9525">
                  <a:solidFill>
                    <a:schemeClr val="accent2"/>
                  </a:solidFill>
                  <a:miter lim="800000"/>
                  <a:headEnd/>
                  <a:tailEnd/>
                </a:ln>
              </p:spPr>
              <p:txBody>
                <a:bodyPr wrap="none" anchor="ctr"/>
                <a:lstStyle/>
                <a:p>
                  <a:endParaRPr lang="en-US"/>
                </a:p>
              </p:txBody>
            </p:sp>
            <p:sp>
              <p:nvSpPr>
                <p:cNvPr id="35893" name="Text Box 9"/>
                <p:cNvSpPr txBox="1">
                  <a:spLocks noChangeArrowheads="1"/>
                </p:cNvSpPr>
                <p:nvPr/>
              </p:nvSpPr>
              <p:spPr bwMode="auto">
                <a:xfrm>
                  <a:off x="4320" y="2352"/>
                  <a:ext cx="233" cy="288"/>
                </a:xfrm>
                <a:prstGeom prst="rect">
                  <a:avLst/>
                </a:prstGeom>
                <a:noFill/>
                <a:ln w="9525">
                  <a:noFill/>
                  <a:miter lim="800000"/>
                  <a:headEnd/>
                  <a:tailEnd/>
                </a:ln>
              </p:spPr>
              <p:txBody>
                <a:bodyPr wrap="none">
                  <a:spAutoFit/>
                </a:bodyPr>
                <a:lstStyle/>
                <a:p>
                  <a:pPr eaLnBrk="0" hangingPunct="0"/>
                  <a:r>
                    <a:rPr lang="en-US" sz="2400" b="1">
                      <a:solidFill>
                        <a:srgbClr val="000099"/>
                      </a:solidFill>
                    </a:rPr>
                    <a:t>T</a:t>
                  </a:r>
                  <a:endParaRPr lang="en-US" sz="2400">
                    <a:solidFill>
                      <a:srgbClr val="000099"/>
                    </a:solidFill>
                  </a:endParaRPr>
                </a:p>
              </p:txBody>
            </p:sp>
            <p:grpSp>
              <p:nvGrpSpPr>
                <p:cNvPr id="35894" name="Group 10"/>
                <p:cNvGrpSpPr>
                  <a:grpSpLocks/>
                </p:cNvGrpSpPr>
                <p:nvPr/>
              </p:nvGrpSpPr>
              <p:grpSpPr bwMode="auto">
                <a:xfrm>
                  <a:off x="3264" y="947"/>
                  <a:ext cx="1312" cy="1609"/>
                  <a:chOff x="3264" y="947"/>
                  <a:chExt cx="1312" cy="1609"/>
                </a:xfrm>
              </p:grpSpPr>
              <p:grpSp>
                <p:nvGrpSpPr>
                  <p:cNvPr id="35899" name="Group 11"/>
                  <p:cNvGrpSpPr>
                    <a:grpSpLocks/>
                  </p:cNvGrpSpPr>
                  <p:nvPr/>
                </p:nvGrpSpPr>
                <p:grpSpPr bwMode="auto">
                  <a:xfrm>
                    <a:off x="3307" y="947"/>
                    <a:ext cx="1269" cy="1609"/>
                    <a:chOff x="3307" y="947"/>
                    <a:chExt cx="1269" cy="1609"/>
                  </a:xfrm>
                </p:grpSpPr>
                <p:sp>
                  <p:nvSpPr>
                    <p:cNvPr id="35904" name="AutoShape 12"/>
                    <p:cNvSpPr>
                      <a:spLocks noChangeArrowheads="1"/>
                    </p:cNvSpPr>
                    <p:nvPr/>
                  </p:nvSpPr>
                  <p:spPr bwMode="auto">
                    <a:xfrm>
                      <a:off x="3992" y="1328"/>
                      <a:ext cx="208" cy="98"/>
                    </a:xfrm>
                    <a:prstGeom prst="leftArrow">
                      <a:avLst>
                        <a:gd name="adj1" fmla="val 50000"/>
                        <a:gd name="adj2" fmla="val 53061"/>
                      </a:avLst>
                    </a:prstGeom>
                    <a:solidFill>
                      <a:srgbClr val="FF0000"/>
                    </a:solidFill>
                    <a:ln w="9525">
                      <a:solidFill>
                        <a:srgbClr val="FF0000"/>
                      </a:solidFill>
                      <a:miter lim="800000"/>
                      <a:headEnd/>
                      <a:tailEnd/>
                    </a:ln>
                  </p:spPr>
                  <p:txBody>
                    <a:bodyPr wrap="none" anchor="ctr"/>
                    <a:lstStyle/>
                    <a:p>
                      <a:endParaRPr lang="en-US"/>
                    </a:p>
                  </p:txBody>
                </p:sp>
                <p:sp>
                  <p:nvSpPr>
                    <p:cNvPr id="35905" name="Line 13"/>
                    <p:cNvSpPr>
                      <a:spLocks noChangeShapeType="1"/>
                    </p:cNvSpPr>
                    <p:nvPr/>
                  </p:nvSpPr>
                  <p:spPr bwMode="auto">
                    <a:xfrm>
                      <a:off x="4155" y="1378"/>
                      <a:ext cx="0" cy="1115"/>
                    </a:xfrm>
                    <a:prstGeom prst="line">
                      <a:avLst/>
                    </a:prstGeom>
                    <a:noFill/>
                    <a:ln w="12700">
                      <a:solidFill>
                        <a:srgbClr val="000000"/>
                      </a:solidFill>
                      <a:round/>
                      <a:headEnd type="triangle" w="med" len="med"/>
                      <a:tailEnd type="triangle" w="med" len="med"/>
                    </a:ln>
                  </p:spPr>
                  <p:txBody>
                    <a:bodyPr wrap="none" anchor="ctr"/>
                    <a:lstStyle/>
                    <a:p>
                      <a:endParaRPr lang="en-US"/>
                    </a:p>
                  </p:txBody>
                </p:sp>
                <p:sp>
                  <p:nvSpPr>
                    <p:cNvPr id="35906" name="Text Box 14"/>
                    <p:cNvSpPr txBox="1">
                      <a:spLocks noChangeArrowheads="1"/>
                    </p:cNvSpPr>
                    <p:nvPr/>
                  </p:nvSpPr>
                  <p:spPr bwMode="auto">
                    <a:xfrm rot="-5400000">
                      <a:off x="4014" y="1073"/>
                      <a:ext cx="501" cy="250"/>
                    </a:xfrm>
                    <a:prstGeom prst="rect">
                      <a:avLst/>
                    </a:prstGeom>
                    <a:noFill/>
                    <a:ln w="9525">
                      <a:noFill/>
                      <a:miter lim="800000"/>
                      <a:headEnd/>
                      <a:tailEnd/>
                    </a:ln>
                  </p:spPr>
                  <p:txBody>
                    <a:bodyPr>
                      <a:spAutoFit/>
                    </a:bodyPr>
                    <a:lstStyle/>
                    <a:p>
                      <a:pPr eaLnBrk="0" hangingPunct="0"/>
                      <a:r>
                        <a:rPr lang="en-US" sz="2000">
                          <a:solidFill>
                            <a:srgbClr val="000000"/>
                          </a:solidFill>
                        </a:rPr>
                        <a:t>k.x</a:t>
                      </a:r>
                      <a:r>
                        <a:rPr lang="en-US" sz="2000" baseline="-25000">
                          <a:solidFill>
                            <a:srgbClr val="000000"/>
                          </a:solidFill>
                        </a:rPr>
                        <a:t>u</a:t>
                      </a:r>
                    </a:p>
                  </p:txBody>
                </p:sp>
                <p:sp>
                  <p:nvSpPr>
                    <p:cNvPr id="35907" name="Text Box 15"/>
                    <p:cNvSpPr txBox="1">
                      <a:spLocks noChangeArrowheads="1"/>
                    </p:cNvSpPr>
                    <p:nvPr/>
                  </p:nvSpPr>
                  <p:spPr bwMode="auto">
                    <a:xfrm rot="-5400000">
                      <a:off x="3903" y="1652"/>
                      <a:ext cx="767" cy="250"/>
                    </a:xfrm>
                    <a:prstGeom prst="rect">
                      <a:avLst/>
                    </a:prstGeom>
                    <a:noFill/>
                    <a:ln w="9525">
                      <a:noFill/>
                      <a:miter lim="800000"/>
                      <a:headEnd/>
                      <a:tailEnd/>
                    </a:ln>
                  </p:spPr>
                  <p:txBody>
                    <a:bodyPr>
                      <a:spAutoFit/>
                    </a:bodyPr>
                    <a:lstStyle/>
                    <a:p>
                      <a:pPr eaLnBrk="0" hangingPunct="0"/>
                      <a:r>
                        <a:rPr lang="en-US" sz="2000">
                          <a:solidFill>
                            <a:srgbClr val="000000"/>
                          </a:solidFill>
                        </a:rPr>
                        <a:t>d - kx</a:t>
                      </a:r>
                      <a:r>
                        <a:rPr lang="en-US" sz="2000" baseline="-25000">
                          <a:solidFill>
                            <a:srgbClr val="000000"/>
                          </a:solidFill>
                        </a:rPr>
                        <a:t>u</a:t>
                      </a:r>
                    </a:p>
                  </p:txBody>
                </p:sp>
                <p:sp>
                  <p:nvSpPr>
                    <p:cNvPr id="35908" name="Text Box 16"/>
                    <p:cNvSpPr txBox="1">
                      <a:spLocks noChangeArrowheads="1"/>
                    </p:cNvSpPr>
                    <p:nvPr/>
                  </p:nvSpPr>
                  <p:spPr bwMode="auto">
                    <a:xfrm>
                      <a:off x="4321" y="1250"/>
                      <a:ext cx="255" cy="288"/>
                    </a:xfrm>
                    <a:prstGeom prst="rect">
                      <a:avLst/>
                    </a:prstGeom>
                    <a:noFill/>
                    <a:ln w="9525">
                      <a:noFill/>
                      <a:miter lim="800000"/>
                      <a:headEnd/>
                      <a:tailEnd/>
                    </a:ln>
                  </p:spPr>
                  <p:txBody>
                    <a:bodyPr wrap="none">
                      <a:spAutoFit/>
                    </a:bodyPr>
                    <a:lstStyle/>
                    <a:p>
                      <a:pPr eaLnBrk="0" hangingPunct="0"/>
                      <a:r>
                        <a:rPr lang="en-US" sz="2400" b="1">
                          <a:solidFill>
                            <a:srgbClr val="000000"/>
                          </a:solidFill>
                        </a:rPr>
                        <a:t>C</a:t>
                      </a:r>
                    </a:p>
                  </p:txBody>
                </p:sp>
                <p:grpSp>
                  <p:nvGrpSpPr>
                    <p:cNvPr id="35909" name="Group 17"/>
                    <p:cNvGrpSpPr>
                      <a:grpSpLocks/>
                    </p:cNvGrpSpPr>
                    <p:nvPr/>
                  </p:nvGrpSpPr>
                  <p:grpSpPr bwMode="auto">
                    <a:xfrm>
                      <a:off x="3307" y="1016"/>
                      <a:ext cx="685" cy="1540"/>
                      <a:chOff x="3307" y="1016"/>
                      <a:chExt cx="685" cy="1540"/>
                    </a:xfrm>
                  </p:grpSpPr>
                  <p:sp>
                    <p:nvSpPr>
                      <p:cNvPr id="35910" name="Line 18"/>
                      <p:cNvSpPr>
                        <a:spLocks noChangeShapeType="1"/>
                      </p:cNvSpPr>
                      <p:nvPr/>
                    </p:nvSpPr>
                    <p:spPr bwMode="auto">
                      <a:xfrm>
                        <a:off x="3688" y="1847"/>
                        <a:ext cx="0" cy="689"/>
                      </a:xfrm>
                      <a:prstGeom prst="line">
                        <a:avLst/>
                      </a:prstGeom>
                      <a:noFill/>
                      <a:ln w="12700">
                        <a:solidFill>
                          <a:srgbClr val="000000"/>
                        </a:solidFill>
                        <a:round/>
                        <a:headEnd/>
                        <a:tailEnd/>
                      </a:ln>
                    </p:spPr>
                    <p:txBody>
                      <a:bodyPr wrap="none" anchor="ctr"/>
                      <a:lstStyle/>
                      <a:p>
                        <a:endParaRPr lang="en-US"/>
                      </a:p>
                    </p:txBody>
                  </p:sp>
                  <p:sp>
                    <p:nvSpPr>
                      <p:cNvPr id="35911" name="Oval 19"/>
                      <p:cNvSpPr>
                        <a:spLocks noChangeArrowheads="1"/>
                      </p:cNvSpPr>
                      <p:nvPr/>
                    </p:nvSpPr>
                    <p:spPr bwMode="auto">
                      <a:xfrm>
                        <a:off x="3641" y="2474"/>
                        <a:ext cx="89" cy="82"/>
                      </a:xfrm>
                      <a:prstGeom prst="ellipse">
                        <a:avLst/>
                      </a:prstGeom>
                      <a:solidFill>
                        <a:srgbClr val="FF6600"/>
                      </a:solidFill>
                      <a:ln w="9525">
                        <a:solidFill>
                          <a:srgbClr val="000000"/>
                        </a:solidFill>
                        <a:round/>
                        <a:headEnd/>
                        <a:tailEnd/>
                      </a:ln>
                    </p:spPr>
                    <p:txBody>
                      <a:bodyPr wrap="none" anchor="ctr"/>
                      <a:lstStyle/>
                      <a:p>
                        <a:endParaRPr lang="en-US"/>
                      </a:p>
                    </p:txBody>
                  </p:sp>
                  <p:sp>
                    <p:nvSpPr>
                      <p:cNvPr id="35912" name="Oval 20" descr="75%"/>
                      <p:cNvSpPr>
                        <a:spLocks noChangeArrowheads="1"/>
                      </p:cNvSpPr>
                      <p:nvPr/>
                    </p:nvSpPr>
                    <p:spPr bwMode="auto">
                      <a:xfrm>
                        <a:off x="3307" y="1016"/>
                        <a:ext cx="685" cy="836"/>
                      </a:xfrm>
                      <a:prstGeom prst="ellipse">
                        <a:avLst/>
                      </a:prstGeom>
                      <a:pattFill prst="pct75">
                        <a:fgClr>
                          <a:srgbClr val="FF6600"/>
                        </a:fgClr>
                        <a:bgClr>
                          <a:srgbClr val="FFFFFF"/>
                        </a:bgClr>
                      </a:pattFill>
                      <a:ln w="12700">
                        <a:solidFill>
                          <a:srgbClr val="000000"/>
                        </a:solidFill>
                        <a:round/>
                        <a:headEnd/>
                        <a:tailEnd/>
                      </a:ln>
                    </p:spPr>
                    <p:txBody>
                      <a:bodyPr wrap="none" anchor="ctr"/>
                      <a:lstStyle/>
                      <a:p>
                        <a:endParaRPr lang="en-US"/>
                      </a:p>
                    </p:txBody>
                  </p:sp>
                </p:grpSp>
              </p:grpSp>
              <p:sp>
                <p:nvSpPr>
                  <p:cNvPr id="35900" name="Rectangle 21"/>
                  <p:cNvSpPr>
                    <a:spLocks noChangeArrowheads="1"/>
                  </p:cNvSpPr>
                  <p:nvPr/>
                </p:nvSpPr>
                <p:spPr bwMode="auto">
                  <a:xfrm>
                    <a:off x="3264" y="1450"/>
                    <a:ext cx="407" cy="393"/>
                  </a:xfrm>
                  <a:prstGeom prst="rect">
                    <a:avLst/>
                  </a:prstGeom>
                  <a:solidFill>
                    <a:srgbClr val="FFFFCC"/>
                  </a:solidFill>
                  <a:ln w="28575">
                    <a:solidFill>
                      <a:srgbClr val="FFFFCC"/>
                    </a:solidFill>
                    <a:miter lim="800000"/>
                    <a:headEnd/>
                    <a:tailEnd/>
                  </a:ln>
                </p:spPr>
                <p:txBody>
                  <a:bodyPr wrap="none" anchor="ctr"/>
                  <a:lstStyle/>
                  <a:p>
                    <a:endParaRPr lang="en-US"/>
                  </a:p>
                </p:txBody>
              </p:sp>
              <p:sp>
                <p:nvSpPr>
                  <p:cNvPr id="35901" name="Rectangle 22"/>
                  <p:cNvSpPr>
                    <a:spLocks noChangeArrowheads="1"/>
                  </p:cNvSpPr>
                  <p:nvPr/>
                </p:nvSpPr>
                <p:spPr bwMode="auto">
                  <a:xfrm>
                    <a:off x="3264" y="960"/>
                    <a:ext cx="407" cy="490"/>
                  </a:xfrm>
                  <a:prstGeom prst="rect">
                    <a:avLst/>
                  </a:prstGeom>
                  <a:solidFill>
                    <a:srgbClr val="FFFFCC"/>
                  </a:solidFill>
                  <a:ln w="28575">
                    <a:solidFill>
                      <a:srgbClr val="FFFFCC"/>
                    </a:solidFill>
                    <a:miter lim="800000"/>
                    <a:headEnd/>
                    <a:tailEnd/>
                  </a:ln>
                </p:spPr>
                <p:txBody>
                  <a:bodyPr wrap="none" anchor="ctr"/>
                  <a:lstStyle/>
                  <a:p>
                    <a:endParaRPr lang="en-US"/>
                  </a:p>
                </p:txBody>
              </p:sp>
              <p:sp>
                <p:nvSpPr>
                  <p:cNvPr id="35902" name="Rectangle 23"/>
                  <p:cNvSpPr>
                    <a:spLocks noChangeArrowheads="1"/>
                  </p:cNvSpPr>
                  <p:nvPr/>
                </p:nvSpPr>
                <p:spPr bwMode="auto">
                  <a:xfrm>
                    <a:off x="3671" y="960"/>
                    <a:ext cx="304" cy="196"/>
                  </a:xfrm>
                  <a:prstGeom prst="rect">
                    <a:avLst/>
                  </a:prstGeom>
                  <a:solidFill>
                    <a:srgbClr val="FFFFCC"/>
                  </a:solidFill>
                  <a:ln w="28575">
                    <a:solidFill>
                      <a:srgbClr val="FFFFCC"/>
                    </a:solidFill>
                    <a:miter lim="800000"/>
                    <a:headEnd/>
                    <a:tailEnd/>
                  </a:ln>
                </p:spPr>
                <p:txBody>
                  <a:bodyPr wrap="none" anchor="ctr"/>
                  <a:lstStyle/>
                  <a:p>
                    <a:endParaRPr lang="en-US"/>
                  </a:p>
                </p:txBody>
              </p:sp>
              <p:sp>
                <p:nvSpPr>
                  <p:cNvPr id="35903" name="Rectangle 24" descr="75%"/>
                  <p:cNvSpPr>
                    <a:spLocks noChangeArrowheads="1"/>
                  </p:cNvSpPr>
                  <p:nvPr/>
                </p:nvSpPr>
                <p:spPr bwMode="auto">
                  <a:xfrm>
                    <a:off x="3687" y="1169"/>
                    <a:ext cx="304" cy="295"/>
                  </a:xfrm>
                  <a:prstGeom prst="rect">
                    <a:avLst/>
                  </a:prstGeom>
                  <a:pattFill prst="pct75">
                    <a:fgClr>
                      <a:srgbClr val="339966"/>
                    </a:fgClr>
                    <a:bgClr>
                      <a:srgbClr val="FFFFFF"/>
                    </a:bgClr>
                  </a:pattFill>
                  <a:ln w="12700">
                    <a:solidFill>
                      <a:srgbClr val="000000"/>
                    </a:solidFill>
                    <a:miter lim="800000"/>
                    <a:headEnd/>
                    <a:tailEnd/>
                  </a:ln>
                </p:spPr>
                <p:txBody>
                  <a:bodyPr wrap="none" anchor="ctr"/>
                  <a:lstStyle/>
                  <a:p>
                    <a:endParaRPr lang="en-US"/>
                  </a:p>
                </p:txBody>
              </p:sp>
            </p:grpSp>
            <p:sp>
              <p:nvSpPr>
                <p:cNvPr id="35895" name="Line 25"/>
                <p:cNvSpPr>
                  <a:spLocks noChangeShapeType="1"/>
                </p:cNvSpPr>
                <p:nvPr/>
              </p:nvSpPr>
              <p:spPr bwMode="auto">
                <a:xfrm flipV="1">
                  <a:off x="3687" y="1165"/>
                  <a:ext cx="0" cy="687"/>
                </a:xfrm>
                <a:prstGeom prst="line">
                  <a:avLst/>
                </a:prstGeom>
                <a:noFill/>
                <a:ln w="12700">
                  <a:solidFill>
                    <a:srgbClr val="000000"/>
                  </a:solidFill>
                  <a:round/>
                  <a:headEnd/>
                  <a:tailEnd/>
                </a:ln>
              </p:spPr>
              <p:txBody>
                <a:bodyPr wrap="none" anchor="ctr"/>
                <a:lstStyle/>
                <a:p>
                  <a:endParaRPr lang="en-US"/>
                </a:p>
              </p:txBody>
            </p:sp>
            <p:sp>
              <p:nvSpPr>
                <p:cNvPr id="35896" name="Line 26"/>
                <p:cNvSpPr>
                  <a:spLocks noChangeShapeType="1"/>
                </p:cNvSpPr>
                <p:nvPr/>
              </p:nvSpPr>
              <p:spPr bwMode="auto">
                <a:xfrm>
                  <a:off x="4162" y="1169"/>
                  <a:ext cx="0" cy="193"/>
                </a:xfrm>
                <a:prstGeom prst="line">
                  <a:avLst/>
                </a:prstGeom>
                <a:noFill/>
                <a:ln w="9525">
                  <a:solidFill>
                    <a:srgbClr val="000000"/>
                  </a:solidFill>
                  <a:round/>
                  <a:headEnd/>
                  <a:tailEnd/>
                </a:ln>
              </p:spPr>
              <p:txBody>
                <a:bodyPr/>
                <a:lstStyle/>
                <a:p>
                  <a:endParaRPr lang="en-US"/>
                </a:p>
              </p:txBody>
            </p:sp>
            <p:sp>
              <p:nvSpPr>
                <p:cNvPr id="35897" name="Line 27"/>
                <p:cNvSpPr>
                  <a:spLocks noChangeShapeType="1"/>
                </p:cNvSpPr>
                <p:nvPr/>
              </p:nvSpPr>
              <p:spPr bwMode="auto">
                <a:xfrm>
                  <a:off x="4118" y="1342"/>
                  <a:ext cx="88" cy="79"/>
                </a:xfrm>
                <a:prstGeom prst="line">
                  <a:avLst/>
                </a:prstGeom>
                <a:noFill/>
                <a:ln w="9525">
                  <a:solidFill>
                    <a:srgbClr val="000000"/>
                  </a:solidFill>
                  <a:round/>
                  <a:headEnd/>
                  <a:tailEnd/>
                </a:ln>
              </p:spPr>
              <p:txBody>
                <a:bodyPr/>
                <a:lstStyle/>
                <a:p>
                  <a:endParaRPr lang="en-US"/>
                </a:p>
              </p:txBody>
            </p:sp>
            <p:sp>
              <p:nvSpPr>
                <p:cNvPr id="35898" name="Line 28"/>
                <p:cNvSpPr>
                  <a:spLocks noChangeShapeType="1"/>
                </p:cNvSpPr>
                <p:nvPr/>
              </p:nvSpPr>
              <p:spPr bwMode="auto">
                <a:xfrm>
                  <a:off x="4118" y="1129"/>
                  <a:ext cx="88" cy="80"/>
                </a:xfrm>
                <a:prstGeom prst="line">
                  <a:avLst/>
                </a:prstGeom>
                <a:noFill/>
                <a:ln w="9525">
                  <a:solidFill>
                    <a:srgbClr val="000000"/>
                  </a:solidFill>
                  <a:round/>
                  <a:headEnd/>
                  <a:tailEnd/>
                </a:ln>
              </p:spPr>
              <p:txBody>
                <a:bodyPr/>
                <a:lstStyle/>
                <a:p>
                  <a:endParaRPr lang="en-US"/>
                </a:p>
              </p:txBody>
            </p:sp>
          </p:grpSp>
        </p:grpSp>
        <p:sp>
          <p:nvSpPr>
            <p:cNvPr id="35889" name="Rectangle 29"/>
            <p:cNvSpPr>
              <a:spLocks noChangeArrowheads="1"/>
            </p:cNvSpPr>
            <p:nvPr/>
          </p:nvSpPr>
          <p:spPr bwMode="auto">
            <a:xfrm>
              <a:off x="3531" y="1796"/>
              <a:ext cx="133" cy="120"/>
            </a:xfrm>
            <a:prstGeom prst="rect">
              <a:avLst/>
            </a:prstGeom>
            <a:solidFill>
              <a:srgbClr val="FFFFCC"/>
            </a:solidFill>
            <a:ln w="9525">
              <a:solidFill>
                <a:srgbClr val="FFFFCC"/>
              </a:solidFill>
              <a:miter lim="800000"/>
              <a:headEnd/>
              <a:tailEnd/>
            </a:ln>
          </p:spPr>
          <p:txBody>
            <a:bodyPr/>
            <a:lstStyle/>
            <a:p>
              <a:endParaRPr lang="en-US"/>
            </a:p>
          </p:txBody>
        </p:sp>
      </p:grpSp>
      <p:sp>
        <p:nvSpPr>
          <p:cNvPr id="171038" name="Rectangle 30"/>
          <p:cNvSpPr>
            <a:spLocks noChangeArrowheads="1"/>
          </p:cNvSpPr>
          <p:nvPr/>
        </p:nvSpPr>
        <p:spPr bwMode="auto">
          <a:xfrm>
            <a:off x="533400" y="4997450"/>
            <a:ext cx="8229600"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eaLnBrk="0" hangingPunct="0"/>
            <a:r>
              <a:rPr lang="en-US" sz="2800">
                <a:solidFill>
                  <a:srgbClr val="000099"/>
                </a:solidFill>
                <a:cs typeface="Times New Roman" pitchFamily="18" charset="0"/>
              </a:rPr>
              <a:t>C	= b</a:t>
            </a:r>
            <a:r>
              <a:rPr lang="en-US" sz="2800">
                <a:solidFill>
                  <a:srgbClr val="000099"/>
                </a:solidFill>
                <a:cs typeface="Times New Roman" pitchFamily="18" charset="0"/>
                <a:sym typeface="Symbol" pitchFamily="18" charset="2"/>
              </a:rPr>
              <a:t></a:t>
            </a:r>
            <a:r>
              <a:rPr lang="en-US" sz="2800">
                <a:solidFill>
                  <a:srgbClr val="000099"/>
                </a:solidFill>
                <a:cs typeface="Times New Roman" pitchFamily="18" charset="0"/>
              </a:rPr>
              <a:t>0.446 fck</a:t>
            </a:r>
            <a:r>
              <a:rPr lang="en-US" sz="2800">
                <a:solidFill>
                  <a:srgbClr val="000099"/>
                </a:solidFill>
                <a:cs typeface="Times New Roman" pitchFamily="18" charset="0"/>
                <a:sym typeface="Symbol" pitchFamily="18" charset="2"/>
              </a:rPr>
              <a:t>  (</a:t>
            </a:r>
            <a:r>
              <a:rPr lang="en-US" sz="2800" u="sng">
                <a:solidFill>
                  <a:srgbClr val="000099"/>
                </a:solidFill>
                <a:cs typeface="Times New Roman" pitchFamily="18" charset="0"/>
                <a:sym typeface="Symbol" pitchFamily="18" charset="2"/>
              </a:rPr>
              <a:t>3</a:t>
            </a:r>
            <a:r>
              <a:rPr lang="en-US" sz="2800">
                <a:solidFill>
                  <a:srgbClr val="000099"/>
                </a:solidFill>
                <a:cs typeface="Times New Roman" pitchFamily="18" charset="0"/>
                <a:sym typeface="Symbol" pitchFamily="18" charset="2"/>
              </a:rPr>
              <a:t>x</a:t>
            </a:r>
            <a:r>
              <a:rPr lang="en-US" sz="2800" baseline="-30000">
                <a:solidFill>
                  <a:srgbClr val="000099"/>
                </a:solidFill>
                <a:cs typeface="Times New Roman" pitchFamily="18" charset="0"/>
                <a:sym typeface="Symbol" pitchFamily="18" charset="2"/>
              </a:rPr>
              <a:t>u </a:t>
            </a:r>
            <a:r>
              <a:rPr lang="en-US" sz="2800">
                <a:solidFill>
                  <a:srgbClr val="000099"/>
                </a:solidFill>
                <a:cs typeface="Times New Roman" pitchFamily="18" charset="0"/>
                <a:sym typeface="Symbol" pitchFamily="18" charset="2"/>
              </a:rPr>
              <a:t>) + 0.446 fck  </a:t>
            </a:r>
            <a:r>
              <a:rPr lang="en-US" sz="2800" u="sng">
                <a:solidFill>
                  <a:srgbClr val="000099"/>
                </a:solidFill>
                <a:cs typeface="Times New Roman" pitchFamily="18" charset="0"/>
                <a:sym typeface="Symbol" pitchFamily="18" charset="2"/>
              </a:rPr>
              <a:t>2</a:t>
            </a:r>
            <a:r>
              <a:rPr lang="en-US" sz="2800">
                <a:solidFill>
                  <a:srgbClr val="000099"/>
                </a:solidFill>
                <a:cs typeface="Times New Roman" pitchFamily="18" charset="0"/>
                <a:sym typeface="Symbol" pitchFamily="18" charset="2"/>
              </a:rPr>
              <a:t> ( </a:t>
            </a:r>
            <a:r>
              <a:rPr lang="en-US" sz="2800" u="sng">
                <a:solidFill>
                  <a:srgbClr val="000099"/>
                </a:solidFill>
                <a:cs typeface="Times New Roman" pitchFamily="18" charset="0"/>
                <a:sym typeface="Symbol" pitchFamily="18" charset="2"/>
              </a:rPr>
              <a:t>4</a:t>
            </a:r>
            <a:r>
              <a:rPr lang="en-US" sz="2800">
                <a:solidFill>
                  <a:srgbClr val="000099"/>
                </a:solidFill>
                <a:cs typeface="Times New Roman" pitchFamily="18" charset="0"/>
                <a:sym typeface="Symbol" pitchFamily="18" charset="2"/>
              </a:rPr>
              <a:t> x </a:t>
            </a:r>
            <a:r>
              <a:rPr lang="en-US" sz="2800" baseline="-30000">
                <a:solidFill>
                  <a:srgbClr val="000099"/>
                </a:solidFill>
                <a:cs typeface="Times New Roman" pitchFamily="18" charset="0"/>
                <a:sym typeface="Symbol" pitchFamily="18" charset="2"/>
              </a:rPr>
              <a:t>u </a:t>
            </a:r>
            <a:r>
              <a:rPr lang="en-US" sz="2800">
                <a:solidFill>
                  <a:srgbClr val="000099"/>
                </a:solidFill>
                <a:cs typeface="Times New Roman" pitchFamily="18" charset="0"/>
                <a:sym typeface="Symbol" pitchFamily="18" charset="2"/>
              </a:rPr>
              <a:t>)</a:t>
            </a:r>
          </a:p>
          <a:p>
            <a:pPr eaLnBrk="0" hangingPunct="0"/>
            <a:r>
              <a:rPr lang="en-US" sz="2800">
                <a:solidFill>
                  <a:srgbClr val="000099"/>
                </a:solidFill>
                <a:cs typeface="Times New Roman" pitchFamily="18" charset="0"/>
                <a:sym typeface="Symbol" pitchFamily="18" charset="2"/>
              </a:rPr>
              <a:t>                                  7                          3   7</a:t>
            </a:r>
          </a:p>
        </p:txBody>
      </p:sp>
      <p:sp>
        <p:nvSpPr>
          <p:cNvPr id="171039" name="Rectangle 31"/>
          <p:cNvSpPr>
            <a:spLocks noChangeArrowheads="1"/>
          </p:cNvSpPr>
          <p:nvPr/>
        </p:nvSpPr>
        <p:spPr bwMode="auto">
          <a:xfrm>
            <a:off x="533400" y="5791200"/>
            <a:ext cx="5486400"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eaLnBrk="0" hangingPunct="0">
              <a:defRPr/>
            </a:pPr>
            <a:r>
              <a:rPr lang="en-US" sz="2800">
                <a:solidFill>
                  <a:srgbClr val="000099"/>
                </a:solidFill>
                <a:latin typeface="Arial" charset="0"/>
                <a:ea typeface="ＭＳ Ｐゴシック" charset="0"/>
                <a:cs typeface="Times New Roman" charset="0"/>
              </a:rPr>
              <a:t>	= 0.36 fck . x </a:t>
            </a:r>
            <a:r>
              <a:rPr lang="en-US" sz="2800" baseline="-30000">
                <a:solidFill>
                  <a:srgbClr val="000099"/>
                </a:solidFill>
                <a:latin typeface="Arial" charset="0"/>
                <a:ea typeface="ＭＳ Ｐゴシック" charset="0"/>
                <a:cs typeface="Times New Roman" charset="0"/>
              </a:rPr>
              <a:t>u</a:t>
            </a:r>
            <a:r>
              <a:rPr lang="en-US" sz="2800">
                <a:solidFill>
                  <a:srgbClr val="000099"/>
                </a:solidFill>
                <a:latin typeface="Arial" charset="0"/>
                <a:ea typeface="ＭＳ Ｐゴシック" charset="0"/>
                <a:cs typeface="Times New Roman" charset="0"/>
              </a:rPr>
              <a:t> . b     </a:t>
            </a:r>
            <a:endParaRPr lang="en-US" sz="2800">
              <a:solidFill>
                <a:srgbClr val="000099"/>
              </a:solidFill>
              <a:latin typeface="Arial" charset="0"/>
              <a:ea typeface="ＭＳ Ｐゴシック" charset="0"/>
              <a:cs typeface="Arial" charset="0"/>
            </a:endParaRPr>
          </a:p>
        </p:txBody>
      </p:sp>
      <p:grpSp>
        <p:nvGrpSpPr>
          <p:cNvPr id="171040" name="Group 32"/>
          <p:cNvGrpSpPr>
            <a:grpSpLocks/>
          </p:cNvGrpSpPr>
          <p:nvPr/>
        </p:nvGrpSpPr>
        <p:grpSpPr bwMode="auto">
          <a:xfrm>
            <a:off x="2266950" y="4495800"/>
            <a:ext cx="2609850" cy="531813"/>
            <a:chOff x="1428" y="2832"/>
            <a:chExt cx="1644" cy="335"/>
          </a:xfrm>
        </p:grpSpPr>
        <p:grpSp>
          <p:nvGrpSpPr>
            <p:cNvPr id="35883" name="Group 33"/>
            <p:cNvGrpSpPr>
              <a:grpSpLocks/>
            </p:cNvGrpSpPr>
            <p:nvPr/>
          </p:nvGrpSpPr>
          <p:grpSpPr bwMode="auto">
            <a:xfrm>
              <a:off x="1428" y="3071"/>
              <a:ext cx="1644" cy="96"/>
              <a:chOff x="1092" y="3168"/>
              <a:chExt cx="1644" cy="96"/>
            </a:xfrm>
          </p:grpSpPr>
          <p:sp>
            <p:nvSpPr>
              <p:cNvPr id="171042" name="Line 34"/>
              <p:cNvSpPr>
                <a:spLocks noChangeShapeType="1"/>
              </p:cNvSpPr>
              <p:nvPr/>
            </p:nvSpPr>
            <p:spPr bwMode="auto">
              <a:xfrm>
                <a:off x="1152" y="3168"/>
                <a:ext cx="1536" cy="0"/>
              </a:xfrm>
              <a:prstGeom prst="line">
                <a:avLst/>
              </a:prstGeom>
              <a:noFill/>
              <a:ln w="9525">
                <a:solidFill>
                  <a:srgbClr val="33CC33"/>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171043" name="Line 35"/>
              <p:cNvSpPr>
                <a:spLocks noChangeShapeType="1"/>
              </p:cNvSpPr>
              <p:nvPr/>
            </p:nvSpPr>
            <p:spPr bwMode="auto">
              <a:xfrm>
                <a:off x="2688" y="3168"/>
                <a:ext cx="48" cy="96"/>
              </a:xfrm>
              <a:prstGeom prst="line">
                <a:avLst/>
              </a:prstGeom>
              <a:noFill/>
              <a:ln w="9525">
                <a:solidFill>
                  <a:srgbClr val="33CC33"/>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171044" name="Line 36"/>
              <p:cNvSpPr>
                <a:spLocks noChangeShapeType="1"/>
              </p:cNvSpPr>
              <p:nvPr/>
            </p:nvSpPr>
            <p:spPr bwMode="auto">
              <a:xfrm flipH="1">
                <a:off x="1092" y="3168"/>
                <a:ext cx="48" cy="96"/>
              </a:xfrm>
              <a:prstGeom prst="line">
                <a:avLst/>
              </a:prstGeom>
              <a:noFill/>
              <a:ln w="9525">
                <a:solidFill>
                  <a:srgbClr val="33CC33"/>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sp>
          <p:nvSpPr>
            <p:cNvPr id="171045" name="Text Box 37"/>
            <p:cNvSpPr txBox="1">
              <a:spLocks noChangeArrowheads="1"/>
            </p:cNvSpPr>
            <p:nvPr/>
          </p:nvSpPr>
          <p:spPr bwMode="auto">
            <a:xfrm>
              <a:off x="2102" y="2832"/>
              <a:ext cx="255"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33CC33"/>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400" b="1">
                  <a:solidFill>
                    <a:srgbClr val="FF0000"/>
                  </a:solidFill>
                  <a:latin typeface="Arial" charset="0"/>
                  <a:ea typeface="ＭＳ Ｐゴシック" charset="0"/>
                  <a:cs typeface="Arial" charset="0"/>
                </a:rPr>
                <a:t>A</a:t>
              </a:r>
            </a:p>
          </p:txBody>
        </p:sp>
      </p:grpSp>
      <p:grpSp>
        <p:nvGrpSpPr>
          <p:cNvPr id="171046" name="Group 38"/>
          <p:cNvGrpSpPr>
            <a:grpSpLocks/>
          </p:cNvGrpSpPr>
          <p:nvPr/>
        </p:nvGrpSpPr>
        <p:grpSpPr bwMode="auto">
          <a:xfrm>
            <a:off x="5257800" y="4495800"/>
            <a:ext cx="3048000" cy="569913"/>
            <a:chOff x="3312" y="2832"/>
            <a:chExt cx="1920" cy="359"/>
          </a:xfrm>
        </p:grpSpPr>
        <p:grpSp>
          <p:nvGrpSpPr>
            <p:cNvPr id="35878" name="Group 39"/>
            <p:cNvGrpSpPr>
              <a:grpSpLocks/>
            </p:cNvGrpSpPr>
            <p:nvPr/>
          </p:nvGrpSpPr>
          <p:grpSpPr bwMode="auto">
            <a:xfrm>
              <a:off x="3312" y="3071"/>
              <a:ext cx="1920" cy="120"/>
              <a:chOff x="1092" y="3168"/>
              <a:chExt cx="1644" cy="96"/>
            </a:xfrm>
          </p:grpSpPr>
          <p:sp>
            <p:nvSpPr>
              <p:cNvPr id="171048" name="Line 40"/>
              <p:cNvSpPr>
                <a:spLocks noChangeShapeType="1"/>
              </p:cNvSpPr>
              <p:nvPr/>
            </p:nvSpPr>
            <p:spPr bwMode="auto">
              <a:xfrm>
                <a:off x="1152" y="3168"/>
                <a:ext cx="1536" cy="0"/>
              </a:xfrm>
              <a:prstGeom prst="line">
                <a:avLst/>
              </a:prstGeom>
              <a:noFill/>
              <a:ln w="9525">
                <a:solidFill>
                  <a:srgbClr val="33CC33"/>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171049" name="Line 41"/>
              <p:cNvSpPr>
                <a:spLocks noChangeShapeType="1"/>
              </p:cNvSpPr>
              <p:nvPr/>
            </p:nvSpPr>
            <p:spPr bwMode="auto">
              <a:xfrm>
                <a:off x="2688" y="3168"/>
                <a:ext cx="48" cy="96"/>
              </a:xfrm>
              <a:prstGeom prst="line">
                <a:avLst/>
              </a:prstGeom>
              <a:noFill/>
              <a:ln w="9525">
                <a:solidFill>
                  <a:srgbClr val="33CC33"/>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171050" name="Line 42"/>
              <p:cNvSpPr>
                <a:spLocks noChangeShapeType="1"/>
              </p:cNvSpPr>
              <p:nvPr/>
            </p:nvSpPr>
            <p:spPr bwMode="auto">
              <a:xfrm flipH="1">
                <a:off x="1092" y="3168"/>
                <a:ext cx="48" cy="96"/>
              </a:xfrm>
              <a:prstGeom prst="line">
                <a:avLst/>
              </a:prstGeom>
              <a:noFill/>
              <a:ln w="9525">
                <a:solidFill>
                  <a:srgbClr val="33CC33"/>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sp>
          <p:nvSpPr>
            <p:cNvPr id="171051" name="Text Box 43"/>
            <p:cNvSpPr txBox="1">
              <a:spLocks noChangeArrowheads="1"/>
            </p:cNvSpPr>
            <p:nvPr/>
          </p:nvSpPr>
          <p:spPr bwMode="auto">
            <a:xfrm>
              <a:off x="4161" y="2832"/>
              <a:ext cx="255"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33CC33"/>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400" b="1">
                  <a:solidFill>
                    <a:srgbClr val="FF0000"/>
                  </a:solidFill>
                  <a:latin typeface="Arial" charset="0"/>
                  <a:ea typeface="ＭＳ Ｐゴシック" charset="0"/>
                  <a:cs typeface="Arial" charset="0"/>
                </a:rPr>
                <a:t>B</a:t>
              </a:r>
            </a:p>
          </p:txBody>
        </p:sp>
      </p:grpSp>
      <p:sp>
        <p:nvSpPr>
          <p:cNvPr id="171052" name="Rectangle 44"/>
          <p:cNvSpPr>
            <a:spLocks noChangeArrowheads="1"/>
          </p:cNvSpPr>
          <p:nvPr/>
        </p:nvSpPr>
        <p:spPr bwMode="auto">
          <a:xfrm>
            <a:off x="457200" y="4205288"/>
            <a:ext cx="3505200" cy="5191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eaLnBrk="0" hangingPunct="0">
              <a:defRPr/>
            </a:pPr>
            <a:r>
              <a:rPr lang="en-US" sz="2800" b="1">
                <a:solidFill>
                  <a:srgbClr val="663300"/>
                </a:solidFill>
                <a:latin typeface="Arial" charset="0"/>
                <a:ea typeface="ＭＳ Ｐゴシック" charset="0"/>
                <a:cs typeface="Times New Roman" charset="0"/>
              </a:rPr>
              <a:t>Total compression</a:t>
            </a:r>
            <a:endParaRPr lang="en-US" sz="2800" b="1">
              <a:solidFill>
                <a:srgbClr val="663300"/>
              </a:solidFill>
              <a:latin typeface="Arial" charset="0"/>
              <a:ea typeface="ＭＳ Ｐゴシック" charset="0"/>
              <a:cs typeface="Times New Roman" charset="0"/>
              <a:sym typeface="Symbol" charset="0"/>
            </a:endParaRPr>
          </a:p>
        </p:txBody>
      </p:sp>
      <p:grpSp>
        <p:nvGrpSpPr>
          <p:cNvPr id="171053" name="Group 45"/>
          <p:cNvGrpSpPr>
            <a:grpSpLocks/>
          </p:cNvGrpSpPr>
          <p:nvPr/>
        </p:nvGrpSpPr>
        <p:grpSpPr bwMode="auto">
          <a:xfrm>
            <a:off x="990600" y="1279525"/>
            <a:ext cx="3340100" cy="2813050"/>
            <a:chOff x="624" y="806"/>
            <a:chExt cx="2104" cy="1772"/>
          </a:xfrm>
        </p:grpSpPr>
        <p:sp>
          <p:nvSpPr>
            <p:cNvPr id="35850" name="Line 46"/>
            <p:cNvSpPr>
              <a:spLocks noChangeShapeType="1"/>
            </p:cNvSpPr>
            <p:nvPr/>
          </p:nvSpPr>
          <p:spPr bwMode="auto">
            <a:xfrm>
              <a:off x="1372" y="1766"/>
              <a:ext cx="0" cy="802"/>
            </a:xfrm>
            <a:prstGeom prst="line">
              <a:avLst/>
            </a:prstGeom>
            <a:noFill/>
            <a:ln w="19050">
              <a:solidFill>
                <a:srgbClr val="000000"/>
              </a:solidFill>
              <a:round/>
              <a:headEnd/>
              <a:tailEnd/>
            </a:ln>
          </p:spPr>
          <p:txBody>
            <a:bodyPr wrap="none"/>
            <a:lstStyle/>
            <a:p>
              <a:endParaRPr lang="en-US"/>
            </a:p>
          </p:txBody>
        </p:sp>
        <p:grpSp>
          <p:nvGrpSpPr>
            <p:cNvPr id="35851" name="Group 47"/>
            <p:cNvGrpSpPr>
              <a:grpSpLocks/>
            </p:cNvGrpSpPr>
            <p:nvPr/>
          </p:nvGrpSpPr>
          <p:grpSpPr bwMode="auto">
            <a:xfrm>
              <a:off x="624" y="806"/>
              <a:ext cx="2104" cy="1772"/>
              <a:chOff x="624" y="806"/>
              <a:chExt cx="2104" cy="1772"/>
            </a:xfrm>
          </p:grpSpPr>
          <p:sp>
            <p:nvSpPr>
              <p:cNvPr id="35852" name="AutoShape 48"/>
              <p:cNvSpPr>
                <a:spLocks noChangeArrowheads="1"/>
              </p:cNvSpPr>
              <p:nvPr/>
            </p:nvSpPr>
            <p:spPr bwMode="auto">
              <a:xfrm>
                <a:off x="1935" y="1550"/>
                <a:ext cx="232" cy="101"/>
              </a:xfrm>
              <a:prstGeom prst="leftArrow">
                <a:avLst>
                  <a:gd name="adj1" fmla="val 50000"/>
                  <a:gd name="adj2" fmla="val 57426"/>
                </a:avLst>
              </a:prstGeom>
              <a:solidFill>
                <a:srgbClr val="FF0000"/>
              </a:solidFill>
              <a:ln w="9525">
                <a:solidFill>
                  <a:srgbClr val="FF0000"/>
                </a:solidFill>
                <a:miter lim="800000"/>
                <a:headEnd/>
                <a:tailEnd/>
              </a:ln>
            </p:spPr>
            <p:txBody>
              <a:bodyPr wrap="none" anchor="ctr"/>
              <a:lstStyle/>
              <a:p>
                <a:endParaRPr lang="en-US"/>
              </a:p>
            </p:txBody>
          </p:sp>
          <p:sp>
            <p:nvSpPr>
              <p:cNvPr id="35853" name="Text Box 49"/>
              <p:cNvSpPr txBox="1">
                <a:spLocks noChangeArrowheads="1"/>
              </p:cNvSpPr>
              <p:nvPr/>
            </p:nvSpPr>
            <p:spPr bwMode="auto">
              <a:xfrm>
                <a:off x="2165" y="1470"/>
                <a:ext cx="255" cy="288"/>
              </a:xfrm>
              <a:prstGeom prst="rect">
                <a:avLst/>
              </a:prstGeom>
              <a:noFill/>
              <a:ln w="9525">
                <a:noFill/>
                <a:miter lim="800000"/>
                <a:headEnd/>
                <a:tailEnd/>
              </a:ln>
            </p:spPr>
            <p:txBody>
              <a:bodyPr wrap="none">
                <a:spAutoFit/>
              </a:bodyPr>
              <a:lstStyle/>
              <a:p>
                <a:pPr eaLnBrk="0" hangingPunct="0"/>
                <a:r>
                  <a:rPr lang="en-US" sz="2400" b="1">
                    <a:solidFill>
                      <a:srgbClr val="000000"/>
                    </a:solidFill>
                  </a:rPr>
                  <a:t>C</a:t>
                </a:r>
              </a:p>
            </p:txBody>
          </p:sp>
          <p:sp>
            <p:nvSpPr>
              <p:cNvPr id="35854" name="Text Box 50"/>
              <p:cNvSpPr txBox="1">
                <a:spLocks noChangeArrowheads="1"/>
              </p:cNvSpPr>
              <p:nvPr/>
            </p:nvSpPr>
            <p:spPr bwMode="auto">
              <a:xfrm>
                <a:off x="2154" y="1258"/>
                <a:ext cx="574" cy="250"/>
              </a:xfrm>
              <a:prstGeom prst="rect">
                <a:avLst/>
              </a:prstGeom>
              <a:noFill/>
              <a:ln w="9525">
                <a:noFill/>
                <a:miter lim="800000"/>
                <a:headEnd/>
                <a:tailEnd/>
              </a:ln>
            </p:spPr>
            <p:txBody>
              <a:bodyPr>
                <a:spAutoFit/>
              </a:bodyPr>
              <a:lstStyle/>
              <a:p>
                <a:pPr eaLnBrk="0" hangingPunct="0"/>
                <a:r>
                  <a:rPr lang="en-US" sz="2000">
                    <a:solidFill>
                      <a:srgbClr val="000000"/>
                    </a:solidFill>
                  </a:rPr>
                  <a:t>k xu</a:t>
                </a:r>
                <a:endParaRPr lang="en-US" sz="2000" baseline="-25000">
                  <a:solidFill>
                    <a:srgbClr val="000000"/>
                  </a:solidFill>
                </a:endParaRPr>
              </a:p>
            </p:txBody>
          </p:sp>
          <p:sp>
            <p:nvSpPr>
              <p:cNvPr id="35855" name="Oval 51" descr="75%"/>
              <p:cNvSpPr>
                <a:spLocks noChangeArrowheads="1"/>
              </p:cNvSpPr>
              <p:nvPr/>
            </p:nvSpPr>
            <p:spPr bwMode="auto">
              <a:xfrm>
                <a:off x="676" y="869"/>
                <a:ext cx="1253" cy="1704"/>
              </a:xfrm>
              <a:prstGeom prst="ellipse">
                <a:avLst/>
              </a:prstGeom>
              <a:pattFill prst="pct75">
                <a:fgClr>
                  <a:srgbClr val="FF6600"/>
                </a:fgClr>
                <a:bgClr>
                  <a:srgbClr val="FFFFFF"/>
                </a:bgClr>
              </a:pattFill>
              <a:ln w="19050">
                <a:solidFill>
                  <a:srgbClr val="000000"/>
                </a:solidFill>
                <a:round/>
                <a:headEnd/>
                <a:tailEnd/>
              </a:ln>
            </p:spPr>
            <p:txBody>
              <a:bodyPr wrap="none" anchor="ctr"/>
              <a:lstStyle/>
              <a:p>
                <a:endParaRPr lang="en-US"/>
              </a:p>
            </p:txBody>
          </p:sp>
          <p:grpSp>
            <p:nvGrpSpPr>
              <p:cNvPr id="35856" name="Group 52"/>
              <p:cNvGrpSpPr>
                <a:grpSpLocks/>
              </p:cNvGrpSpPr>
              <p:nvPr/>
            </p:nvGrpSpPr>
            <p:grpSpPr bwMode="auto">
              <a:xfrm>
                <a:off x="624" y="864"/>
                <a:ext cx="742" cy="1709"/>
                <a:chOff x="624" y="864"/>
                <a:chExt cx="742" cy="1709"/>
              </a:xfrm>
            </p:grpSpPr>
            <p:sp>
              <p:nvSpPr>
                <p:cNvPr id="35876" name="Rectangle 53"/>
                <p:cNvSpPr>
                  <a:spLocks noChangeArrowheads="1"/>
                </p:cNvSpPr>
                <p:nvPr/>
              </p:nvSpPr>
              <p:spPr bwMode="auto">
                <a:xfrm>
                  <a:off x="624" y="864"/>
                  <a:ext cx="742" cy="949"/>
                </a:xfrm>
                <a:prstGeom prst="rect">
                  <a:avLst/>
                </a:prstGeom>
                <a:solidFill>
                  <a:srgbClr val="FFFFCC"/>
                </a:solidFill>
                <a:ln w="9525">
                  <a:solidFill>
                    <a:srgbClr val="FFFFCC"/>
                  </a:solidFill>
                  <a:miter lim="800000"/>
                  <a:headEnd/>
                  <a:tailEnd/>
                </a:ln>
              </p:spPr>
              <p:txBody>
                <a:bodyPr wrap="none" anchor="ctr"/>
                <a:lstStyle/>
                <a:p>
                  <a:endParaRPr lang="en-US"/>
                </a:p>
              </p:txBody>
            </p:sp>
            <p:sp>
              <p:nvSpPr>
                <p:cNvPr id="35877" name="Rectangle 54"/>
                <p:cNvSpPr>
                  <a:spLocks noChangeArrowheads="1"/>
                </p:cNvSpPr>
                <p:nvPr/>
              </p:nvSpPr>
              <p:spPr bwMode="auto">
                <a:xfrm>
                  <a:off x="624" y="1813"/>
                  <a:ext cx="742" cy="760"/>
                </a:xfrm>
                <a:prstGeom prst="rect">
                  <a:avLst/>
                </a:prstGeom>
                <a:solidFill>
                  <a:srgbClr val="FFFFCC"/>
                </a:solidFill>
                <a:ln w="9525">
                  <a:solidFill>
                    <a:srgbClr val="FFFFCC"/>
                  </a:solidFill>
                  <a:miter lim="800000"/>
                  <a:headEnd/>
                  <a:tailEnd/>
                </a:ln>
              </p:spPr>
              <p:txBody>
                <a:bodyPr wrap="none" anchor="ctr"/>
                <a:lstStyle/>
                <a:p>
                  <a:endParaRPr lang="en-US"/>
                </a:p>
              </p:txBody>
            </p:sp>
          </p:grpSp>
          <p:sp>
            <p:nvSpPr>
              <p:cNvPr id="35857" name="Line 55"/>
              <p:cNvSpPr>
                <a:spLocks noChangeShapeType="1"/>
              </p:cNvSpPr>
              <p:nvPr/>
            </p:nvSpPr>
            <p:spPr bwMode="auto">
              <a:xfrm>
                <a:off x="2154" y="1153"/>
                <a:ext cx="0" cy="451"/>
              </a:xfrm>
              <a:prstGeom prst="line">
                <a:avLst/>
              </a:prstGeom>
              <a:noFill/>
              <a:ln w="9525">
                <a:solidFill>
                  <a:srgbClr val="000000"/>
                </a:solidFill>
                <a:round/>
                <a:headEnd type="triangle" w="med" len="med"/>
                <a:tailEnd type="triangle" w="med" len="med"/>
              </a:ln>
            </p:spPr>
            <p:txBody>
              <a:bodyPr wrap="none"/>
              <a:lstStyle/>
              <a:p>
                <a:endParaRPr lang="en-US"/>
              </a:p>
            </p:txBody>
          </p:sp>
          <p:grpSp>
            <p:nvGrpSpPr>
              <p:cNvPr id="35858" name="Group 56"/>
              <p:cNvGrpSpPr>
                <a:grpSpLocks/>
              </p:cNvGrpSpPr>
              <p:nvPr/>
            </p:nvGrpSpPr>
            <p:grpSpPr bwMode="auto">
              <a:xfrm>
                <a:off x="797" y="1163"/>
                <a:ext cx="643" cy="1415"/>
                <a:chOff x="797" y="1163"/>
                <a:chExt cx="643" cy="1415"/>
              </a:xfrm>
            </p:grpSpPr>
            <p:sp>
              <p:nvSpPr>
                <p:cNvPr id="35867" name="Line 57"/>
                <p:cNvSpPr>
                  <a:spLocks noChangeShapeType="1"/>
                </p:cNvSpPr>
                <p:nvPr/>
              </p:nvSpPr>
              <p:spPr bwMode="auto">
                <a:xfrm>
                  <a:off x="1036" y="1575"/>
                  <a:ext cx="0" cy="200"/>
                </a:xfrm>
                <a:prstGeom prst="line">
                  <a:avLst/>
                </a:prstGeom>
                <a:noFill/>
                <a:ln w="19050">
                  <a:solidFill>
                    <a:srgbClr val="000000"/>
                  </a:solidFill>
                  <a:round/>
                  <a:headEnd/>
                  <a:tailEnd type="triangle" w="med" len="med"/>
                </a:ln>
              </p:spPr>
              <p:txBody>
                <a:bodyPr wrap="none" anchor="ctr"/>
                <a:lstStyle/>
                <a:p>
                  <a:endParaRPr lang="en-US"/>
                </a:p>
              </p:txBody>
            </p:sp>
            <p:sp>
              <p:nvSpPr>
                <p:cNvPr id="35868" name="Line 58"/>
                <p:cNvSpPr>
                  <a:spLocks noChangeShapeType="1"/>
                </p:cNvSpPr>
                <p:nvPr/>
              </p:nvSpPr>
              <p:spPr bwMode="auto">
                <a:xfrm>
                  <a:off x="1036" y="1780"/>
                  <a:ext cx="0" cy="302"/>
                </a:xfrm>
                <a:prstGeom prst="line">
                  <a:avLst/>
                </a:prstGeom>
                <a:noFill/>
                <a:ln w="19050">
                  <a:solidFill>
                    <a:srgbClr val="000000"/>
                  </a:solidFill>
                  <a:round/>
                  <a:headEnd type="triangle" w="med" len="med"/>
                  <a:tailEnd/>
                </a:ln>
              </p:spPr>
              <p:txBody>
                <a:bodyPr wrap="none" anchor="ctr"/>
                <a:lstStyle/>
                <a:p>
                  <a:endParaRPr lang="en-US"/>
                </a:p>
              </p:txBody>
            </p:sp>
            <p:sp>
              <p:nvSpPr>
                <p:cNvPr id="35869" name="Line 59"/>
                <p:cNvSpPr>
                  <a:spLocks noChangeShapeType="1"/>
                </p:cNvSpPr>
                <p:nvPr/>
              </p:nvSpPr>
              <p:spPr bwMode="auto">
                <a:xfrm>
                  <a:off x="912" y="1170"/>
                  <a:ext cx="418" cy="0"/>
                </a:xfrm>
                <a:prstGeom prst="line">
                  <a:avLst/>
                </a:prstGeom>
                <a:noFill/>
                <a:ln w="12700">
                  <a:solidFill>
                    <a:srgbClr val="000000"/>
                  </a:solidFill>
                  <a:round/>
                  <a:headEnd/>
                  <a:tailEnd/>
                </a:ln>
              </p:spPr>
              <p:txBody>
                <a:bodyPr wrap="none" anchor="ctr"/>
                <a:lstStyle/>
                <a:p>
                  <a:endParaRPr lang="en-US"/>
                </a:p>
              </p:txBody>
            </p:sp>
            <p:sp>
              <p:nvSpPr>
                <p:cNvPr id="35870" name="Line 60"/>
                <p:cNvSpPr>
                  <a:spLocks noChangeShapeType="1"/>
                </p:cNvSpPr>
                <p:nvPr/>
              </p:nvSpPr>
              <p:spPr bwMode="auto">
                <a:xfrm>
                  <a:off x="912" y="1771"/>
                  <a:ext cx="418" cy="0"/>
                </a:xfrm>
                <a:prstGeom prst="line">
                  <a:avLst/>
                </a:prstGeom>
                <a:noFill/>
                <a:ln w="12700">
                  <a:solidFill>
                    <a:srgbClr val="000000"/>
                  </a:solidFill>
                  <a:round/>
                  <a:headEnd/>
                  <a:tailEnd/>
                </a:ln>
              </p:spPr>
              <p:txBody>
                <a:bodyPr wrap="none" anchor="ctr"/>
                <a:lstStyle/>
                <a:p>
                  <a:endParaRPr lang="en-US"/>
                </a:p>
              </p:txBody>
            </p:sp>
            <p:sp>
              <p:nvSpPr>
                <p:cNvPr id="35871" name="Text Box 61"/>
                <p:cNvSpPr txBox="1">
                  <a:spLocks noChangeArrowheads="1"/>
                </p:cNvSpPr>
                <p:nvPr/>
              </p:nvSpPr>
              <p:spPr bwMode="auto">
                <a:xfrm>
                  <a:off x="828" y="1378"/>
                  <a:ext cx="612" cy="250"/>
                </a:xfrm>
                <a:prstGeom prst="rect">
                  <a:avLst/>
                </a:prstGeom>
                <a:noFill/>
                <a:ln w="9525">
                  <a:noFill/>
                  <a:miter lim="800000"/>
                  <a:headEnd/>
                  <a:tailEnd/>
                </a:ln>
              </p:spPr>
              <p:txBody>
                <a:bodyPr>
                  <a:spAutoFit/>
                </a:bodyPr>
                <a:lstStyle/>
                <a:p>
                  <a:pPr eaLnBrk="0" hangingPunct="0"/>
                  <a:r>
                    <a:rPr lang="en-US" sz="2000">
                      <a:solidFill>
                        <a:srgbClr val="000000"/>
                      </a:solidFill>
                    </a:rPr>
                    <a:t>3xu</a:t>
                  </a:r>
                  <a:r>
                    <a:rPr lang="en-US" sz="2000" baseline="-25000">
                      <a:solidFill>
                        <a:srgbClr val="000000"/>
                      </a:solidFill>
                    </a:rPr>
                    <a:t> </a:t>
                  </a:r>
                  <a:r>
                    <a:rPr lang="en-US" sz="2000">
                      <a:solidFill>
                        <a:srgbClr val="000000"/>
                      </a:solidFill>
                    </a:rPr>
                    <a:t>/ 7</a:t>
                  </a:r>
                </a:p>
              </p:txBody>
            </p:sp>
            <p:sp>
              <p:nvSpPr>
                <p:cNvPr id="35872" name="Text Box 62"/>
                <p:cNvSpPr txBox="1">
                  <a:spLocks noChangeArrowheads="1"/>
                </p:cNvSpPr>
                <p:nvPr/>
              </p:nvSpPr>
              <p:spPr bwMode="auto">
                <a:xfrm>
                  <a:off x="797" y="2041"/>
                  <a:ext cx="595" cy="250"/>
                </a:xfrm>
                <a:prstGeom prst="rect">
                  <a:avLst/>
                </a:prstGeom>
                <a:noFill/>
                <a:ln w="9525">
                  <a:noFill/>
                  <a:miter lim="800000"/>
                  <a:headEnd/>
                  <a:tailEnd/>
                </a:ln>
              </p:spPr>
              <p:txBody>
                <a:bodyPr>
                  <a:spAutoFit/>
                </a:bodyPr>
                <a:lstStyle/>
                <a:p>
                  <a:pPr eaLnBrk="0" hangingPunct="0"/>
                  <a:r>
                    <a:rPr lang="en-US" sz="2000">
                      <a:solidFill>
                        <a:srgbClr val="000000"/>
                      </a:solidFill>
                    </a:rPr>
                    <a:t>4xu / 7</a:t>
                  </a:r>
                </a:p>
              </p:txBody>
            </p:sp>
            <p:sp>
              <p:nvSpPr>
                <p:cNvPr id="35873" name="Line 63"/>
                <p:cNvSpPr>
                  <a:spLocks noChangeShapeType="1"/>
                </p:cNvSpPr>
                <p:nvPr/>
              </p:nvSpPr>
              <p:spPr bwMode="auto">
                <a:xfrm flipV="1">
                  <a:off x="1036" y="1163"/>
                  <a:ext cx="0" cy="200"/>
                </a:xfrm>
                <a:prstGeom prst="line">
                  <a:avLst/>
                </a:prstGeom>
                <a:noFill/>
                <a:ln w="19050">
                  <a:solidFill>
                    <a:srgbClr val="000000"/>
                  </a:solidFill>
                  <a:round/>
                  <a:headEnd/>
                  <a:tailEnd type="triangle" w="med" len="med"/>
                </a:ln>
              </p:spPr>
              <p:txBody>
                <a:bodyPr wrap="none" anchor="ctr"/>
                <a:lstStyle/>
                <a:p>
                  <a:endParaRPr lang="en-US"/>
                </a:p>
              </p:txBody>
            </p:sp>
            <p:sp>
              <p:nvSpPr>
                <p:cNvPr id="35874" name="Line 64"/>
                <p:cNvSpPr>
                  <a:spLocks noChangeShapeType="1"/>
                </p:cNvSpPr>
                <p:nvPr/>
              </p:nvSpPr>
              <p:spPr bwMode="auto">
                <a:xfrm>
                  <a:off x="1036" y="2227"/>
                  <a:ext cx="0" cy="351"/>
                </a:xfrm>
                <a:prstGeom prst="line">
                  <a:avLst/>
                </a:prstGeom>
                <a:noFill/>
                <a:ln w="19050">
                  <a:solidFill>
                    <a:srgbClr val="000000"/>
                  </a:solidFill>
                  <a:round/>
                  <a:headEnd/>
                  <a:tailEnd type="triangle" w="med" len="med"/>
                </a:ln>
              </p:spPr>
              <p:txBody>
                <a:bodyPr wrap="none" anchor="ctr"/>
                <a:lstStyle/>
                <a:p>
                  <a:endParaRPr lang="en-US"/>
                </a:p>
              </p:txBody>
            </p:sp>
            <p:sp>
              <p:nvSpPr>
                <p:cNvPr id="35875" name="Line 65"/>
                <p:cNvSpPr>
                  <a:spLocks noChangeShapeType="1"/>
                </p:cNvSpPr>
                <p:nvPr/>
              </p:nvSpPr>
              <p:spPr bwMode="auto">
                <a:xfrm>
                  <a:off x="912" y="2577"/>
                  <a:ext cx="478" cy="0"/>
                </a:xfrm>
                <a:prstGeom prst="line">
                  <a:avLst/>
                </a:prstGeom>
                <a:noFill/>
                <a:ln w="12700">
                  <a:solidFill>
                    <a:srgbClr val="000000"/>
                  </a:solidFill>
                  <a:round/>
                  <a:headEnd/>
                  <a:tailEnd/>
                </a:ln>
              </p:spPr>
              <p:txBody>
                <a:bodyPr/>
                <a:lstStyle/>
                <a:p>
                  <a:endParaRPr lang="en-US"/>
                </a:p>
              </p:txBody>
            </p:sp>
          </p:grpSp>
          <p:sp>
            <p:nvSpPr>
              <p:cNvPr id="35859" name="Line 66"/>
              <p:cNvSpPr>
                <a:spLocks noChangeShapeType="1"/>
              </p:cNvSpPr>
              <p:nvPr/>
            </p:nvSpPr>
            <p:spPr bwMode="auto">
              <a:xfrm>
                <a:off x="1915" y="1165"/>
                <a:ext cx="419" cy="0"/>
              </a:xfrm>
              <a:prstGeom prst="line">
                <a:avLst/>
              </a:prstGeom>
              <a:noFill/>
              <a:ln w="9525">
                <a:solidFill>
                  <a:srgbClr val="000000"/>
                </a:solidFill>
                <a:round/>
                <a:headEnd/>
                <a:tailEnd/>
              </a:ln>
            </p:spPr>
            <p:txBody>
              <a:bodyPr/>
              <a:lstStyle/>
              <a:p>
                <a:endParaRPr lang="en-US"/>
              </a:p>
            </p:txBody>
          </p:sp>
          <p:sp>
            <p:nvSpPr>
              <p:cNvPr id="35860" name="Rectangle 67" descr="75%"/>
              <p:cNvSpPr>
                <a:spLocks noChangeArrowheads="1"/>
              </p:cNvSpPr>
              <p:nvPr/>
            </p:nvSpPr>
            <p:spPr bwMode="auto">
              <a:xfrm>
                <a:off x="1372" y="1169"/>
                <a:ext cx="557" cy="602"/>
              </a:xfrm>
              <a:prstGeom prst="rect">
                <a:avLst/>
              </a:prstGeom>
              <a:pattFill prst="pct75">
                <a:fgClr>
                  <a:srgbClr val="339966"/>
                </a:fgClr>
                <a:bgClr>
                  <a:srgbClr val="FFFFFF"/>
                </a:bgClr>
              </a:pattFill>
              <a:ln w="19050">
                <a:solidFill>
                  <a:srgbClr val="000000"/>
                </a:solidFill>
                <a:miter lim="800000"/>
                <a:headEnd/>
                <a:tailEnd/>
              </a:ln>
            </p:spPr>
            <p:txBody>
              <a:bodyPr wrap="none" anchor="ctr"/>
              <a:lstStyle/>
              <a:p>
                <a:endParaRPr lang="en-US"/>
              </a:p>
            </p:txBody>
          </p:sp>
          <p:sp>
            <p:nvSpPr>
              <p:cNvPr id="35861" name="Rectangle 68"/>
              <p:cNvSpPr>
                <a:spLocks noChangeArrowheads="1"/>
              </p:cNvSpPr>
              <p:nvPr/>
            </p:nvSpPr>
            <p:spPr bwMode="auto">
              <a:xfrm>
                <a:off x="1198" y="806"/>
                <a:ext cx="837" cy="350"/>
              </a:xfrm>
              <a:prstGeom prst="rect">
                <a:avLst/>
              </a:prstGeom>
              <a:solidFill>
                <a:srgbClr val="FFFFCC"/>
              </a:solidFill>
              <a:ln w="9525">
                <a:solidFill>
                  <a:srgbClr val="FFFFCC"/>
                </a:solidFill>
                <a:miter lim="800000"/>
                <a:headEnd/>
                <a:tailEnd/>
              </a:ln>
            </p:spPr>
            <p:txBody>
              <a:bodyPr wrap="none" anchor="ctr"/>
              <a:lstStyle/>
              <a:p>
                <a:endParaRPr lang="en-US"/>
              </a:p>
            </p:txBody>
          </p:sp>
          <p:grpSp>
            <p:nvGrpSpPr>
              <p:cNvPr id="35862" name="Group 69"/>
              <p:cNvGrpSpPr>
                <a:grpSpLocks/>
              </p:cNvGrpSpPr>
              <p:nvPr/>
            </p:nvGrpSpPr>
            <p:grpSpPr bwMode="auto">
              <a:xfrm>
                <a:off x="1294" y="846"/>
                <a:ext cx="770" cy="304"/>
                <a:chOff x="1294" y="846"/>
                <a:chExt cx="770" cy="304"/>
              </a:xfrm>
            </p:grpSpPr>
            <p:sp>
              <p:nvSpPr>
                <p:cNvPr id="35863" name="Text Box 70"/>
                <p:cNvSpPr txBox="1">
                  <a:spLocks noChangeArrowheads="1"/>
                </p:cNvSpPr>
                <p:nvPr/>
              </p:nvSpPr>
              <p:spPr bwMode="auto">
                <a:xfrm>
                  <a:off x="1294" y="846"/>
                  <a:ext cx="770" cy="256"/>
                </a:xfrm>
                <a:prstGeom prst="rect">
                  <a:avLst/>
                </a:prstGeom>
                <a:solidFill>
                  <a:srgbClr val="FFFFCC"/>
                </a:solidFill>
                <a:ln w="9525">
                  <a:solidFill>
                    <a:srgbClr val="FFFFCC"/>
                  </a:solidFill>
                  <a:miter lim="800000"/>
                  <a:headEnd/>
                  <a:tailEnd/>
                </a:ln>
              </p:spPr>
              <p:txBody>
                <a:bodyPr wrap="none">
                  <a:spAutoFit/>
                </a:bodyPr>
                <a:lstStyle/>
                <a:p>
                  <a:pPr eaLnBrk="0" hangingPunct="0"/>
                  <a:r>
                    <a:rPr lang="en-US" sz="2000">
                      <a:solidFill>
                        <a:srgbClr val="000000"/>
                      </a:solidFill>
                    </a:rPr>
                    <a:t>0.446 fck</a:t>
                  </a:r>
                </a:p>
              </p:txBody>
            </p:sp>
            <p:sp>
              <p:nvSpPr>
                <p:cNvPr id="35864" name="Line 71"/>
                <p:cNvSpPr>
                  <a:spLocks noChangeShapeType="1"/>
                </p:cNvSpPr>
                <p:nvPr/>
              </p:nvSpPr>
              <p:spPr bwMode="auto">
                <a:xfrm>
                  <a:off x="1930" y="1049"/>
                  <a:ext cx="0" cy="101"/>
                </a:xfrm>
                <a:prstGeom prst="line">
                  <a:avLst/>
                </a:prstGeom>
                <a:noFill/>
                <a:ln w="12700">
                  <a:solidFill>
                    <a:srgbClr val="000000"/>
                  </a:solidFill>
                  <a:round/>
                  <a:headEnd/>
                  <a:tailEnd/>
                </a:ln>
              </p:spPr>
              <p:txBody>
                <a:bodyPr/>
                <a:lstStyle/>
                <a:p>
                  <a:endParaRPr lang="en-US"/>
                </a:p>
              </p:txBody>
            </p:sp>
            <p:sp>
              <p:nvSpPr>
                <p:cNvPr id="35865" name="Line 72"/>
                <p:cNvSpPr>
                  <a:spLocks noChangeShapeType="1"/>
                </p:cNvSpPr>
                <p:nvPr/>
              </p:nvSpPr>
              <p:spPr bwMode="auto">
                <a:xfrm>
                  <a:off x="1380" y="1049"/>
                  <a:ext cx="0" cy="101"/>
                </a:xfrm>
                <a:prstGeom prst="line">
                  <a:avLst/>
                </a:prstGeom>
                <a:noFill/>
                <a:ln w="12700">
                  <a:solidFill>
                    <a:srgbClr val="000000"/>
                  </a:solidFill>
                  <a:round/>
                  <a:headEnd/>
                  <a:tailEnd/>
                </a:ln>
              </p:spPr>
              <p:txBody>
                <a:bodyPr/>
                <a:lstStyle/>
                <a:p>
                  <a:endParaRPr lang="en-US"/>
                </a:p>
              </p:txBody>
            </p:sp>
            <p:sp>
              <p:nvSpPr>
                <p:cNvPr id="35866" name="Line 73"/>
                <p:cNvSpPr>
                  <a:spLocks noChangeShapeType="1"/>
                </p:cNvSpPr>
                <p:nvPr/>
              </p:nvSpPr>
              <p:spPr bwMode="auto">
                <a:xfrm>
                  <a:off x="1373" y="1087"/>
                  <a:ext cx="557" cy="0"/>
                </a:xfrm>
                <a:prstGeom prst="line">
                  <a:avLst/>
                </a:prstGeom>
                <a:noFill/>
                <a:ln w="9525">
                  <a:solidFill>
                    <a:srgbClr val="000000"/>
                  </a:solidFill>
                  <a:round/>
                  <a:headEnd type="triangle" w="med" len="med"/>
                  <a:tailEnd type="triangle" w="med" len="med"/>
                </a:ln>
              </p:spPr>
              <p:txBody>
                <a:bodyPr/>
                <a:lstStyle/>
                <a:p>
                  <a:endParaRPr lang="en-US"/>
                </a:p>
              </p:txBody>
            </p:sp>
          </p:grpSp>
        </p:gr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7101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17105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499"/>
                                          </p:stCondLst>
                                        </p:cTn>
                                        <p:tgtEl>
                                          <p:spTgt spid="171012"/>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71052"/>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171038"/>
                                        </p:tgtEl>
                                        <p:attrNameLst>
                                          <p:attrName>style.visibility</p:attrName>
                                        </p:attrNameLst>
                                      </p:cBhvr>
                                      <p:to>
                                        <p:strVal val="visible"/>
                                      </p:to>
                                    </p:set>
                                    <p:animEffect transition="in" filter="wipe(left)">
                                      <p:cBhvr>
                                        <p:cTn id="23" dur="500"/>
                                        <p:tgtEl>
                                          <p:spTgt spid="171038"/>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171039"/>
                                        </p:tgtEl>
                                        <p:attrNameLst>
                                          <p:attrName>style.visibility</p:attrName>
                                        </p:attrNameLst>
                                      </p:cBhvr>
                                      <p:to>
                                        <p:strVal val="visible"/>
                                      </p:to>
                                    </p:set>
                                    <p:animEffect transition="in" filter="wipe(left)">
                                      <p:cBhvr>
                                        <p:cTn id="28" dur="500"/>
                                        <p:tgtEl>
                                          <p:spTgt spid="171039"/>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presetSubtype="0" fill="hold" nodeType="clickEffect">
                                  <p:stCondLst>
                                    <p:cond delay="0"/>
                                  </p:stCondLst>
                                  <p:childTnLst>
                                    <p:set>
                                      <p:cBhvr>
                                        <p:cTn id="32" dur="1" fill="hold">
                                          <p:stCondLst>
                                            <p:cond delay="499"/>
                                          </p:stCondLst>
                                        </p:cTn>
                                        <p:tgtEl>
                                          <p:spTgt spid="171040"/>
                                        </p:tgtEl>
                                        <p:attrNameLst>
                                          <p:attrName>style.visibility</p:attrName>
                                        </p:attrNameLst>
                                      </p:cBhvr>
                                      <p:to>
                                        <p:strVal val="visible"/>
                                      </p:to>
                                    </p:set>
                                  </p:childTnLst>
                                </p:cTn>
                              </p:par>
                            </p:childTnLst>
                          </p:cTn>
                        </p:par>
                        <p:par>
                          <p:cTn id="33" fill="hold" nodeType="afterGroup">
                            <p:stCondLst>
                              <p:cond delay="500"/>
                            </p:stCondLst>
                            <p:childTnLst>
                              <p:par>
                                <p:cTn id="34" presetID="1" presetClass="entr" presetSubtype="0" fill="hold" nodeType="afterEffect">
                                  <p:stCondLst>
                                    <p:cond delay="1000"/>
                                  </p:stCondLst>
                                  <p:childTnLst>
                                    <p:set>
                                      <p:cBhvr>
                                        <p:cTn id="35" dur="1" fill="hold">
                                          <p:stCondLst>
                                            <p:cond delay="499"/>
                                          </p:stCondLst>
                                        </p:cTn>
                                        <p:tgtEl>
                                          <p:spTgt spid="17104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1011" grpId="0" autoUpdateAnimBg="0"/>
      <p:bldP spid="171038" grpId="0" autoUpdateAnimBg="0"/>
      <p:bldP spid="171039" grpId="0" autoUpdateAnimBg="0"/>
      <p:bldP spid="171052" grpId="0"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865" name="Group 2"/>
          <p:cNvGrpSpPr>
            <a:grpSpLocks/>
          </p:cNvGrpSpPr>
          <p:nvPr/>
        </p:nvGrpSpPr>
        <p:grpSpPr bwMode="auto">
          <a:xfrm>
            <a:off x="228600" y="304800"/>
            <a:ext cx="8610600" cy="6019800"/>
            <a:chOff x="144" y="192"/>
            <a:chExt cx="5424" cy="3792"/>
          </a:xfrm>
        </p:grpSpPr>
        <p:grpSp>
          <p:nvGrpSpPr>
            <p:cNvPr id="36866" name="Group 3"/>
            <p:cNvGrpSpPr>
              <a:grpSpLocks/>
            </p:cNvGrpSpPr>
            <p:nvPr/>
          </p:nvGrpSpPr>
          <p:grpSpPr bwMode="auto">
            <a:xfrm>
              <a:off x="192" y="192"/>
              <a:ext cx="5376" cy="1403"/>
              <a:chOff x="192" y="192"/>
              <a:chExt cx="5376" cy="1403"/>
            </a:xfrm>
          </p:grpSpPr>
          <p:grpSp>
            <p:nvGrpSpPr>
              <p:cNvPr id="36872" name="Group 4"/>
              <p:cNvGrpSpPr>
                <a:grpSpLocks/>
              </p:cNvGrpSpPr>
              <p:nvPr/>
            </p:nvGrpSpPr>
            <p:grpSpPr bwMode="auto">
              <a:xfrm>
                <a:off x="1373" y="984"/>
                <a:ext cx="67" cy="480"/>
                <a:chOff x="5351" y="4684"/>
                <a:chExt cx="180" cy="820"/>
              </a:xfrm>
            </p:grpSpPr>
            <p:sp>
              <p:nvSpPr>
                <p:cNvPr id="36879" name="Line 5"/>
                <p:cNvSpPr>
                  <a:spLocks noChangeShapeType="1"/>
                </p:cNvSpPr>
                <p:nvPr/>
              </p:nvSpPr>
              <p:spPr bwMode="auto">
                <a:xfrm flipH="1">
                  <a:off x="5361" y="4684"/>
                  <a:ext cx="0" cy="820"/>
                </a:xfrm>
                <a:prstGeom prst="line">
                  <a:avLst/>
                </a:prstGeom>
                <a:noFill/>
                <a:ln w="38100">
                  <a:solidFill>
                    <a:srgbClr val="000000"/>
                  </a:solidFill>
                  <a:round/>
                  <a:headEnd/>
                  <a:tailEnd/>
                </a:ln>
              </p:spPr>
              <p:txBody>
                <a:bodyPr/>
                <a:lstStyle/>
                <a:p>
                  <a:endParaRPr lang="en-US"/>
                </a:p>
              </p:txBody>
            </p:sp>
            <p:sp>
              <p:nvSpPr>
                <p:cNvPr id="36880" name="Line 6"/>
                <p:cNvSpPr>
                  <a:spLocks noChangeShapeType="1"/>
                </p:cNvSpPr>
                <p:nvPr/>
              </p:nvSpPr>
              <p:spPr bwMode="auto">
                <a:xfrm>
                  <a:off x="5351" y="4684"/>
                  <a:ext cx="180" cy="0"/>
                </a:xfrm>
                <a:prstGeom prst="line">
                  <a:avLst/>
                </a:prstGeom>
                <a:noFill/>
                <a:ln w="38100">
                  <a:solidFill>
                    <a:srgbClr val="000000"/>
                  </a:solidFill>
                  <a:round/>
                  <a:headEnd/>
                  <a:tailEnd/>
                </a:ln>
              </p:spPr>
              <p:txBody>
                <a:bodyPr/>
                <a:lstStyle/>
                <a:p>
                  <a:endParaRPr lang="en-US"/>
                </a:p>
              </p:txBody>
            </p:sp>
            <p:sp>
              <p:nvSpPr>
                <p:cNvPr id="36881" name="Line 7"/>
                <p:cNvSpPr>
                  <a:spLocks noChangeShapeType="1"/>
                </p:cNvSpPr>
                <p:nvPr/>
              </p:nvSpPr>
              <p:spPr bwMode="auto">
                <a:xfrm>
                  <a:off x="5351" y="5504"/>
                  <a:ext cx="180" cy="0"/>
                </a:xfrm>
                <a:prstGeom prst="line">
                  <a:avLst/>
                </a:prstGeom>
                <a:noFill/>
                <a:ln w="38100">
                  <a:solidFill>
                    <a:srgbClr val="000000"/>
                  </a:solidFill>
                  <a:round/>
                  <a:headEnd/>
                  <a:tailEnd/>
                </a:ln>
              </p:spPr>
              <p:txBody>
                <a:bodyPr/>
                <a:lstStyle/>
                <a:p>
                  <a:endParaRPr lang="en-US"/>
                </a:p>
              </p:txBody>
            </p:sp>
          </p:grpSp>
          <p:grpSp>
            <p:nvGrpSpPr>
              <p:cNvPr id="36873" name="Group 8"/>
              <p:cNvGrpSpPr>
                <a:grpSpLocks/>
              </p:cNvGrpSpPr>
              <p:nvPr/>
            </p:nvGrpSpPr>
            <p:grpSpPr bwMode="auto">
              <a:xfrm>
                <a:off x="192" y="192"/>
                <a:ext cx="5376" cy="1403"/>
                <a:chOff x="192" y="192"/>
                <a:chExt cx="5376" cy="1403"/>
              </a:xfrm>
            </p:grpSpPr>
            <p:grpSp>
              <p:nvGrpSpPr>
                <p:cNvPr id="36874" name="Group 9"/>
                <p:cNvGrpSpPr>
                  <a:grpSpLocks/>
                </p:cNvGrpSpPr>
                <p:nvPr/>
              </p:nvGrpSpPr>
              <p:grpSpPr bwMode="auto">
                <a:xfrm>
                  <a:off x="5001" y="948"/>
                  <a:ext cx="153" cy="486"/>
                  <a:chOff x="10701" y="4764"/>
                  <a:chExt cx="180" cy="820"/>
                </a:xfrm>
              </p:grpSpPr>
              <p:sp>
                <p:nvSpPr>
                  <p:cNvPr id="36876" name="Line 10"/>
                  <p:cNvSpPr>
                    <a:spLocks noChangeShapeType="1"/>
                  </p:cNvSpPr>
                  <p:nvPr/>
                </p:nvSpPr>
                <p:spPr bwMode="auto">
                  <a:xfrm>
                    <a:off x="10861" y="4764"/>
                    <a:ext cx="0" cy="820"/>
                  </a:xfrm>
                  <a:prstGeom prst="line">
                    <a:avLst/>
                  </a:prstGeom>
                  <a:noFill/>
                  <a:ln w="38100">
                    <a:solidFill>
                      <a:srgbClr val="000000"/>
                    </a:solidFill>
                    <a:round/>
                    <a:headEnd/>
                    <a:tailEnd/>
                  </a:ln>
                </p:spPr>
                <p:txBody>
                  <a:bodyPr/>
                  <a:lstStyle/>
                  <a:p>
                    <a:endParaRPr lang="en-US"/>
                  </a:p>
                </p:txBody>
              </p:sp>
              <p:sp>
                <p:nvSpPr>
                  <p:cNvPr id="36877" name="Line 11"/>
                  <p:cNvSpPr>
                    <a:spLocks noChangeShapeType="1"/>
                  </p:cNvSpPr>
                  <p:nvPr/>
                </p:nvSpPr>
                <p:spPr bwMode="auto">
                  <a:xfrm flipH="1">
                    <a:off x="10701" y="4764"/>
                    <a:ext cx="180" cy="0"/>
                  </a:xfrm>
                  <a:prstGeom prst="line">
                    <a:avLst/>
                  </a:prstGeom>
                  <a:noFill/>
                  <a:ln w="38100">
                    <a:solidFill>
                      <a:srgbClr val="000000"/>
                    </a:solidFill>
                    <a:round/>
                    <a:headEnd/>
                    <a:tailEnd/>
                  </a:ln>
                </p:spPr>
                <p:txBody>
                  <a:bodyPr/>
                  <a:lstStyle/>
                  <a:p>
                    <a:endParaRPr lang="en-US"/>
                  </a:p>
                </p:txBody>
              </p:sp>
              <p:sp>
                <p:nvSpPr>
                  <p:cNvPr id="36878" name="Line 12"/>
                  <p:cNvSpPr>
                    <a:spLocks noChangeShapeType="1"/>
                  </p:cNvSpPr>
                  <p:nvPr/>
                </p:nvSpPr>
                <p:spPr bwMode="auto">
                  <a:xfrm flipH="1">
                    <a:off x="10701" y="5584"/>
                    <a:ext cx="180" cy="0"/>
                  </a:xfrm>
                  <a:prstGeom prst="line">
                    <a:avLst/>
                  </a:prstGeom>
                  <a:noFill/>
                  <a:ln w="38100">
                    <a:solidFill>
                      <a:srgbClr val="000000"/>
                    </a:solidFill>
                    <a:round/>
                    <a:headEnd/>
                    <a:tailEnd/>
                  </a:ln>
                </p:spPr>
                <p:txBody>
                  <a:bodyPr/>
                  <a:lstStyle/>
                  <a:p>
                    <a:endParaRPr lang="en-US"/>
                  </a:p>
                </p:txBody>
              </p:sp>
            </p:grpSp>
            <p:sp>
              <p:nvSpPr>
                <p:cNvPr id="172045" name="Rectangle 13"/>
                <p:cNvSpPr>
                  <a:spLocks noChangeArrowheads="1"/>
                </p:cNvSpPr>
                <p:nvPr/>
              </p:nvSpPr>
              <p:spPr bwMode="auto">
                <a:xfrm>
                  <a:off x="192" y="192"/>
                  <a:ext cx="5376" cy="140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eaLnBrk="0" hangingPunct="0"/>
                  <a:r>
                    <a:rPr lang="en-US" sz="2800">
                      <a:solidFill>
                        <a:srgbClr val="000099"/>
                      </a:solidFill>
                      <a:cs typeface="Times New Roman" pitchFamily="18" charset="0"/>
                    </a:rPr>
                    <a:t>Distance of center of gravity of compression force</a:t>
                  </a:r>
                </a:p>
                <a:p>
                  <a:pPr eaLnBrk="0" hangingPunct="0"/>
                  <a:r>
                    <a:rPr lang="en-US" sz="2800">
                      <a:solidFill>
                        <a:srgbClr val="000099"/>
                      </a:solidFill>
                      <a:cs typeface="Times New Roman" pitchFamily="18" charset="0"/>
                    </a:rPr>
                    <a:t>from top fiber,</a:t>
                  </a:r>
                </a:p>
                <a:p>
                  <a:pPr eaLnBrk="0" hangingPunct="0"/>
                  <a:endParaRPr lang="en-US" sz="2800">
                    <a:solidFill>
                      <a:srgbClr val="000099"/>
                    </a:solidFill>
                    <a:cs typeface="Times New Roman" pitchFamily="18" charset="0"/>
                  </a:endParaRPr>
                </a:p>
                <a:p>
                  <a:pPr eaLnBrk="0" hangingPunct="0"/>
                  <a:r>
                    <a:rPr lang="en-US" sz="2800">
                      <a:solidFill>
                        <a:srgbClr val="000099"/>
                      </a:solidFill>
                    </a:rPr>
                    <a:t> </a:t>
                  </a:r>
                  <a:r>
                    <a:rPr lang="en-US" sz="2800">
                      <a:solidFill>
                        <a:srgbClr val="000099"/>
                      </a:solidFill>
                      <a:cs typeface="Times New Roman" pitchFamily="18" charset="0"/>
                    </a:rPr>
                    <a:t>k .</a:t>
                  </a:r>
                  <a:r>
                    <a:rPr lang="en-US" sz="2800" baseline="-30000">
                      <a:solidFill>
                        <a:srgbClr val="000099"/>
                      </a:solidFill>
                      <a:cs typeface="Times New Roman" pitchFamily="18" charset="0"/>
                    </a:rPr>
                    <a:t> </a:t>
                  </a:r>
                  <a:r>
                    <a:rPr lang="en-US" sz="2800">
                      <a:solidFill>
                        <a:srgbClr val="000099"/>
                      </a:solidFill>
                      <a:cs typeface="Times New Roman" pitchFamily="18" charset="0"/>
                    </a:rPr>
                    <a:t>x</a:t>
                  </a:r>
                  <a:r>
                    <a:rPr lang="en-US" sz="2800" baseline="-30000">
                      <a:solidFill>
                        <a:srgbClr val="000099"/>
                      </a:solidFill>
                      <a:cs typeface="Times New Roman" pitchFamily="18" charset="0"/>
                    </a:rPr>
                    <a:t> u </a:t>
                  </a:r>
                  <a:r>
                    <a:rPr lang="en-US" sz="2800">
                      <a:solidFill>
                        <a:srgbClr val="000099"/>
                      </a:solidFill>
                      <a:cs typeface="Times New Roman" pitchFamily="18" charset="0"/>
                    </a:rPr>
                    <a:t>=  </a:t>
                  </a:r>
                  <a:r>
                    <a:rPr lang="en-US" sz="2800" u="sng">
                      <a:solidFill>
                        <a:srgbClr val="000099"/>
                      </a:solidFill>
                      <a:cs typeface="Times New Roman" pitchFamily="18" charset="0"/>
                    </a:rPr>
                    <a:t>b</a:t>
                  </a:r>
                  <a:r>
                    <a:rPr lang="en-US" sz="2800">
                      <a:solidFill>
                        <a:srgbClr val="000099"/>
                      </a:solidFill>
                      <a:cs typeface="Times New Roman" pitchFamily="18" charset="0"/>
                    </a:rPr>
                    <a:t>    A </a:t>
                  </a:r>
                  <a:r>
                    <a:rPr lang="en-US" sz="2800" b="1">
                      <a:solidFill>
                        <a:srgbClr val="000099"/>
                      </a:solidFill>
                      <a:cs typeface="Times New Roman" pitchFamily="18" charset="0"/>
                    </a:rPr>
                    <a:t>.</a:t>
                  </a:r>
                  <a:r>
                    <a:rPr lang="en-US" sz="2800">
                      <a:solidFill>
                        <a:srgbClr val="000099"/>
                      </a:solidFill>
                      <a:cs typeface="Times New Roman" pitchFamily="18" charset="0"/>
                    </a:rPr>
                    <a:t>  </a:t>
                  </a:r>
                  <a:r>
                    <a:rPr lang="en-US" sz="2800" u="sng">
                      <a:solidFill>
                        <a:srgbClr val="000099"/>
                      </a:solidFill>
                      <a:cs typeface="Times New Roman" pitchFamily="18" charset="0"/>
                    </a:rPr>
                    <a:t>3 </a:t>
                  </a:r>
                  <a:r>
                    <a:rPr lang="en-US" sz="2800">
                      <a:solidFill>
                        <a:srgbClr val="000099"/>
                      </a:solidFill>
                      <a:cs typeface="Times New Roman" pitchFamily="18" charset="0"/>
                    </a:rPr>
                    <a:t>x </a:t>
                  </a:r>
                  <a:r>
                    <a:rPr lang="en-US" sz="2800" baseline="-30000">
                      <a:solidFill>
                        <a:srgbClr val="000099"/>
                      </a:solidFill>
                      <a:cs typeface="Times New Roman" pitchFamily="18" charset="0"/>
                    </a:rPr>
                    <a:t>u </a:t>
                  </a:r>
                  <a:r>
                    <a:rPr lang="en-US" sz="2800" b="1">
                      <a:solidFill>
                        <a:srgbClr val="000099"/>
                      </a:solidFill>
                      <a:cs typeface="Times New Roman" pitchFamily="18" charset="0"/>
                    </a:rPr>
                    <a:t>. </a:t>
                  </a:r>
                  <a:r>
                    <a:rPr lang="en-US" sz="2800" u="sng">
                      <a:solidFill>
                        <a:srgbClr val="000099"/>
                      </a:solidFill>
                      <a:cs typeface="Times New Roman" pitchFamily="18" charset="0"/>
                    </a:rPr>
                    <a:t>1</a:t>
                  </a:r>
                  <a:r>
                    <a:rPr lang="en-US" sz="2800">
                      <a:solidFill>
                        <a:srgbClr val="000099"/>
                      </a:solidFill>
                      <a:cs typeface="Times New Roman" pitchFamily="18" charset="0"/>
                    </a:rPr>
                    <a:t> +  B ( </a:t>
                  </a:r>
                  <a:r>
                    <a:rPr lang="en-US" sz="2800" u="sng">
                      <a:solidFill>
                        <a:srgbClr val="000099"/>
                      </a:solidFill>
                      <a:cs typeface="Times New Roman" pitchFamily="18" charset="0"/>
                    </a:rPr>
                    <a:t>3 </a:t>
                  </a:r>
                  <a:r>
                    <a:rPr lang="en-US" sz="2800">
                      <a:solidFill>
                        <a:srgbClr val="000099"/>
                      </a:solidFill>
                      <a:cs typeface="Times New Roman" pitchFamily="18" charset="0"/>
                    </a:rPr>
                    <a:t>x </a:t>
                  </a:r>
                  <a:r>
                    <a:rPr lang="en-US" sz="2800" baseline="-30000">
                      <a:solidFill>
                        <a:srgbClr val="000099"/>
                      </a:solidFill>
                      <a:cs typeface="Times New Roman" pitchFamily="18" charset="0"/>
                    </a:rPr>
                    <a:t>u</a:t>
                  </a:r>
                  <a:r>
                    <a:rPr lang="en-US" sz="2800">
                      <a:solidFill>
                        <a:srgbClr val="000099"/>
                      </a:solidFill>
                      <a:cs typeface="Times New Roman" pitchFamily="18" charset="0"/>
                    </a:rPr>
                    <a:t>  +  </a:t>
                  </a:r>
                  <a:r>
                    <a:rPr lang="en-US" sz="2800" u="sng">
                      <a:solidFill>
                        <a:srgbClr val="000099"/>
                      </a:solidFill>
                      <a:cs typeface="Times New Roman" pitchFamily="18" charset="0"/>
                    </a:rPr>
                    <a:t>3 </a:t>
                  </a:r>
                  <a:r>
                    <a:rPr lang="en-US" sz="2800">
                      <a:solidFill>
                        <a:srgbClr val="000099"/>
                      </a:solidFill>
                      <a:cs typeface="Times New Roman" pitchFamily="18" charset="0"/>
                    </a:rPr>
                    <a:t> </a:t>
                  </a:r>
                  <a:r>
                    <a:rPr lang="en-US" sz="2800" b="1">
                      <a:solidFill>
                        <a:srgbClr val="000099"/>
                      </a:solidFill>
                      <a:cs typeface="Times New Roman" pitchFamily="18" charset="0"/>
                    </a:rPr>
                    <a:t>.</a:t>
                  </a:r>
                  <a:r>
                    <a:rPr lang="en-US" sz="2800">
                      <a:solidFill>
                        <a:srgbClr val="000099"/>
                      </a:solidFill>
                      <a:cs typeface="Times New Roman" pitchFamily="18" charset="0"/>
                    </a:rPr>
                    <a:t> </a:t>
                  </a:r>
                  <a:r>
                    <a:rPr lang="en-US" sz="2800" u="sng">
                      <a:solidFill>
                        <a:srgbClr val="000099"/>
                      </a:solidFill>
                      <a:cs typeface="Times New Roman" pitchFamily="18" charset="0"/>
                    </a:rPr>
                    <a:t>4</a:t>
                  </a:r>
                  <a:r>
                    <a:rPr lang="en-US" sz="2800">
                      <a:solidFill>
                        <a:srgbClr val="000099"/>
                      </a:solidFill>
                      <a:cs typeface="Times New Roman" pitchFamily="18" charset="0"/>
                    </a:rPr>
                    <a:t> x </a:t>
                  </a:r>
                  <a:r>
                    <a:rPr lang="en-US" sz="2800" baseline="-30000">
                      <a:solidFill>
                        <a:srgbClr val="000099"/>
                      </a:solidFill>
                      <a:cs typeface="Times New Roman" pitchFamily="18" charset="0"/>
                    </a:rPr>
                    <a:t>u</a:t>
                  </a:r>
                  <a:r>
                    <a:rPr lang="en-US" sz="2800">
                      <a:solidFill>
                        <a:srgbClr val="000099"/>
                      </a:solidFill>
                      <a:cs typeface="Times New Roman" pitchFamily="18" charset="0"/>
                    </a:rPr>
                    <a:t> )                                                             </a:t>
                  </a:r>
                </a:p>
                <a:p>
                  <a:pPr eaLnBrk="0" hangingPunct="0"/>
                  <a:r>
                    <a:rPr lang="en-US" sz="2800">
                      <a:solidFill>
                        <a:srgbClr val="000099"/>
                      </a:solidFill>
                      <a:cs typeface="Times New Roman" pitchFamily="18" charset="0"/>
                    </a:rPr>
                    <a:t>              C          7        2           7           8    7</a:t>
                  </a:r>
                  <a:endParaRPr lang="en-US" sz="2800">
                    <a:solidFill>
                      <a:srgbClr val="000099"/>
                    </a:solidFill>
                  </a:endParaRPr>
                </a:p>
              </p:txBody>
            </p:sp>
          </p:grpSp>
        </p:grpSp>
        <p:sp>
          <p:nvSpPr>
            <p:cNvPr id="172046" name="Rectangle 14"/>
            <p:cNvSpPr>
              <a:spLocks noChangeArrowheads="1"/>
            </p:cNvSpPr>
            <p:nvPr/>
          </p:nvSpPr>
          <p:spPr bwMode="auto">
            <a:xfrm>
              <a:off x="816" y="1497"/>
              <a:ext cx="3360" cy="32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eaLnBrk="0" hangingPunct="0">
                <a:defRPr/>
              </a:pPr>
              <a:r>
                <a:rPr lang="en-US" sz="2800">
                  <a:solidFill>
                    <a:srgbClr val="000099"/>
                  </a:solidFill>
                  <a:latin typeface="Arial" charset="0"/>
                  <a:ea typeface="ＭＳ Ｐゴシック" charset="0"/>
                  <a:cs typeface="Times New Roman" charset="0"/>
                </a:rPr>
                <a:t>=    0.416  x </a:t>
              </a:r>
              <a:r>
                <a:rPr lang="en-US" sz="2800" baseline="-30000">
                  <a:solidFill>
                    <a:srgbClr val="000099"/>
                  </a:solidFill>
                  <a:latin typeface="Arial" charset="0"/>
                  <a:ea typeface="ＭＳ Ｐゴシック" charset="0"/>
                  <a:cs typeface="Times New Roman" charset="0"/>
                </a:rPr>
                <a:t>u</a:t>
              </a:r>
              <a:r>
                <a:rPr lang="en-US" sz="2800">
                  <a:solidFill>
                    <a:srgbClr val="000099"/>
                  </a:solidFill>
                  <a:latin typeface="Arial" charset="0"/>
                  <a:ea typeface="ＭＳ Ｐゴシック" charset="0"/>
                  <a:cs typeface="Times New Roman" charset="0"/>
                </a:rPr>
                <a:t>      ie</a:t>
              </a:r>
              <a:r>
                <a:rPr lang="en-US" sz="2800">
                  <a:latin typeface="Arial" charset="0"/>
                  <a:ea typeface="ＭＳ Ｐゴシック" charset="0"/>
                  <a:cs typeface="Times New Roman" charset="0"/>
                </a:rPr>
                <a:t>    </a:t>
              </a:r>
              <a:r>
                <a:rPr lang="en-US" sz="2800">
                  <a:solidFill>
                    <a:srgbClr val="FF0000"/>
                  </a:solidFill>
                  <a:latin typeface="Arial" charset="0"/>
                  <a:ea typeface="ＭＳ Ｐゴシック" charset="0"/>
                  <a:cs typeface="Times New Roman" charset="0"/>
                </a:rPr>
                <a:t>k =   0.416</a:t>
              </a:r>
              <a:r>
                <a:rPr lang="en-US" sz="2800">
                  <a:latin typeface="Arial" charset="0"/>
                  <a:ea typeface="ＭＳ Ｐゴシック" charset="0"/>
                  <a:cs typeface="Times New Roman" charset="0"/>
                </a:rPr>
                <a:t>       </a:t>
              </a:r>
              <a:endParaRPr lang="en-US" sz="2800">
                <a:latin typeface="Arial" charset="0"/>
                <a:ea typeface="ＭＳ Ｐゴシック" charset="0"/>
                <a:cs typeface="Arial" charset="0"/>
              </a:endParaRPr>
            </a:p>
          </p:txBody>
        </p:sp>
        <p:sp>
          <p:nvSpPr>
            <p:cNvPr id="172047" name="Rectangle 15"/>
            <p:cNvSpPr>
              <a:spLocks noChangeArrowheads="1"/>
            </p:cNvSpPr>
            <p:nvPr/>
          </p:nvSpPr>
          <p:spPr bwMode="auto">
            <a:xfrm>
              <a:off x="192" y="2208"/>
              <a:ext cx="5328" cy="86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eaLnBrk="0" hangingPunct="0">
                <a:defRPr/>
              </a:pPr>
              <a:r>
                <a:rPr lang="en-US" sz="2800">
                  <a:solidFill>
                    <a:srgbClr val="000099"/>
                  </a:solidFill>
                  <a:latin typeface="Arial" charset="0"/>
                  <a:ea typeface="ＭＳ Ｐゴシック" charset="0"/>
                  <a:cs typeface="Times New Roman" charset="0"/>
                </a:rPr>
                <a:t>0.36fck. x </a:t>
              </a:r>
              <a:r>
                <a:rPr lang="en-US" sz="2800" baseline="-30000">
                  <a:solidFill>
                    <a:srgbClr val="000099"/>
                  </a:solidFill>
                  <a:latin typeface="Arial" charset="0"/>
                  <a:ea typeface="ＭＳ Ｐゴシック" charset="0"/>
                  <a:cs typeface="Times New Roman" charset="0"/>
                </a:rPr>
                <a:t>u</a:t>
              </a:r>
              <a:r>
                <a:rPr lang="en-US" sz="2800">
                  <a:solidFill>
                    <a:srgbClr val="000099"/>
                  </a:solidFill>
                  <a:latin typeface="Arial" charset="0"/>
                  <a:ea typeface="ＭＳ Ｐゴシック" charset="0"/>
                  <a:cs typeface="Times New Roman" charset="0"/>
                </a:rPr>
                <a:t> b     =   0.87 .  f y .  As       from    which, </a:t>
              </a:r>
            </a:p>
            <a:p>
              <a:pPr eaLnBrk="0" hangingPunct="0">
                <a:defRPr/>
              </a:pPr>
              <a:r>
                <a:rPr lang="en-US" sz="2800">
                  <a:solidFill>
                    <a:srgbClr val="000099"/>
                  </a:solidFill>
                  <a:latin typeface="Arial" charset="0"/>
                  <a:ea typeface="ＭＳ Ｐゴシック" charset="0"/>
                  <a:cs typeface="Times New Roman" charset="0"/>
                </a:rPr>
                <a:t>      k</a:t>
              </a:r>
              <a:r>
                <a:rPr lang="en-US" sz="2800" baseline="-30000">
                  <a:solidFill>
                    <a:srgbClr val="000099"/>
                  </a:solidFill>
                  <a:latin typeface="Arial" charset="0"/>
                  <a:ea typeface="ＭＳ Ｐゴシック" charset="0"/>
                  <a:cs typeface="Times New Roman" charset="0"/>
                </a:rPr>
                <a:t>u</a:t>
              </a:r>
              <a:r>
                <a:rPr lang="en-US" sz="2800">
                  <a:solidFill>
                    <a:srgbClr val="000099"/>
                  </a:solidFill>
                  <a:latin typeface="Arial" charset="0"/>
                  <a:ea typeface="ＭＳ Ｐゴシック" charset="0"/>
                  <a:cs typeface="Times New Roman" charset="0"/>
                </a:rPr>
                <a:t> =  x </a:t>
              </a:r>
              <a:r>
                <a:rPr lang="en-US" sz="2800" baseline="-30000">
                  <a:solidFill>
                    <a:srgbClr val="000099"/>
                  </a:solidFill>
                  <a:latin typeface="Arial" charset="0"/>
                  <a:ea typeface="ＭＳ Ｐゴシック" charset="0"/>
                  <a:cs typeface="Times New Roman" charset="0"/>
                </a:rPr>
                <a:t>u</a:t>
              </a:r>
              <a:r>
                <a:rPr lang="en-US" sz="2800">
                  <a:solidFill>
                    <a:srgbClr val="000099"/>
                  </a:solidFill>
                  <a:latin typeface="Arial" charset="0"/>
                  <a:ea typeface="ＭＳ Ｐゴシック" charset="0"/>
                  <a:cs typeface="Times New Roman" charset="0"/>
                </a:rPr>
                <a:t> / d  =   </a:t>
              </a:r>
              <a:r>
                <a:rPr lang="en-US" sz="2800">
                  <a:solidFill>
                    <a:srgbClr val="FF0000"/>
                  </a:solidFill>
                  <a:latin typeface="Arial" charset="0"/>
                  <a:ea typeface="ＭＳ Ｐゴシック" charset="0"/>
                  <a:cs typeface="Times New Roman" charset="0"/>
                </a:rPr>
                <a:t>2 .417  </a:t>
              </a:r>
              <a:r>
                <a:rPr lang="en-US" sz="2800" u="sng">
                  <a:solidFill>
                    <a:srgbClr val="FF0000"/>
                  </a:solidFill>
                  <a:latin typeface="Arial" charset="0"/>
                  <a:ea typeface="ＭＳ Ｐゴシック" charset="0"/>
                  <a:cs typeface="Times New Roman" charset="0"/>
                </a:rPr>
                <a:t>fy</a:t>
              </a:r>
              <a:r>
                <a:rPr lang="en-US" sz="2800">
                  <a:solidFill>
                    <a:srgbClr val="FF0000"/>
                  </a:solidFill>
                  <a:latin typeface="Arial" charset="0"/>
                  <a:ea typeface="ＭＳ Ｐゴシック" charset="0"/>
                  <a:cs typeface="Times New Roman" charset="0"/>
                </a:rPr>
                <a:t> (p)</a:t>
              </a:r>
              <a:r>
                <a:rPr lang="en-US" sz="2800">
                  <a:solidFill>
                    <a:srgbClr val="000099"/>
                  </a:solidFill>
                  <a:latin typeface="Arial" charset="0"/>
                  <a:ea typeface="ＭＳ Ｐゴシック" charset="0"/>
                  <a:cs typeface="Times New Roman" charset="0"/>
                </a:rPr>
                <a:t> where  p =  As / bd                          </a:t>
              </a:r>
            </a:p>
            <a:p>
              <a:pPr eaLnBrk="0" hangingPunct="0">
                <a:defRPr/>
              </a:pPr>
              <a:r>
                <a:rPr lang="en-US" sz="2800">
                  <a:solidFill>
                    <a:srgbClr val="000099"/>
                  </a:solidFill>
                  <a:latin typeface="Arial" charset="0"/>
                  <a:ea typeface="ＭＳ Ｐゴシック" charset="0"/>
                  <a:cs typeface="Times New Roman" charset="0"/>
                </a:rPr>
                <a:t>                                           </a:t>
              </a:r>
              <a:r>
                <a:rPr lang="en-US" sz="2800">
                  <a:solidFill>
                    <a:srgbClr val="FF0000"/>
                  </a:solidFill>
                  <a:latin typeface="Arial" charset="0"/>
                  <a:ea typeface="ＭＳ Ｐゴシック" charset="0"/>
                  <a:cs typeface="Times New Roman" charset="0"/>
                </a:rPr>
                <a:t>fck</a:t>
              </a:r>
              <a:endParaRPr lang="en-US" sz="2800">
                <a:solidFill>
                  <a:srgbClr val="FF0000"/>
                </a:solidFill>
                <a:latin typeface="Arial" charset="0"/>
                <a:ea typeface="ＭＳ Ｐゴシック" charset="0"/>
                <a:cs typeface="Arial" charset="0"/>
              </a:endParaRPr>
            </a:p>
          </p:txBody>
        </p:sp>
        <p:sp>
          <p:nvSpPr>
            <p:cNvPr id="172048" name="Rectangle 16"/>
            <p:cNvSpPr>
              <a:spLocks noChangeArrowheads="1"/>
            </p:cNvSpPr>
            <p:nvPr/>
          </p:nvSpPr>
          <p:spPr bwMode="auto">
            <a:xfrm>
              <a:off x="192" y="3108"/>
              <a:ext cx="5376" cy="59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eaLnBrk="0" hangingPunct="0">
                <a:defRPr/>
              </a:pPr>
              <a:r>
                <a:rPr lang="en-US" sz="2800" b="1">
                  <a:solidFill>
                    <a:srgbClr val="660066"/>
                  </a:solidFill>
                  <a:latin typeface="Arial" charset="0"/>
                  <a:ea typeface="ＭＳ Ｐゴシック" charset="0"/>
                  <a:cs typeface="Times New Roman" charset="0"/>
                </a:rPr>
                <a:t>Ultimate   Moment</a:t>
              </a:r>
              <a:r>
                <a:rPr lang="en-US" sz="2800">
                  <a:latin typeface="Arial" charset="0"/>
                  <a:ea typeface="ＭＳ Ｐゴシック" charset="0"/>
                  <a:cs typeface="Times New Roman" charset="0"/>
                </a:rPr>
                <a:t>   </a:t>
              </a:r>
            </a:p>
            <a:p>
              <a:pPr eaLnBrk="0" hangingPunct="0">
                <a:defRPr/>
              </a:pPr>
              <a:r>
                <a:rPr lang="en-US" sz="2800">
                  <a:solidFill>
                    <a:srgbClr val="000099"/>
                  </a:solidFill>
                  <a:latin typeface="Arial" charset="0"/>
                  <a:ea typeface="ＭＳ Ｐゴシック" charset="0"/>
                  <a:cs typeface="Times New Roman" charset="0"/>
                </a:rPr>
                <a:t>Mu   =  C (d - k</a:t>
              </a:r>
              <a:r>
                <a:rPr lang="en-US" sz="2800" baseline="-30000">
                  <a:solidFill>
                    <a:srgbClr val="000099"/>
                  </a:solidFill>
                  <a:latin typeface="Arial" charset="0"/>
                  <a:ea typeface="ＭＳ Ｐゴシック" charset="0"/>
                  <a:cs typeface="Times New Roman" charset="0"/>
                </a:rPr>
                <a:t> </a:t>
              </a:r>
              <a:r>
                <a:rPr lang="en-US" sz="2800">
                  <a:solidFill>
                    <a:srgbClr val="000099"/>
                  </a:solidFill>
                  <a:latin typeface="Arial" charset="0"/>
                  <a:ea typeface="ＭＳ Ｐゴシック" charset="0"/>
                  <a:cs typeface="Times New Roman" charset="0"/>
                </a:rPr>
                <a:t>x </a:t>
              </a:r>
              <a:r>
                <a:rPr lang="en-US" sz="2800" baseline="-30000">
                  <a:solidFill>
                    <a:srgbClr val="000099"/>
                  </a:solidFill>
                  <a:latin typeface="Arial" charset="0"/>
                  <a:ea typeface="ＭＳ Ｐゴシック" charset="0"/>
                  <a:cs typeface="Times New Roman" charset="0"/>
                </a:rPr>
                <a:t>u</a:t>
              </a:r>
              <a:r>
                <a:rPr lang="en-US" sz="2800">
                  <a:solidFill>
                    <a:srgbClr val="000099"/>
                  </a:solidFill>
                  <a:latin typeface="Arial" charset="0"/>
                  <a:ea typeface="ＭＳ Ｐゴシック" charset="0"/>
                  <a:cs typeface="Times New Roman" charset="0"/>
                </a:rPr>
                <a:t>)</a:t>
              </a:r>
              <a:endParaRPr lang="en-US" sz="2800">
                <a:solidFill>
                  <a:srgbClr val="000099"/>
                </a:solidFill>
                <a:latin typeface="Arial" charset="0"/>
                <a:ea typeface="ＭＳ Ｐゴシック" charset="0"/>
                <a:cs typeface="Arial" charset="0"/>
              </a:endParaRPr>
            </a:p>
          </p:txBody>
        </p:sp>
        <p:sp>
          <p:nvSpPr>
            <p:cNvPr id="172049" name="Rectangle 17"/>
            <p:cNvSpPr>
              <a:spLocks noChangeArrowheads="1"/>
            </p:cNvSpPr>
            <p:nvPr/>
          </p:nvSpPr>
          <p:spPr bwMode="auto">
            <a:xfrm>
              <a:off x="144" y="1881"/>
              <a:ext cx="5328" cy="32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eaLnBrk="0" hangingPunct="0">
                <a:defRPr/>
              </a:pPr>
              <a:r>
                <a:rPr lang="en-US" sz="2800" b="1">
                  <a:solidFill>
                    <a:srgbClr val="660066"/>
                  </a:solidFill>
                  <a:latin typeface="Arial" charset="0"/>
                  <a:ea typeface="ＭＳ Ｐゴシック" charset="0"/>
                  <a:cs typeface="Times New Roman" charset="0"/>
                </a:rPr>
                <a:t>Total  compression 	=    Total tension</a:t>
              </a:r>
              <a:endParaRPr lang="en-US" sz="2800">
                <a:solidFill>
                  <a:srgbClr val="660066"/>
                </a:solidFill>
                <a:latin typeface="Arial" charset="0"/>
                <a:ea typeface="ＭＳ Ｐゴシック" charset="0"/>
                <a:cs typeface="Arial" charset="0"/>
              </a:endParaRPr>
            </a:p>
          </p:txBody>
        </p:sp>
        <p:sp>
          <p:nvSpPr>
            <p:cNvPr id="172050" name="Rectangle 18"/>
            <p:cNvSpPr>
              <a:spLocks noChangeArrowheads="1"/>
            </p:cNvSpPr>
            <p:nvPr/>
          </p:nvSpPr>
          <p:spPr bwMode="auto">
            <a:xfrm>
              <a:off x="2112" y="3388"/>
              <a:ext cx="3264" cy="59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eaLnBrk="0" hangingPunct="0"/>
              <a:r>
                <a:rPr lang="en-US" sz="2800">
                  <a:solidFill>
                    <a:srgbClr val="000099"/>
                  </a:solidFill>
                  <a:cs typeface="Times New Roman" pitchFamily="18" charset="0"/>
                </a:rPr>
                <a:t>= 0.36 fck . x </a:t>
              </a:r>
              <a:r>
                <a:rPr lang="en-US" sz="2800" baseline="-30000">
                  <a:solidFill>
                    <a:srgbClr val="000099"/>
                  </a:solidFill>
                  <a:cs typeface="Times New Roman" pitchFamily="18" charset="0"/>
                </a:rPr>
                <a:t>u</a:t>
              </a:r>
              <a:r>
                <a:rPr lang="en-US" sz="2800">
                  <a:solidFill>
                    <a:srgbClr val="000099"/>
                  </a:solidFill>
                  <a:cs typeface="Times New Roman" pitchFamily="18" charset="0"/>
                </a:rPr>
                <a:t>.b( d – 0.416 x </a:t>
              </a:r>
              <a:r>
                <a:rPr lang="en-US" sz="2800" baseline="-30000">
                  <a:solidFill>
                    <a:srgbClr val="000099"/>
                  </a:solidFill>
                  <a:cs typeface="Times New Roman" pitchFamily="18" charset="0"/>
                </a:rPr>
                <a:t>u</a:t>
              </a:r>
              <a:r>
                <a:rPr lang="en-US" sz="2800">
                  <a:solidFill>
                    <a:srgbClr val="000099"/>
                  </a:solidFill>
                  <a:cs typeface="Times New Roman" pitchFamily="18" charset="0"/>
                </a:rPr>
                <a:t>)  </a:t>
              </a:r>
            </a:p>
            <a:p>
              <a:pPr eaLnBrk="0" hangingPunct="0"/>
              <a:r>
                <a:rPr lang="en-US" sz="2800">
                  <a:solidFill>
                    <a:srgbClr val="000099"/>
                  </a:solidFill>
                  <a:cs typeface="Times New Roman" pitchFamily="18" charset="0"/>
                </a:rPr>
                <a:t>=  </a:t>
              </a:r>
              <a:r>
                <a:rPr lang="en-US" sz="2800">
                  <a:solidFill>
                    <a:srgbClr val="FF0000"/>
                  </a:solidFill>
                  <a:cs typeface="Times New Roman" pitchFamily="18" charset="0"/>
                </a:rPr>
                <a:t>Q</a:t>
              </a:r>
              <a:r>
                <a:rPr lang="en-US" sz="2800">
                  <a:solidFill>
                    <a:srgbClr val="000099"/>
                  </a:solidFill>
                  <a:cs typeface="Times New Roman" pitchFamily="18" charset="0"/>
                </a:rPr>
                <a:t> . bd</a:t>
              </a:r>
              <a:r>
                <a:rPr lang="en-US" sz="2800" baseline="30000">
                  <a:solidFill>
                    <a:srgbClr val="000099"/>
                  </a:solidFill>
                  <a:cs typeface="Times New Roman" pitchFamily="18" charset="0"/>
                </a:rPr>
                <a:t> 2</a:t>
              </a:r>
              <a:endParaRPr lang="en-US" sz="2800">
                <a:solidFill>
                  <a:srgbClr val="000099"/>
                </a:solidFill>
              </a:endParaRPr>
            </a:p>
          </p:txBody>
        </p:sp>
      </p:gr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889" name="Group 2"/>
          <p:cNvGrpSpPr>
            <a:grpSpLocks/>
          </p:cNvGrpSpPr>
          <p:nvPr/>
        </p:nvGrpSpPr>
        <p:grpSpPr bwMode="auto">
          <a:xfrm>
            <a:off x="228600" y="684213"/>
            <a:ext cx="8610600" cy="2211387"/>
            <a:chOff x="144" y="431"/>
            <a:chExt cx="5424" cy="1393"/>
          </a:xfrm>
        </p:grpSpPr>
        <p:sp>
          <p:nvSpPr>
            <p:cNvPr id="173059" name="Rectangle 3"/>
            <p:cNvSpPr>
              <a:spLocks noChangeArrowheads="1"/>
            </p:cNvSpPr>
            <p:nvPr/>
          </p:nvSpPr>
          <p:spPr bwMode="auto">
            <a:xfrm>
              <a:off x="144" y="431"/>
              <a:ext cx="4992" cy="32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eaLnBrk="0" hangingPunct="0"/>
              <a:r>
                <a:rPr lang="en-US" sz="2800" baseline="30000">
                  <a:solidFill>
                    <a:srgbClr val="000099"/>
                  </a:solidFill>
                  <a:cs typeface="Times New Roman" pitchFamily="18" charset="0"/>
                </a:rPr>
                <a:t>     </a:t>
              </a:r>
              <a:r>
                <a:rPr lang="en-US" sz="2800">
                  <a:solidFill>
                    <a:srgbClr val="000099"/>
                  </a:solidFill>
                  <a:cs typeface="Times New Roman" pitchFamily="18" charset="0"/>
                </a:rPr>
                <a:t>where  </a:t>
              </a:r>
              <a:r>
                <a:rPr lang="en-US" sz="2800">
                  <a:solidFill>
                    <a:srgbClr val="FF0000"/>
                  </a:solidFill>
                  <a:cs typeface="Times New Roman" pitchFamily="18" charset="0"/>
                </a:rPr>
                <a:t>Q  </a:t>
              </a:r>
              <a:r>
                <a:rPr lang="en-US" sz="2800">
                  <a:solidFill>
                    <a:srgbClr val="000099"/>
                  </a:solidFill>
                  <a:cs typeface="Times New Roman" pitchFamily="18" charset="0"/>
                </a:rPr>
                <a:t>=  0.36  k </a:t>
              </a:r>
              <a:r>
                <a:rPr lang="en-US" sz="2800" baseline="-30000">
                  <a:solidFill>
                    <a:srgbClr val="000099"/>
                  </a:solidFill>
                  <a:cs typeface="Times New Roman" pitchFamily="18" charset="0"/>
                </a:rPr>
                <a:t>u  </a:t>
              </a:r>
              <a:r>
                <a:rPr lang="en-US" sz="2800">
                  <a:solidFill>
                    <a:srgbClr val="000099"/>
                  </a:solidFill>
                  <a:cs typeface="Times New Roman" pitchFamily="18" charset="0"/>
                </a:rPr>
                <a:t>fck   ( 1 – 0.416 k </a:t>
              </a:r>
              <a:r>
                <a:rPr lang="en-US" sz="2800" baseline="-30000">
                  <a:solidFill>
                    <a:srgbClr val="000099"/>
                  </a:solidFill>
                  <a:cs typeface="Times New Roman" pitchFamily="18" charset="0"/>
                </a:rPr>
                <a:t>u</a:t>
              </a:r>
              <a:r>
                <a:rPr lang="en-US" sz="2800">
                  <a:solidFill>
                    <a:srgbClr val="000099"/>
                  </a:solidFill>
                  <a:cs typeface="Times New Roman" pitchFamily="18" charset="0"/>
                </a:rPr>
                <a:t>)</a:t>
              </a:r>
              <a:endParaRPr lang="en-US" sz="2800">
                <a:solidFill>
                  <a:srgbClr val="000099"/>
                </a:solidFill>
              </a:endParaRPr>
            </a:p>
          </p:txBody>
        </p:sp>
        <p:sp>
          <p:nvSpPr>
            <p:cNvPr id="173060" name="Rectangle 4"/>
            <p:cNvSpPr>
              <a:spLocks noChangeArrowheads="1"/>
            </p:cNvSpPr>
            <p:nvPr/>
          </p:nvSpPr>
          <p:spPr bwMode="auto">
            <a:xfrm>
              <a:off x="288" y="959"/>
              <a:ext cx="5280" cy="86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905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eaLnBrk="0" hangingPunct="0">
                <a:defRPr/>
              </a:pPr>
              <a:r>
                <a:rPr lang="en-US" sz="2800">
                  <a:solidFill>
                    <a:srgbClr val="000099"/>
                  </a:solidFill>
                  <a:latin typeface="Arial" charset="0"/>
                  <a:ea typeface="ＭＳ Ｐゴシック" charset="0"/>
                  <a:cs typeface="Times New Roman" charset="0"/>
                </a:rPr>
                <a:t>Solving earlier equation for x </a:t>
              </a:r>
              <a:r>
                <a:rPr lang="en-US" sz="2800" baseline="-30000">
                  <a:solidFill>
                    <a:srgbClr val="000099"/>
                  </a:solidFill>
                  <a:latin typeface="Arial" charset="0"/>
                  <a:ea typeface="ＭＳ Ｐゴシック" charset="0"/>
                  <a:cs typeface="Times New Roman" charset="0"/>
                </a:rPr>
                <a:t>u  </a:t>
              </a:r>
              <a:r>
                <a:rPr lang="en-US" sz="2800">
                  <a:solidFill>
                    <a:srgbClr val="000099"/>
                  </a:solidFill>
                  <a:latin typeface="Arial" charset="0"/>
                  <a:ea typeface="ＭＳ Ｐゴシック" charset="0"/>
                  <a:cs typeface="Times New Roman" charset="0"/>
                </a:rPr>
                <a:t>gives ,</a:t>
              </a:r>
            </a:p>
            <a:p>
              <a:pPr eaLnBrk="0" hangingPunct="0">
                <a:defRPr/>
              </a:pPr>
              <a:r>
                <a:rPr lang="en-US" sz="2800">
                  <a:solidFill>
                    <a:srgbClr val="000099"/>
                  </a:solidFill>
                  <a:latin typeface="Arial" charset="0"/>
                  <a:ea typeface="ＭＳ Ｐゴシック" charset="0"/>
                  <a:cs typeface="Times New Roman" charset="0"/>
                </a:rPr>
                <a:t>                                          ___________________</a:t>
              </a:r>
            </a:p>
            <a:p>
              <a:pPr eaLnBrk="0" hangingPunct="0">
                <a:defRPr/>
              </a:pPr>
              <a:r>
                <a:rPr lang="en-US" sz="2800">
                  <a:solidFill>
                    <a:srgbClr val="000099"/>
                  </a:solidFill>
                  <a:latin typeface="Arial" charset="0"/>
                  <a:ea typeface="ＭＳ Ｐゴシック" charset="0"/>
                  <a:cs typeface="Times New Roman" charset="0"/>
                </a:rPr>
                <a:t> k </a:t>
              </a:r>
              <a:r>
                <a:rPr lang="en-US" sz="2800" baseline="-30000">
                  <a:solidFill>
                    <a:srgbClr val="000099"/>
                  </a:solidFill>
                  <a:latin typeface="Arial" charset="0"/>
                  <a:ea typeface="ＭＳ Ｐゴシック" charset="0"/>
                  <a:cs typeface="Times New Roman" charset="0"/>
                </a:rPr>
                <a:t>u</a:t>
              </a:r>
              <a:r>
                <a:rPr lang="en-US" sz="2800">
                  <a:solidFill>
                    <a:srgbClr val="000099"/>
                  </a:solidFill>
                  <a:latin typeface="Arial" charset="0"/>
                  <a:ea typeface="ＭＳ Ｐゴシック" charset="0"/>
                  <a:cs typeface="Times New Roman" charset="0"/>
                </a:rPr>
                <a:t> =  x </a:t>
              </a:r>
              <a:r>
                <a:rPr lang="en-US" sz="2800" baseline="-30000">
                  <a:solidFill>
                    <a:srgbClr val="000099"/>
                  </a:solidFill>
                  <a:latin typeface="Arial" charset="0"/>
                  <a:ea typeface="ＭＳ Ｐゴシック" charset="0"/>
                  <a:cs typeface="Times New Roman" charset="0"/>
                </a:rPr>
                <a:t>u </a:t>
              </a:r>
              <a:r>
                <a:rPr lang="en-US" sz="2800">
                  <a:solidFill>
                    <a:srgbClr val="000099"/>
                  </a:solidFill>
                  <a:latin typeface="Arial" charset="0"/>
                  <a:ea typeface="ＭＳ Ｐゴシック" charset="0"/>
                  <a:cs typeface="Times New Roman" charset="0"/>
                </a:rPr>
                <a:t>/ d =  1.2 </a:t>
              </a:r>
              <a:r>
                <a:rPr lang="en-US" sz="2800">
                  <a:solidFill>
                    <a:srgbClr val="000099"/>
                  </a:solidFill>
                  <a:latin typeface="Arial" charset="0"/>
                  <a:ea typeface="ＭＳ Ｐゴシック" charset="0"/>
                  <a:cs typeface="Times New Roman" charset="0"/>
                  <a:sym typeface="Symbol" charset="0"/>
                </a:rPr>
                <a:t> </a:t>
              </a:r>
              <a:r>
                <a:rPr lang="en-US" sz="2800">
                  <a:solidFill>
                    <a:srgbClr val="000099"/>
                  </a:solidFill>
                  <a:latin typeface="Arial" charset="0"/>
                  <a:ea typeface="ＭＳ Ｐゴシック" charset="0"/>
                  <a:cs typeface="Times New Roman" charset="0"/>
                </a:rPr>
                <a:t>1 -</a:t>
              </a:r>
              <a:r>
                <a:rPr lang="en-US" sz="2800">
                  <a:solidFill>
                    <a:srgbClr val="000099"/>
                  </a:solidFill>
                  <a:latin typeface="Arial" charset="0"/>
                  <a:ea typeface="ＭＳ Ｐゴシック" charset="0"/>
                  <a:cs typeface="Times New Roman" charset="0"/>
                  <a:sym typeface="Symbol" charset="0"/>
                </a:rPr>
                <a:t>  </a:t>
              </a:r>
              <a:r>
                <a:rPr lang="en-US" sz="2800">
                  <a:solidFill>
                    <a:srgbClr val="000099"/>
                  </a:solidFill>
                  <a:latin typeface="Arial" charset="0"/>
                  <a:ea typeface="ＭＳ Ｐゴシック" charset="0"/>
                  <a:cs typeface="Times New Roman" charset="0"/>
                </a:rPr>
                <a:t>  </a:t>
              </a:r>
              <a:r>
                <a:rPr lang="en-US" sz="2800">
                  <a:solidFill>
                    <a:srgbClr val="000099"/>
                  </a:solidFill>
                  <a:latin typeface="Arial" charset="0"/>
                  <a:ea typeface="ＭＳ Ｐゴシック" charset="0"/>
                  <a:cs typeface="Times New Roman" charset="0"/>
                  <a:sym typeface="Symbol" charset="0"/>
                </a:rPr>
                <a:t>1 -  4.62 Mu / fck  bd </a:t>
              </a:r>
              <a:r>
                <a:rPr lang="en-US" sz="2800" baseline="30000">
                  <a:solidFill>
                    <a:srgbClr val="000099"/>
                  </a:solidFill>
                  <a:latin typeface="Arial" charset="0"/>
                  <a:ea typeface="ＭＳ Ｐゴシック" charset="0"/>
                  <a:cs typeface="Times New Roman" charset="0"/>
                  <a:sym typeface="Symbol" charset="0"/>
                </a:rPr>
                <a:t>2</a:t>
              </a:r>
              <a:r>
                <a:rPr lang="en-US" sz="2800">
                  <a:solidFill>
                    <a:srgbClr val="000099"/>
                  </a:solidFill>
                  <a:latin typeface="Arial" charset="0"/>
                  <a:ea typeface="ＭＳ Ｐゴシック" charset="0"/>
                  <a:cs typeface="Times New Roman" charset="0"/>
                  <a:sym typeface="Symbol" charset="0"/>
                </a:rPr>
                <a:t>  </a:t>
              </a:r>
              <a:r>
                <a:rPr lang="en-US" sz="2800" baseline="30000">
                  <a:solidFill>
                    <a:srgbClr val="000099"/>
                  </a:solidFill>
                  <a:latin typeface="Arial" charset="0"/>
                  <a:ea typeface="ＭＳ Ｐゴシック" charset="0"/>
                  <a:cs typeface="Times New Roman" charset="0"/>
                </a:rPr>
                <a:t> </a:t>
              </a:r>
              <a:r>
                <a:rPr lang="en-US" sz="2800">
                  <a:solidFill>
                    <a:srgbClr val="000099"/>
                  </a:solidFill>
                  <a:latin typeface="Arial" charset="0"/>
                  <a:ea typeface="ＭＳ Ｐゴシック" charset="0"/>
                  <a:cs typeface="Arial" charset="0"/>
                  <a:sym typeface="Symbol" charset="0"/>
                </a:rPr>
                <a:t>   </a:t>
              </a:r>
              <a:endParaRPr lang="en-US" sz="2800">
                <a:solidFill>
                  <a:srgbClr val="000099"/>
                </a:solidFill>
                <a:latin typeface="Arial" charset="0"/>
                <a:ea typeface="ＭＳ Ｐゴシック" charset="0"/>
                <a:cs typeface="Times New Roman" charset="0"/>
                <a:sym typeface="Symbol" charset="0"/>
              </a:endParaRPr>
            </a:p>
          </p:txBody>
        </p:sp>
      </p:gr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913" name="Group 13"/>
          <p:cNvGrpSpPr>
            <a:grpSpLocks/>
          </p:cNvGrpSpPr>
          <p:nvPr/>
        </p:nvGrpSpPr>
        <p:grpSpPr bwMode="auto">
          <a:xfrm>
            <a:off x="304800" y="266700"/>
            <a:ext cx="8534400" cy="6324600"/>
            <a:chOff x="192" y="168"/>
            <a:chExt cx="5376" cy="3984"/>
          </a:xfrm>
        </p:grpSpPr>
        <p:grpSp>
          <p:nvGrpSpPr>
            <p:cNvPr id="38914" name="Group 14"/>
            <p:cNvGrpSpPr>
              <a:grpSpLocks/>
            </p:cNvGrpSpPr>
            <p:nvPr/>
          </p:nvGrpSpPr>
          <p:grpSpPr bwMode="auto">
            <a:xfrm>
              <a:off x="192" y="168"/>
              <a:ext cx="5376" cy="2065"/>
              <a:chOff x="192" y="168"/>
              <a:chExt cx="5376" cy="2065"/>
            </a:xfrm>
          </p:grpSpPr>
          <p:pic>
            <p:nvPicPr>
              <p:cNvPr id="38920" name="Picture 15" descr="P1010010"/>
              <p:cNvPicPr>
                <a:picLocks noChangeAspect="1" noChangeArrowheads="1"/>
              </p:cNvPicPr>
              <p:nvPr/>
            </p:nvPicPr>
            <p:blipFill>
              <a:blip r:embed="rId2"/>
              <a:srcRect l="16875" t="30833" r="11874" b="39166"/>
              <a:stretch>
                <a:fillRect/>
              </a:stretch>
            </p:blipFill>
            <p:spPr bwMode="auto">
              <a:xfrm>
                <a:off x="192" y="168"/>
                <a:ext cx="5376" cy="1728"/>
              </a:xfrm>
              <a:prstGeom prst="rect">
                <a:avLst/>
              </a:prstGeom>
              <a:noFill/>
              <a:ln w="9525">
                <a:noFill/>
                <a:miter lim="800000"/>
                <a:headEnd/>
                <a:tailEnd/>
              </a:ln>
            </p:spPr>
          </p:pic>
          <p:sp>
            <p:nvSpPr>
              <p:cNvPr id="209936" name="Text Box 16"/>
              <p:cNvSpPr txBox="1">
                <a:spLocks noChangeArrowheads="1"/>
              </p:cNvSpPr>
              <p:nvPr/>
            </p:nvSpPr>
            <p:spPr bwMode="auto">
              <a:xfrm>
                <a:off x="230" y="1945"/>
                <a:ext cx="2460"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400" b="1">
                    <a:latin typeface="Arial" charset="0"/>
                    <a:ea typeface="ＭＳ Ｐゴシック" charset="0"/>
                    <a:cs typeface="Arial" charset="0"/>
                  </a:rPr>
                  <a:t>FAILURE   IN   FLEXURE  </a:t>
                </a:r>
              </a:p>
            </p:txBody>
          </p:sp>
        </p:grpSp>
        <p:grpSp>
          <p:nvGrpSpPr>
            <p:cNvPr id="38915" name="Group 17"/>
            <p:cNvGrpSpPr>
              <a:grpSpLocks/>
            </p:cNvGrpSpPr>
            <p:nvPr/>
          </p:nvGrpSpPr>
          <p:grpSpPr bwMode="auto">
            <a:xfrm>
              <a:off x="192" y="1956"/>
              <a:ext cx="5376" cy="2196"/>
              <a:chOff x="192" y="1956"/>
              <a:chExt cx="5376" cy="2196"/>
            </a:xfrm>
          </p:grpSpPr>
          <p:pic>
            <p:nvPicPr>
              <p:cNvPr id="38918" name="Picture 18" descr="P1010015"/>
              <p:cNvPicPr>
                <a:picLocks noChangeAspect="1" noChangeArrowheads="1"/>
              </p:cNvPicPr>
              <p:nvPr/>
            </p:nvPicPr>
            <p:blipFill>
              <a:blip r:embed="rId3"/>
              <a:srcRect l="16251" t="34167" r="18750" b="33333"/>
              <a:stretch>
                <a:fillRect/>
              </a:stretch>
            </p:blipFill>
            <p:spPr bwMode="auto">
              <a:xfrm>
                <a:off x="192" y="2280"/>
                <a:ext cx="5376" cy="1872"/>
              </a:xfrm>
              <a:prstGeom prst="rect">
                <a:avLst/>
              </a:prstGeom>
              <a:noFill/>
              <a:ln w="9525">
                <a:noFill/>
                <a:miter lim="800000"/>
                <a:headEnd/>
                <a:tailEnd/>
              </a:ln>
            </p:spPr>
          </p:pic>
          <p:sp>
            <p:nvSpPr>
              <p:cNvPr id="209939" name="Text Box 19"/>
              <p:cNvSpPr txBox="1">
                <a:spLocks noChangeArrowheads="1"/>
              </p:cNvSpPr>
              <p:nvPr/>
            </p:nvSpPr>
            <p:spPr bwMode="auto">
              <a:xfrm>
                <a:off x="3304" y="1956"/>
                <a:ext cx="2024"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400" b="1">
                    <a:latin typeface="Arial" charset="0"/>
                    <a:ea typeface="ＭＳ Ｐゴシック" charset="0"/>
                    <a:cs typeface="Arial" charset="0"/>
                  </a:rPr>
                  <a:t>FAILURE   IN   BOND</a:t>
                </a:r>
              </a:p>
            </p:txBody>
          </p:sp>
        </p:grpSp>
        <p:sp>
          <p:nvSpPr>
            <p:cNvPr id="209940" name="Line 20"/>
            <p:cNvSpPr>
              <a:spLocks noChangeShapeType="1"/>
            </p:cNvSpPr>
            <p:nvPr/>
          </p:nvSpPr>
          <p:spPr bwMode="auto">
            <a:xfrm flipV="1">
              <a:off x="1248" y="1584"/>
              <a:ext cx="576" cy="384"/>
            </a:xfrm>
            <a:prstGeom prst="line">
              <a:avLst/>
            </a:prstGeom>
            <a:noFill/>
            <a:ln w="38100">
              <a:solidFill>
                <a:srgbClr val="FF00FF"/>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209941" name="Line 21"/>
            <p:cNvSpPr>
              <a:spLocks noChangeShapeType="1"/>
            </p:cNvSpPr>
            <p:nvPr/>
          </p:nvSpPr>
          <p:spPr bwMode="auto">
            <a:xfrm flipH="1">
              <a:off x="2976" y="2208"/>
              <a:ext cx="1152" cy="720"/>
            </a:xfrm>
            <a:prstGeom prst="line">
              <a:avLst/>
            </a:prstGeom>
            <a:noFill/>
            <a:ln w="38100">
              <a:solidFill>
                <a:srgbClr val="FF00FF"/>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2"/>
          <p:cNvSpPr>
            <a:spLocks noGrp="1"/>
          </p:cNvSpPr>
          <p:nvPr>
            <p:ph type="title"/>
          </p:nvPr>
        </p:nvSpPr>
        <p:spPr/>
        <p:txBody>
          <a:bodyPr/>
          <a:lstStyle/>
          <a:p>
            <a:pPr eaLnBrk="1" hangingPunct="1"/>
            <a:r>
              <a:rPr lang="en-US" smtClean="0">
                <a:ea typeface="ＭＳ Ｐゴシック" pitchFamily="34" charset="-128"/>
              </a:rPr>
              <a:t>SHEAR STRESS</a:t>
            </a:r>
          </a:p>
        </p:txBody>
      </p:sp>
      <p:pic>
        <p:nvPicPr>
          <p:cNvPr id="218116" name="Picture 4"/>
          <p:cNvPicPr>
            <a:picLocks noChangeAspect="1" noChangeArrowheads="1"/>
          </p:cNvPicPr>
          <p:nvPr>
            <p:ph type="body" idx="1"/>
          </p:nvPr>
        </p:nvPicPr>
        <p:blipFill>
          <a:blip r:embed="rId2"/>
          <a:srcRect/>
          <a:stretch>
            <a:fillRect/>
          </a:stretch>
        </p:blipFill>
        <p:spPr>
          <a:xfrm>
            <a:off x="1174750" y="2444750"/>
            <a:ext cx="6794500" cy="2835275"/>
          </a:xfrm>
          <a:noFill/>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9140" name="Picture 4"/>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685800" y="203200"/>
            <a:ext cx="7772400" cy="64563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AutoShape 2" descr="30%"/>
          <p:cNvSpPr>
            <a:spLocks noChangeArrowheads="1"/>
          </p:cNvSpPr>
          <p:nvPr/>
        </p:nvSpPr>
        <p:spPr bwMode="auto">
          <a:xfrm>
            <a:off x="5848350" y="1524000"/>
            <a:ext cx="485775" cy="976313"/>
          </a:xfrm>
          <a:prstGeom prst="downArrow">
            <a:avLst>
              <a:gd name="adj1" fmla="val 50000"/>
              <a:gd name="adj2" fmla="val 50245"/>
            </a:avLst>
          </a:prstGeom>
          <a:pattFill prst="pct30">
            <a:fgClr>
              <a:srgbClr val="CC3300"/>
            </a:fgClr>
            <a:bgClr>
              <a:schemeClr val="bg1"/>
            </a:bgClr>
          </a:pattFill>
          <a:ln w="38100">
            <a:solidFill>
              <a:schemeClr val="tx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19811" name="Text Box 3"/>
          <p:cNvSpPr txBox="1">
            <a:spLocks noChangeArrowheads="1"/>
          </p:cNvSpPr>
          <p:nvPr/>
        </p:nvSpPr>
        <p:spPr bwMode="auto">
          <a:xfrm>
            <a:off x="6477000" y="1182688"/>
            <a:ext cx="1335088" cy="8223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400" b="1">
                <a:latin typeface="Arial" charset="0"/>
                <a:ea typeface="ＭＳ Ｐゴシック" charset="0"/>
                <a:cs typeface="Arial" charset="0"/>
              </a:rPr>
              <a:t>SHEAR</a:t>
            </a:r>
          </a:p>
          <a:p>
            <a:pPr>
              <a:defRPr/>
            </a:pPr>
            <a:r>
              <a:rPr lang="en-US" sz="2400" b="1">
                <a:latin typeface="Arial" charset="0"/>
                <a:ea typeface="ＭＳ Ｐゴシック" charset="0"/>
                <a:cs typeface="Arial" charset="0"/>
              </a:rPr>
              <a:t> FORCE</a:t>
            </a:r>
          </a:p>
        </p:txBody>
      </p:sp>
      <p:grpSp>
        <p:nvGrpSpPr>
          <p:cNvPr id="41987" name="Group 4"/>
          <p:cNvGrpSpPr>
            <a:grpSpLocks/>
          </p:cNvGrpSpPr>
          <p:nvPr/>
        </p:nvGrpSpPr>
        <p:grpSpPr bwMode="auto">
          <a:xfrm>
            <a:off x="4648200" y="3733800"/>
            <a:ext cx="1524000" cy="1828800"/>
            <a:chOff x="2928" y="2352"/>
            <a:chExt cx="960" cy="1152"/>
          </a:xfrm>
        </p:grpSpPr>
        <p:sp>
          <p:nvSpPr>
            <p:cNvPr id="119813" name="Line 5"/>
            <p:cNvSpPr>
              <a:spLocks noChangeShapeType="1"/>
            </p:cNvSpPr>
            <p:nvPr/>
          </p:nvSpPr>
          <p:spPr bwMode="auto">
            <a:xfrm flipV="1">
              <a:off x="3792" y="2352"/>
              <a:ext cx="96" cy="144"/>
            </a:xfrm>
            <a:prstGeom prst="line">
              <a:avLst/>
            </a:prstGeom>
            <a:noFill/>
            <a:ln w="28575">
              <a:solidFill>
                <a:srgbClr val="FF00FF"/>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119814" name="Line 6"/>
            <p:cNvSpPr>
              <a:spLocks noChangeShapeType="1"/>
            </p:cNvSpPr>
            <p:nvPr/>
          </p:nvSpPr>
          <p:spPr bwMode="auto">
            <a:xfrm flipV="1">
              <a:off x="3648" y="2544"/>
              <a:ext cx="96" cy="144"/>
            </a:xfrm>
            <a:prstGeom prst="line">
              <a:avLst/>
            </a:prstGeom>
            <a:noFill/>
            <a:ln w="28575">
              <a:solidFill>
                <a:srgbClr val="FF00FF"/>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119815" name="Line 7"/>
            <p:cNvSpPr>
              <a:spLocks noChangeShapeType="1"/>
            </p:cNvSpPr>
            <p:nvPr/>
          </p:nvSpPr>
          <p:spPr bwMode="auto">
            <a:xfrm flipV="1">
              <a:off x="3504" y="2736"/>
              <a:ext cx="96" cy="144"/>
            </a:xfrm>
            <a:prstGeom prst="line">
              <a:avLst/>
            </a:prstGeom>
            <a:noFill/>
            <a:ln w="28575">
              <a:solidFill>
                <a:srgbClr val="FF00FF"/>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119816" name="Line 8"/>
            <p:cNvSpPr>
              <a:spLocks noChangeShapeType="1"/>
            </p:cNvSpPr>
            <p:nvPr/>
          </p:nvSpPr>
          <p:spPr bwMode="auto">
            <a:xfrm rot="21163279" flipV="1">
              <a:off x="3300" y="2976"/>
              <a:ext cx="96" cy="144"/>
            </a:xfrm>
            <a:prstGeom prst="line">
              <a:avLst/>
            </a:prstGeom>
            <a:noFill/>
            <a:ln w="28575">
              <a:solidFill>
                <a:srgbClr val="FF00FF"/>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119817" name="Line 9"/>
            <p:cNvSpPr>
              <a:spLocks noChangeShapeType="1"/>
            </p:cNvSpPr>
            <p:nvPr/>
          </p:nvSpPr>
          <p:spPr bwMode="auto">
            <a:xfrm rot="510155" flipV="1">
              <a:off x="2928" y="3360"/>
              <a:ext cx="96" cy="144"/>
            </a:xfrm>
            <a:prstGeom prst="line">
              <a:avLst/>
            </a:prstGeom>
            <a:noFill/>
            <a:ln w="28575">
              <a:solidFill>
                <a:srgbClr val="FF00FF"/>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119818" name="Line 10"/>
            <p:cNvSpPr>
              <a:spLocks noChangeShapeType="1"/>
            </p:cNvSpPr>
            <p:nvPr/>
          </p:nvSpPr>
          <p:spPr bwMode="auto">
            <a:xfrm flipV="1">
              <a:off x="3120" y="3168"/>
              <a:ext cx="96" cy="144"/>
            </a:xfrm>
            <a:prstGeom prst="line">
              <a:avLst/>
            </a:prstGeom>
            <a:noFill/>
            <a:ln w="28575">
              <a:solidFill>
                <a:srgbClr val="FF00FF"/>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sp>
        <p:nvSpPr>
          <p:cNvPr id="119819" name="AutoShape 11"/>
          <p:cNvSpPr>
            <a:spLocks noChangeArrowheads="1"/>
          </p:cNvSpPr>
          <p:nvPr/>
        </p:nvSpPr>
        <p:spPr bwMode="auto">
          <a:xfrm>
            <a:off x="6248400" y="2895600"/>
            <a:ext cx="549275" cy="273050"/>
          </a:xfrm>
          <a:prstGeom prst="leftArrow">
            <a:avLst>
              <a:gd name="adj1" fmla="val 50000"/>
              <a:gd name="adj2" fmla="val 50291"/>
            </a:avLst>
          </a:prstGeom>
          <a:solidFill>
            <a:srgbClr val="FF0000"/>
          </a:solidFill>
          <a:ln w="9525">
            <a:solidFill>
              <a:srgbClr val="FF0000"/>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19820" name="Text Box 12"/>
          <p:cNvSpPr txBox="1">
            <a:spLocks noChangeArrowheads="1"/>
          </p:cNvSpPr>
          <p:nvPr/>
        </p:nvSpPr>
        <p:spPr bwMode="auto">
          <a:xfrm>
            <a:off x="6842125" y="2689225"/>
            <a:ext cx="1665288" cy="7016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000" b="1">
                <a:solidFill>
                  <a:srgbClr val="FF0000"/>
                </a:solidFill>
                <a:latin typeface="Arial" charset="0"/>
                <a:ea typeface="ＭＳ Ｐゴシック" charset="0"/>
                <a:cs typeface="Arial" charset="0"/>
              </a:rPr>
              <a:t>Comp. force</a:t>
            </a:r>
          </a:p>
          <a:p>
            <a:pPr>
              <a:defRPr/>
            </a:pPr>
            <a:r>
              <a:rPr lang="en-US" sz="2000" b="1">
                <a:solidFill>
                  <a:srgbClr val="FF0000"/>
                </a:solidFill>
                <a:latin typeface="Arial" charset="0"/>
                <a:ea typeface="ＭＳ Ｐゴシック" charset="0"/>
                <a:cs typeface="Arial" charset="0"/>
              </a:rPr>
              <a:t>in  concrete</a:t>
            </a:r>
          </a:p>
        </p:txBody>
      </p:sp>
      <p:grpSp>
        <p:nvGrpSpPr>
          <p:cNvPr id="41990" name="Group 13"/>
          <p:cNvGrpSpPr>
            <a:grpSpLocks/>
          </p:cNvGrpSpPr>
          <p:nvPr/>
        </p:nvGrpSpPr>
        <p:grpSpPr bwMode="auto">
          <a:xfrm>
            <a:off x="5791200" y="4343400"/>
            <a:ext cx="2306638" cy="701675"/>
            <a:chOff x="3648" y="2736"/>
            <a:chExt cx="1453" cy="442"/>
          </a:xfrm>
        </p:grpSpPr>
        <p:sp>
          <p:nvSpPr>
            <p:cNvPr id="119822" name="Text Box 14"/>
            <p:cNvSpPr txBox="1">
              <a:spLocks noChangeArrowheads="1"/>
            </p:cNvSpPr>
            <p:nvPr/>
          </p:nvSpPr>
          <p:spPr bwMode="auto">
            <a:xfrm>
              <a:off x="3840" y="2736"/>
              <a:ext cx="1261" cy="44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000">
                  <a:latin typeface="Arial" charset="0"/>
                  <a:ea typeface="ＭＳ Ｐゴシック" charset="0"/>
                  <a:cs typeface="Arial" charset="0"/>
                </a:rPr>
                <a:t>   </a:t>
              </a:r>
              <a:r>
                <a:rPr lang="en-US" sz="2000" b="1">
                  <a:latin typeface="Arial" charset="0"/>
                  <a:ea typeface="ＭＳ Ｐゴシック" charset="0"/>
                  <a:cs typeface="Arial" charset="0"/>
                </a:rPr>
                <a:t>Aggregate</a:t>
              </a:r>
            </a:p>
            <a:p>
              <a:pPr>
                <a:defRPr/>
              </a:pPr>
              <a:r>
                <a:rPr lang="en-US" sz="2000" b="1">
                  <a:latin typeface="Arial" charset="0"/>
                  <a:ea typeface="ＭＳ Ｐゴシック" charset="0"/>
                  <a:cs typeface="Arial" charset="0"/>
                </a:rPr>
                <a:t> interlock force</a:t>
              </a:r>
            </a:p>
          </p:txBody>
        </p:sp>
        <p:sp>
          <p:nvSpPr>
            <p:cNvPr id="119823" name="Line 15"/>
            <p:cNvSpPr>
              <a:spLocks noChangeShapeType="1"/>
            </p:cNvSpPr>
            <p:nvPr/>
          </p:nvSpPr>
          <p:spPr bwMode="auto">
            <a:xfrm flipH="1" flipV="1">
              <a:off x="3648" y="2832"/>
              <a:ext cx="240" cy="9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nvGrpSpPr>
          <p:cNvPr id="41991" name="Group 16"/>
          <p:cNvGrpSpPr>
            <a:grpSpLocks/>
          </p:cNvGrpSpPr>
          <p:nvPr/>
        </p:nvGrpSpPr>
        <p:grpSpPr bwMode="auto">
          <a:xfrm>
            <a:off x="4724400" y="5638800"/>
            <a:ext cx="2927350" cy="473075"/>
            <a:chOff x="2976" y="3552"/>
            <a:chExt cx="1844" cy="298"/>
          </a:xfrm>
        </p:grpSpPr>
        <p:sp>
          <p:nvSpPr>
            <p:cNvPr id="119825" name="Text Box 17"/>
            <p:cNvSpPr txBox="1">
              <a:spLocks noChangeArrowheads="1"/>
            </p:cNvSpPr>
            <p:nvPr/>
          </p:nvSpPr>
          <p:spPr bwMode="auto">
            <a:xfrm>
              <a:off x="3072" y="3600"/>
              <a:ext cx="1748"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accent2"/>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000" b="1">
                  <a:solidFill>
                    <a:schemeClr val="accent2"/>
                  </a:solidFill>
                  <a:latin typeface="Arial" charset="0"/>
                  <a:ea typeface="ＭＳ Ｐゴシック" charset="0"/>
                  <a:cs typeface="Arial" charset="0"/>
                </a:rPr>
                <a:t>   Dowel force in steel</a:t>
              </a:r>
            </a:p>
          </p:txBody>
        </p:sp>
        <p:sp>
          <p:nvSpPr>
            <p:cNvPr id="119826" name="Line 18"/>
            <p:cNvSpPr>
              <a:spLocks noChangeShapeType="1"/>
            </p:cNvSpPr>
            <p:nvPr/>
          </p:nvSpPr>
          <p:spPr bwMode="auto">
            <a:xfrm flipH="1" flipV="1">
              <a:off x="2976" y="3552"/>
              <a:ext cx="240" cy="14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nvGrpSpPr>
          <p:cNvPr id="41992" name="Group 19"/>
          <p:cNvGrpSpPr>
            <a:grpSpLocks/>
          </p:cNvGrpSpPr>
          <p:nvPr/>
        </p:nvGrpSpPr>
        <p:grpSpPr bwMode="auto">
          <a:xfrm>
            <a:off x="1066800" y="685800"/>
            <a:ext cx="5067300" cy="4830763"/>
            <a:chOff x="672" y="432"/>
            <a:chExt cx="3192" cy="3043"/>
          </a:xfrm>
        </p:grpSpPr>
        <p:sp>
          <p:nvSpPr>
            <p:cNvPr id="119828" name="Text Box 20"/>
            <p:cNvSpPr txBox="1">
              <a:spLocks noChangeArrowheads="1"/>
            </p:cNvSpPr>
            <p:nvPr/>
          </p:nvSpPr>
          <p:spPr bwMode="auto">
            <a:xfrm>
              <a:off x="912" y="432"/>
              <a:ext cx="2304" cy="59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defRPr/>
              </a:pPr>
              <a:r>
                <a:rPr lang="en-US" sz="2800" b="1">
                  <a:latin typeface="Arial" charset="0"/>
                  <a:ea typeface="ＭＳ Ｐゴシック" charset="0"/>
                  <a:cs typeface="Arial" charset="0"/>
                </a:rPr>
                <a:t>SHEAR   FORCE</a:t>
              </a:r>
            </a:p>
            <a:p>
              <a:pPr>
                <a:defRPr/>
              </a:pPr>
              <a:r>
                <a:rPr lang="en-US" sz="2800" b="1">
                  <a:latin typeface="Arial" charset="0"/>
                  <a:ea typeface="ＭＳ Ｐゴシック" charset="0"/>
                  <a:cs typeface="Arial" charset="0"/>
                </a:rPr>
                <a:t>  EQUILIBRIUM</a:t>
              </a:r>
            </a:p>
          </p:txBody>
        </p:sp>
        <p:grpSp>
          <p:nvGrpSpPr>
            <p:cNvPr id="41998" name="Group 21"/>
            <p:cNvGrpSpPr>
              <a:grpSpLocks/>
            </p:cNvGrpSpPr>
            <p:nvPr/>
          </p:nvGrpSpPr>
          <p:grpSpPr bwMode="auto">
            <a:xfrm>
              <a:off x="672" y="1573"/>
              <a:ext cx="3192" cy="1902"/>
              <a:chOff x="672" y="1573"/>
              <a:chExt cx="3192" cy="1902"/>
            </a:xfrm>
          </p:grpSpPr>
          <p:grpSp>
            <p:nvGrpSpPr>
              <p:cNvPr id="41999" name="Group 22"/>
              <p:cNvGrpSpPr>
                <a:grpSpLocks/>
              </p:cNvGrpSpPr>
              <p:nvPr/>
            </p:nvGrpSpPr>
            <p:grpSpPr bwMode="auto">
              <a:xfrm>
                <a:off x="672" y="1584"/>
                <a:ext cx="3192" cy="1891"/>
                <a:chOff x="672" y="1584"/>
                <a:chExt cx="3192" cy="1891"/>
              </a:xfrm>
            </p:grpSpPr>
            <p:grpSp>
              <p:nvGrpSpPr>
                <p:cNvPr id="42005" name="Group 23"/>
                <p:cNvGrpSpPr>
                  <a:grpSpLocks/>
                </p:cNvGrpSpPr>
                <p:nvPr/>
              </p:nvGrpSpPr>
              <p:grpSpPr bwMode="auto">
                <a:xfrm>
                  <a:off x="720" y="1584"/>
                  <a:ext cx="3144" cy="1891"/>
                  <a:chOff x="720" y="1584"/>
                  <a:chExt cx="3144" cy="1891"/>
                </a:xfrm>
              </p:grpSpPr>
              <p:grpSp>
                <p:nvGrpSpPr>
                  <p:cNvPr id="42010" name="Group 24"/>
                  <p:cNvGrpSpPr>
                    <a:grpSpLocks/>
                  </p:cNvGrpSpPr>
                  <p:nvPr/>
                </p:nvGrpSpPr>
                <p:grpSpPr bwMode="auto">
                  <a:xfrm>
                    <a:off x="720" y="1584"/>
                    <a:ext cx="3144" cy="1891"/>
                    <a:chOff x="720" y="1584"/>
                    <a:chExt cx="3144" cy="1891"/>
                  </a:xfrm>
                </p:grpSpPr>
                <p:sp>
                  <p:nvSpPr>
                    <p:cNvPr id="119833" name="Freeform 25"/>
                    <p:cNvSpPr>
                      <a:spLocks/>
                    </p:cNvSpPr>
                    <p:nvPr/>
                  </p:nvSpPr>
                  <p:spPr bwMode="auto">
                    <a:xfrm>
                      <a:off x="2757" y="1584"/>
                      <a:ext cx="1107" cy="1891"/>
                    </a:xfrm>
                    <a:custGeom>
                      <a:avLst/>
                      <a:gdLst>
                        <a:gd name="T0" fmla="*/ 1071 w 1107"/>
                        <a:gd name="T1" fmla="*/ 0 h 1891"/>
                        <a:gd name="T2" fmla="*/ 1071 w 1107"/>
                        <a:gd name="T3" fmla="*/ 180 h 1891"/>
                        <a:gd name="T4" fmla="*/ 1047 w 1107"/>
                        <a:gd name="T5" fmla="*/ 300 h 1891"/>
                        <a:gd name="T6" fmla="*/ 1095 w 1107"/>
                        <a:gd name="T7" fmla="*/ 420 h 1891"/>
                        <a:gd name="T8" fmla="*/ 1083 w 1107"/>
                        <a:gd name="T9" fmla="*/ 480 h 1891"/>
                        <a:gd name="T10" fmla="*/ 1071 w 1107"/>
                        <a:gd name="T11" fmla="*/ 516 h 1891"/>
                        <a:gd name="T12" fmla="*/ 1095 w 1107"/>
                        <a:gd name="T13" fmla="*/ 588 h 1891"/>
                        <a:gd name="T14" fmla="*/ 1107 w 1107"/>
                        <a:gd name="T15" fmla="*/ 624 h 1891"/>
                        <a:gd name="T16" fmla="*/ 1023 w 1107"/>
                        <a:gd name="T17" fmla="*/ 744 h 1891"/>
                        <a:gd name="T18" fmla="*/ 987 w 1107"/>
                        <a:gd name="T19" fmla="*/ 864 h 1891"/>
                        <a:gd name="T20" fmla="*/ 975 w 1107"/>
                        <a:gd name="T21" fmla="*/ 900 h 1891"/>
                        <a:gd name="T22" fmla="*/ 903 w 1107"/>
                        <a:gd name="T23" fmla="*/ 924 h 1891"/>
                        <a:gd name="T24" fmla="*/ 783 w 1107"/>
                        <a:gd name="T25" fmla="*/ 1140 h 1891"/>
                        <a:gd name="T26" fmla="*/ 735 w 1107"/>
                        <a:gd name="T27" fmla="*/ 1152 h 1891"/>
                        <a:gd name="T28" fmla="*/ 699 w 1107"/>
                        <a:gd name="T29" fmla="*/ 1164 h 1891"/>
                        <a:gd name="T30" fmla="*/ 687 w 1107"/>
                        <a:gd name="T31" fmla="*/ 1212 h 1891"/>
                        <a:gd name="T32" fmla="*/ 675 w 1107"/>
                        <a:gd name="T33" fmla="*/ 1296 h 1891"/>
                        <a:gd name="T34" fmla="*/ 579 w 1107"/>
                        <a:gd name="T35" fmla="*/ 1308 h 1891"/>
                        <a:gd name="T36" fmla="*/ 507 w 1107"/>
                        <a:gd name="T37" fmla="*/ 1368 h 1891"/>
                        <a:gd name="T38" fmla="*/ 483 w 1107"/>
                        <a:gd name="T39" fmla="*/ 1476 h 1891"/>
                        <a:gd name="T40" fmla="*/ 435 w 1107"/>
                        <a:gd name="T41" fmla="*/ 1548 h 1891"/>
                        <a:gd name="T42" fmla="*/ 411 w 1107"/>
                        <a:gd name="T43" fmla="*/ 1584 h 1891"/>
                        <a:gd name="T44" fmla="*/ 279 w 1107"/>
                        <a:gd name="T45" fmla="*/ 1620 h 1891"/>
                        <a:gd name="T46" fmla="*/ 207 w 1107"/>
                        <a:gd name="T47" fmla="*/ 1752 h 1891"/>
                        <a:gd name="T48" fmla="*/ 75 w 1107"/>
                        <a:gd name="T49" fmla="*/ 1848 h 1891"/>
                        <a:gd name="T50" fmla="*/ 51 w 1107"/>
                        <a:gd name="T51" fmla="*/ 1884 h 1891"/>
                        <a:gd name="T52" fmla="*/ 3 w 1107"/>
                        <a:gd name="T53" fmla="*/ 1824 h 1891"/>
                        <a:gd name="T54" fmla="*/ 75 w 1107"/>
                        <a:gd name="T55" fmla="*/ 1440 h 1891"/>
                        <a:gd name="T56" fmla="*/ 183 w 1107"/>
                        <a:gd name="T57" fmla="*/ 1224 h 1891"/>
                        <a:gd name="T58" fmla="*/ 219 w 1107"/>
                        <a:gd name="T59" fmla="*/ 1188 h 1891"/>
                        <a:gd name="T60" fmla="*/ 315 w 1107"/>
                        <a:gd name="T61" fmla="*/ 1068 h 1891"/>
                        <a:gd name="T62" fmla="*/ 387 w 1107"/>
                        <a:gd name="T63" fmla="*/ 912 h 1891"/>
                        <a:gd name="T64" fmla="*/ 435 w 1107"/>
                        <a:gd name="T65" fmla="*/ 552 h 1891"/>
                        <a:gd name="T66" fmla="*/ 507 w 1107"/>
                        <a:gd name="T67" fmla="*/ 432 h 1891"/>
                        <a:gd name="T68" fmla="*/ 663 w 1107"/>
                        <a:gd name="T69" fmla="*/ 240 h 1891"/>
                        <a:gd name="T70" fmla="*/ 687 w 1107"/>
                        <a:gd name="T71" fmla="*/ 204 h 1891"/>
                        <a:gd name="T72" fmla="*/ 867 w 1107"/>
                        <a:gd name="T73" fmla="*/ 84 h 1891"/>
                        <a:gd name="T74" fmla="*/ 963 w 1107"/>
                        <a:gd name="T75" fmla="*/ 72 h 1891"/>
                        <a:gd name="T76" fmla="*/ 1035 w 1107"/>
                        <a:gd name="T77" fmla="*/ 36 h 1891"/>
                        <a:gd name="T78" fmla="*/ 1071 w 1107"/>
                        <a:gd name="T79" fmla="*/ 24 h 1891"/>
                        <a:gd name="T80" fmla="*/ 1071 w 1107"/>
                        <a:gd name="T81" fmla="*/ 0 h 1891"/>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107" h="1891">
                          <a:moveTo>
                            <a:pt x="1071" y="0"/>
                          </a:moveTo>
                          <a:cubicBezTo>
                            <a:pt x="1042" y="86"/>
                            <a:pt x="1041" y="89"/>
                            <a:pt x="1071" y="180"/>
                          </a:cubicBezTo>
                          <a:cubicBezTo>
                            <a:pt x="1063" y="212"/>
                            <a:pt x="1047" y="271"/>
                            <a:pt x="1047" y="300"/>
                          </a:cubicBezTo>
                          <a:cubicBezTo>
                            <a:pt x="1047" y="345"/>
                            <a:pt x="1081" y="379"/>
                            <a:pt x="1095" y="420"/>
                          </a:cubicBezTo>
                          <a:cubicBezTo>
                            <a:pt x="1091" y="440"/>
                            <a:pt x="1088" y="460"/>
                            <a:pt x="1083" y="480"/>
                          </a:cubicBezTo>
                          <a:cubicBezTo>
                            <a:pt x="1080" y="492"/>
                            <a:pt x="1070" y="503"/>
                            <a:pt x="1071" y="516"/>
                          </a:cubicBezTo>
                          <a:cubicBezTo>
                            <a:pt x="1074" y="541"/>
                            <a:pt x="1087" y="564"/>
                            <a:pt x="1095" y="588"/>
                          </a:cubicBezTo>
                          <a:cubicBezTo>
                            <a:pt x="1099" y="600"/>
                            <a:pt x="1107" y="624"/>
                            <a:pt x="1107" y="624"/>
                          </a:cubicBezTo>
                          <a:cubicBezTo>
                            <a:pt x="1095" y="696"/>
                            <a:pt x="1093" y="721"/>
                            <a:pt x="1023" y="744"/>
                          </a:cubicBezTo>
                          <a:cubicBezTo>
                            <a:pt x="966" y="915"/>
                            <a:pt x="1023" y="737"/>
                            <a:pt x="987" y="864"/>
                          </a:cubicBezTo>
                          <a:cubicBezTo>
                            <a:pt x="984" y="876"/>
                            <a:pt x="985" y="893"/>
                            <a:pt x="975" y="900"/>
                          </a:cubicBezTo>
                          <a:cubicBezTo>
                            <a:pt x="954" y="915"/>
                            <a:pt x="903" y="924"/>
                            <a:pt x="903" y="924"/>
                          </a:cubicBezTo>
                          <a:cubicBezTo>
                            <a:pt x="853" y="999"/>
                            <a:pt x="811" y="1055"/>
                            <a:pt x="783" y="1140"/>
                          </a:cubicBezTo>
                          <a:cubicBezTo>
                            <a:pt x="778" y="1156"/>
                            <a:pt x="751" y="1147"/>
                            <a:pt x="735" y="1152"/>
                          </a:cubicBezTo>
                          <a:cubicBezTo>
                            <a:pt x="723" y="1155"/>
                            <a:pt x="711" y="1160"/>
                            <a:pt x="699" y="1164"/>
                          </a:cubicBezTo>
                          <a:cubicBezTo>
                            <a:pt x="695" y="1180"/>
                            <a:pt x="690" y="1196"/>
                            <a:pt x="687" y="1212"/>
                          </a:cubicBezTo>
                          <a:cubicBezTo>
                            <a:pt x="682" y="1240"/>
                            <a:pt x="696" y="1277"/>
                            <a:pt x="675" y="1296"/>
                          </a:cubicBezTo>
                          <a:cubicBezTo>
                            <a:pt x="651" y="1317"/>
                            <a:pt x="611" y="1304"/>
                            <a:pt x="579" y="1308"/>
                          </a:cubicBezTo>
                          <a:cubicBezTo>
                            <a:pt x="557" y="1330"/>
                            <a:pt x="527" y="1344"/>
                            <a:pt x="507" y="1368"/>
                          </a:cubicBezTo>
                          <a:cubicBezTo>
                            <a:pt x="494" y="1384"/>
                            <a:pt x="484" y="1475"/>
                            <a:pt x="483" y="1476"/>
                          </a:cubicBezTo>
                          <a:cubicBezTo>
                            <a:pt x="472" y="1503"/>
                            <a:pt x="451" y="1524"/>
                            <a:pt x="435" y="1548"/>
                          </a:cubicBezTo>
                          <a:cubicBezTo>
                            <a:pt x="427" y="1560"/>
                            <a:pt x="425" y="1579"/>
                            <a:pt x="411" y="1584"/>
                          </a:cubicBezTo>
                          <a:cubicBezTo>
                            <a:pt x="367" y="1599"/>
                            <a:pt x="323" y="1605"/>
                            <a:pt x="279" y="1620"/>
                          </a:cubicBezTo>
                          <a:cubicBezTo>
                            <a:pt x="254" y="1696"/>
                            <a:pt x="266" y="1713"/>
                            <a:pt x="207" y="1752"/>
                          </a:cubicBezTo>
                          <a:cubicBezTo>
                            <a:pt x="167" y="1812"/>
                            <a:pt x="131" y="1811"/>
                            <a:pt x="75" y="1848"/>
                          </a:cubicBezTo>
                          <a:cubicBezTo>
                            <a:pt x="67" y="1860"/>
                            <a:pt x="65" y="1881"/>
                            <a:pt x="51" y="1884"/>
                          </a:cubicBezTo>
                          <a:cubicBezTo>
                            <a:pt x="17" y="1891"/>
                            <a:pt x="9" y="1841"/>
                            <a:pt x="3" y="1824"/>
                          </a:cubicBezTo>
                          <a:cubicBezTo>
                            <a:pt x="10" y="1695"/>
                            <a:pt x="0" y="1553"/>
                            <a:pt x="75" y="1440"/>
                          </a:cubicBezTo>
                          <a:cubicBezTo>
                            <a:pt x="95" y="1362"/>
                            <a:pt x="140" y="1292"/>
                            <a:pt x="183" y="1224"/>
                          </a:cubicBezTo>
                          <a:cubicBezTo>
                            <a:pt x="192" y="1210"/>
                            <a:pt x="209" y="1202"/>
                            <a:pt x="219" y="1188"/>
                          </a:cubicBezTo>
                          <a:cubicBezTo>
                            <a:pt x="308" y="1065"/>
                            <a:pt x="239" y="1118"/>
                            <a:pt x="315" y="1068"/>
                          </a:cubicBezTo>
                          <a:cubicBezTo>
                            <a:pt x="329" y="1013"/>
                            <a:pt x="355" y="959"/>
                            <a:pt x="387" y="912"/>
                          </a:cubicBezTo>
                          <a:cubicBezTo>
                            <a:pt x="407" y="793"/>
                            <a:pt x="392" y="666"/>
                            <a:pt x="435" y="552"/>
                          </a:cubicBezTo>
                          <a:cubicBezTo>
                            <a:pt x="450" y="511"/>
                            <a:pt x="482" y="467"/>
                            <a:pt x="507" y="432"/>
                          </a:cubicBezTo>
                          <a:cubicBezTo>
                            <a:pt x="558" y="359"/>
                            <a:pt x="598" y="305"/>
                            <a:pt x="663" y="240"/>
                          </a:cubicBezTo>
                          <a:cubicBezTo>
                            <a:pt x="673" y="230"/>
                            <a:pt x="676" y="213"/>
                            <a:pt x="687" y="204"/>
                          </a:cubicBezTo>
                          <a:cubicBezTo>
                            <a:pt x="739" y="159"/>
                            <a:pt x="809" y="122"/>
                            <a:pt x="867" y="84"/>
                          </a:cubicBezTo>
                          <a:cubicBezTo>
                            <a:pt x="894" y="66"/>
                            <a:pt x="931" y="76"/>
                            <a:pt x="963" y="72"/>
                          </a:cubicBezTo>
                          <a:cubicBezTo>
                            <a:pt x="1053" y="42"/>
                            <a:pt x="942" y="83"/>
                            <a:pt x="1035" y="36"/>
                          </a:cubicBezTo>
                          <a:cubicBezTo>
                            <a:pt x="1046" y="30"/>
                            <a:pt x="1062" y="33"/>
                            <a:pt x="1071" y="24"/>
                          </a:cubicBezTo>
                          <a:cubicBezTo>
                            <a:pt x="1077" y="18"/>
                            <a:pt x="1071" y="8"/>
                            <a:pt x="1071" y="0"/>
                          </a:cubicBezTo>
                          <a:close/>
                        </a:path>
                      </a:pathLst>
                    </a:custGeom>
                    <a:solidFill>
                      <a:srgbClr val="996633"/>
                    </a:solidFill>
                    <a:ln w="9525">
                      <a:solidFill>
                        <a:srgbClr val="996633"/>
                      </a:solidFill>
                      <a:round/>
                      <a:headEnd/>
                      <a:tailEnd/>
                    </a:ln>
                    <a:effectLst/>
                  </p:spPr>
                  <p:txBody>
                    <a:bodyPr/>
                    <a:lstStyle/>
                    <a:p>
                      <a:endParaRPr lang="en-US"/>
                    </a:p>
                  </p:txBody>
                </p:sp>
                <p:sp>
                  <p:nvSpPr>
                    <p:cNvPr id="119834" name="Rectangle 26"/>
                    <p:cNvSpPr>
                      <a:spLocks noChangeArrowheads="1"/>
                    </p:cNvSpPr>
                    <p:nvPr/>
                  </p:nvSpPr>
                  <p:spPr bwMode="auto">
                    <a:xfrm>
                      <a:off x="720" y="1584"/>
                      <a:ext cx="2064" cy="1872"/>
                    </a:xfrm>
                    <a:prstGeom prst="rect">
                      <a:avLst/>
                    </a:prstGeom>
                    <a:solidFill>
                      <a:srgbClr val="996633"/>
                    </a:solidFill>
                    <a:ln w="9525">
                      <a:solidFill>
                        <a:srgbClr val="996633"/>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19835" name="AutoShape 27"/>
                    <p:cNvSpPr>
                      <a:spLocks noChangeArrowheads="1"/>
                    </p:cNvSpPr>
                    <p:nvPr/>
                  </p:nvSpPr>
                  <p:spPr bwMode="auto">
                    <a:xfrm rot="5400000">
                      <a:off x="2352" y="1920"/>
                      <a:ext cx="1824" cy="1152"/>
                    </a:xfrm>
                    <a:prstGeom prst="rtTriangle">
                      <a:avLst/>
                    </a:prstGeom>
                    <a:solidFill>
                      <a:srgbClr val="996633"/>
                    </a:solidFill>
                    <a:ln w="9525">
                      <a:solidFill>
                        <a:srgbClr val="996633"/>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grpSp>
              <p:sp>
                <p:nvSpPr>
                  <p:cNvPr id="119836" name="Text Box 28"/>
                  <p:cNvSpPr txBox="1">
                    <a:spLocks noChangeArrowheads="1"/>
                  </p:cNvSpPr>
                  <p:nvPr/>
                </p:nvSpPr>
                <p:spPr bwMode="auto">
                  <a:xfrm>
                    <a:off x="1344" y="2112"/>
                    <a:ext cx="1488" cy="327"/>
                  </a:xfrm>
                  <a:prstGeom prst="rect">
                    <a:avLst/>
                  </a:prstGeom>
                  <a:solidFill>
                    <a:srgbClr val="FFFFCC"/>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defRPr/>
                    </a:pPr>
                    <a:r>
                      <a:rPr lang="en-US" sz="2800" b="1">
                        <a:latin typeface="Arial" charset="0"/>
                        <a:ea typeface="ＭＳ Ｐゴシック" charset="0"/>
                        <a:cs typeface="Arial" charset="0"/>
                      </a:rPr>
                      <a:t>RC   BEAM</a:t>
                    </a:r>
                  </a:p>
                </p:txBody>
              </p:sp>
            </p:grpSp>
            <p:grpSp>
              <p:nvGrpSpPr>
                <p:cNvPr id="42006" name="Group 29"/>
                <p:cNvGrpSpPr>
                  <a:grpSpLocks/>
                </p:cNvGrpSpPr>
                <p:nvPr/>
              </p:nvGrpSpPr>
              <p:grpSpPr bwMode="auto">
                <a:xfrm>
                  <a:off x="672" y="1584"/>
                  <a:ext cx="3168" cy="1872"/>
                  <a:chOff x="672" y="1584"/>
                  <a:chExt cx="3168" cy="1872"/>
                </a:xfrm>
              </p:grpSpPr>
              <p:sp>
                <p:nvSpPr>
                  <p:cNvPr id="119838" name="Line 30"/>
                  <p:cNvSpPr>
                    <a:spLocks noChangeShapeType="1"/>
                  </p:cNvSpPr>
                  <p:nvPr/>
                </p:nvSpPr>
                <p:spPr bwMode="auto">
                  <a:xfrm>
                    <a:off x="696" y="1584"/>
                    <a:ext cx="0" cy="1872"/>
                  </a:xfrm>
                  <a:prstGeom prst="line">
                    <a:avLst/>
                  </a:prstGeom>
                  <a:noFill/>
                  <a:ln w="5715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119839" name="Line 31"/>
                  <p:cNvSpPr>
                    <a:spLocks noChangeShapeType="1"/>
                  </p:cNvSpPr>
                  <p:nvPr/>
                </p:nvSpPr>
                <p:spPr bwMode="auto">
                  <a:xfrm>
                    <a:off x="672" y="1584"/>
                    <a:ext cx="3168" cy="0"/>
                  </a:xfrm>
                  <a:prstGeom prst="line">
                    <a:avLst/>
                  </a:prstGeom>
                  <a:noFill/>
                  <a:ln w="5715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119840" name="Line 32"/>
                  <p:cNvSpPr>
                    <a:spLocks noChangeShapeType="1"/>
                  </p:cNvSpPr>
                  <p:nvPr/>
                </p:nvSpPr>
                <p:spPr bwMode="auto">
                  <a:xfrm>
                    <a:off x="672" y="3456"/>
                    <a:ext cx="2059" cy="0"/>
                  </a:xfrm>
                  <a:prstGeom prst="line">
                    <a:avLst/>
                  </a:prstGeom>
                  <a:noFill/>
                  <a:ln w="5715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grpSp>
            <p:nvGrpSpPr>
              <p:cNvPr id="42000" name="Group 33"/>
              <p:cNvGrpSpPr>
                <a:grpSpLocks/>
              </p:cNvGrpSpPr>
              <p:nvPr/>
            </p:nvGrpSpPr>
            <p:grpSpPr bwMode="auto">
              <a:xfrm>
                <a:off x="2706" y="1573"/>
                <a:ext cx="1152" cy="1901"/>
                <a:chOff x="2706" y="1573"/>
                <a:chExt cx="1152" cy="1901"/>
              </a:xfrm>
            </p:grpSpPr>
            <p:sp>
              <p:nvSpPr>
                <p:cNvPr id="119842" name="Freeform 34"/>
                <p:cNvSpPr>
                  <a:spLocks/>
                </p:cNvSpPr>
                <p:nvPr/>
              </p:nvSpPr>
              <p:spPr bwMode="auto">
                <a:xfrm>
                  <a:off x="3803" y="1573"/>
                  <a:ext cx="48" cy="521"/>
                </a:xfrm>
                <a:custGeom>
                  <a:avLst/>
                  <a:gdLst>
                    <a:gd name="T0" fmla="*/ 28 w 48"/>
                    <a:gd name="T1" fmla="*/ 0 h 521"/>
                    <a:gd name="T2" fmla="*/ 0 w 48"/>
                    <a:gd name="T3" fmla="*/ 109 h 521"/>
                    <a:gd name="T4" fmla="*/ 19 w 48"/>
                    <a:gd name="T5" fmla="*/ 164 h 521"/>
                    <a:gd name="T6" fmla="*/ 28 w 48"/>
                    <a:gd name="T7" fmla="*/ 192 h 521"/>
                    <a:gd name="T8" fmla="*/ 0 w 48"/>
                    <a:gd name="T9" fmla="*/ 310 h 521"/>
                    <a:gd name="T10" fmla="*/ 37 w 48"/>
                    <a:gd name="T11" fmla="*/ 429 h 521"/>
                    <a:gd name="T12" fmla="*/ 37 w 48"/>
                    <a:gd name="T13" fmla="*/ 521 h 52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8" h="521">
                      <a:moveTo>
                        <a:pt x="28" y="0"/>
                      </a:moveTo>
                      <a:cubicBezTo>
                        <a:pt x="16" y="36"/>
                        <a:pt x="13" y="73"/>
                        <a:pt x="0" y="109"/>
                      </a:cubicBezTo>
                      <a:cubicBezTo>
                        <a:pt x="6" y="127"/>
                        <a:pt x="13" y="146"/>
                        <a:pt x="19" y="164"/>
                      </a:cubicBezTo>
                      <a:cubicBezTo>
                        <a:pt x="22" y="173"/>
                        <a:pt x="28" y="192"/>
                        <a:pt x="28" y="192"/>
                      </a:cubicBezTo>
                      <a:cubicBezTo>
                        <a:pt x="18" y="232"/>
                        <a:pt x="14" y="272"/>
                        <a:pt x="0" y="310"/>
                      </a:cubicBezTo>
                      <a:cubicBezTo>
                        <a:pt x="8" y="362"/>
                        <a:pt x="9" y="388"/>
                        <a:pt x="37" y="429"/>
                      </a:cubicBezTo>
                      <a:cubicBezTo>
                        <a:pt x="48" y="463"/>
                        <a:pt x="37" y="486"/>
                        <a:pt x="37" y="521"/>
                      </a:cubicBezTo>
                    </a:path>
                  </a:pathLst>
                </a:custGeom>
                <a:noFill/>
                <a:ln w="38100" cmpd="sng">
                  <a:solidFill>
                    <a:schemeClr val="tx1"/>
                  </a:solidFill>
                  <a:round/>
                  <a:headEnd/>
                  <a:tailEnd/>
                </a:ln>
                <a:effectLst/>
              </p:spPr>
              <p:txBody>
                <a:bodyPr/>
                <a:lstStyle/>
                <a:p>
                  <a:endParaRPr lang="en-US"/>
                </a:p>
              </p:txBody>
            </p:sp>
            <p:sp>
              <p:nvSpPr>
                <p:cNvPr id="119843" name="Freeform 35"/>
                <p:cNvSpPr>
                  <a:spLocks/>
                </p:cNvSpPr>
                <p:nvPr/>
              </p:nvSpPr>
              <p:spPr bwMode="auto">
                <a:xfrm>
                  <a:off x="3648" y="2085"/>
                  <a:ext cx="210" cy="431"/>
                </a:xfrm>
                <a:custGeom>
                  <a:avLst/>
                  <a:gdLst>
                    <a:gd name="T0" fmla="*/ 183 w 210"/>
                    <a:gd name="T1" fmla="*/ 0 h 431"/>
                    <a:gd name="T2" fmla="*/ 210 w 210"/>
                    <a:gd name="T3" fmla="*/ 137 h 431"/>
                    <a:gd name="T4" fmla="*/ 155 w 210"/>
                    <a:gd name="T5" fmla="*/ 228 h 431"/>
                    <a:gd name="T6" fmla="*/ 101 w 210"/>
                    <a:gd name="T7" fmla="*/ 292 h 431"/>
                    <a:gd name="T8" fmla="*/ 91 w 210"/>
                    <a:gd name="T9" fmla="*/ 347 h 431"/>
                    <a:gd name="T10" fmla="*/ 0 w 210"/>
                    <a:gd name="T11" fmla="*/ 429 h 43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0" h="431">
                      <a:moveTo>
                        <a:pt x="183" y="0"/>
                      </a:moveTo>
                      <a:cubicBezTo>
                        <a:pt x="194" y="46"/>
                        <a:pt x="196" y="92"/>
                        <a:pt x="210" y="137"/>
                      </a:cubicBezTo>
                      <a:cubicBezTo>
                        <a:pt x="202" y="188"/>
                        <a:pt x="205" y="212"/>
                        <a:pt x="155" y="228"/>
                      </a:cubicBezTo>
                      <a:cubicBezTo>
                        <a:pt x="139" y="278"/>
                        <a:pt x="131" y="246"/>
                        <a:pt x="101" y="292"/>
                      </a:cubicBezTo>
                      <a:cubicBezTo>
                        <a:pt x="98" y="310"/>
                        <a:pt x="96" y="329"/>
                        <a:pt x="91" y="347"/>
                      </a:cubicBezTo>
                      <a:cubicBezTo>
                        <a:pt x="69" y="431"/>
                        <a:pt x="69" y="394"/>
                        <a:pt x="0" y="429"/>
                      </a:cubicBezTo>
                    </a:path>
                  </a:pathLst>
                </a:custGeom>
                <a:noFill/>
                <a:ln w="38100" cmpd="sng">
                  <a:solidFill>
                    <a:schemeClr val="tx1"/>
                  </a:solidFill>
                  <a:round/>
                  <a:headEnd/>
                  <a:tailEnd/>
                </a:ln>
                <a:effectLst/>
              </p:spPr>
              <p:txBody>
                <a:bodyPr/>
                <a:lstStyle/>
                <a:p>
                  <a:endParaRPr lang="en-US"/>
                </a:p>
              </p:txBody>
            </p:sp>
            <p:sp>
              <p:nvSpPr>
                <p:cNvPr id="119844" name="Freeform 36"/>
                <p:cNvSpPr>
                  <a:spLocks/>
                </p:cNvSpPr>
                <p:nvPr/>
              </p:nvSpPr>
              <p:spPr bwMode="auto">
                <a:xfrm>
                  <a:off x="3008" y="2496"/>
                  <a:ext cx="649" cy="731"/>
                </a:xfrm>
                <a:custGeom>
                  <a:avLst/>
                  <a:gdLst>
                    <a:gd name="T0" fmla="*/ 649 w 649"/>
                    <a:gd name="T1" fmla="*/ 0 h 731"/>
                    <a:gd name="T2" fmla="*/ 558 w 649"/>
                    <a:gd name="T3" fmla="*/ 165 h 731"/>
                    <a:gd name="T4" fmla="*/ 448 w 649"/>
                    <a:gd name="T5" fmla="*/ 256 h 731"/>
                    <a:gd name="T6" fmla="*/ 421 w 649"/>
                    <a:gd name="T7" fmla="*/ 384 h 731"/>
                    <a:gd name="T8" fmla="*/ 293 w 649"/>
                    <a:gd name="T9" fmla="*/ 421 h 731"/>
                    <a:gd name="T10" fmla="*/ 247 w 649"/>
                    <a:gd name="T11" fmla="*/ 466 h 731"/>
                    <a:gd name="T12" fmla="*/ 183 w 649"/>
                    <a:gd name="T13" fmla="*/ 622 h 731"/>
                    <a:gd name="T14" fmla="*/ 101 w 649"/>
                    <a:gd name="T15" fmla="*/ 686 h 731"/>
                    <a:gd name="T16" fmla="*/ 0 w 649"/>
                    <a:gd name="T17" fmla="*/ 731 h 73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49" h="731">
                      <a:moveTo>
                        <a:pt x="649" y="0"/>
                      </a:moveTo>
                      <a:cubicBezTo>
                        <a:pt x="636" y="66"/>
                        <a:pt x="604" y="116"/>
                        <a:pt x="558" y="165"/>
                      </a:cubicBezTo>
                      <a:cubicBezTo>
                        <a:pt x="531" y="243"/>
                        <a:pt x="533" y="239"/>
                        <a:pt x="448" y="256"/>
                      </a:cubicBezTo>
                      <a:cubicBezTo>
                        <a:pt x="448" y="257"/>
                        <a:pt x="430" y="376"/>
                        <a:pt x="421" y="384"/>
                      </a:cubicBezTo>
                      <a:cubicBezTo>
                        <a:pt x="398" y="404"/>
                        <a:pt x="321" y="413"/>
                        <a:pt x="293" y="421"/>
                      </a:cubicBezTo>
                      <a:cubicBezTo>
                        <a:pt x="278" y="436"/>
                        <a:pt x="254" y="446"/>
                        <a:pt x="247" y="466"/>
                      </a:cubicBezTo>
                      <a:cubicBezTo>
                        <a:pt x="231" y="516"/>
                        <a:pt x="220" y="583"/>
                        <a:pt x="183" y="622"/>
                      </a:cubicBezTo>
                      <a:cubicBezTo>
                        <a:pt x="158" y="697"/>
                        <a:pt x="184" y="674"/>
                        <a:pt x="101" y="686"/>
                      </a:cubicBezTo>
                      <a:cubicBezTo>
                        <a:pt x="66" y="697"/>
                        <a:pt x="33" y="715"/>
                        <a:pt x="0" y="731"/>
                      </a:cubicBezTo>
                    </a:path>
                  </a:pathLst>
                </a:custGeom>
                <a:noFill/>
                <a:ln w="38100" cmpd="sng">
                  <a:solidFill>
                    <a:schemeClr val="tx1"/>
                  </a:solidFill>
                  <a:round/>
                  <a:headEnd/>
                  <a:tailEnd/>
                </a:ln>
                <a:effectLst/>
              </p:spPr>
              <p:txBody>
                <a:bodyPr/>
                <a:lstStyle/>
                <a:p>
                  <a:endParaRPr lang="en-US"/>
                </a:p>
              </p:txBody>
            </p:sp>
            <p:sp>
              <p:nvSpPr>
                <p:cNvPr id="119845" name="Freeform 37"/>
                <p:cNvSpPr>
                  <a:spLocks/>
                </p:cNvSpPr>
                <p:nvPr/>
              </p:nvSpPr>
              <p:spPr bwMode="auto">
                <a:xfrm>
                  <a:off x="2706" y="3211"/>
                  <a:ext cx="329" cy="263"/>
                </a:xfrm>
                <a:custGeom>
                  <a:avLst/>
                  <a:gdLst>
                    <a:gd name="T0" fmla="*/ 329 w 329"/>
                    <a:gd name="T1" fmla="*/ 7 h 263"/>
                    <a:gd name="T2" fmla="*/ 302 w 329"/>
                    <a:gd name="T3" fmla="*/ 90 h 263"/>
                    <a:gd name="T4" fmla="*/ 165 w 329"/>
                    <a:gd name="T5" fmla="*/ 199 h 263"/>
                    <a:gd name="T6" fmla="*/ 73 w 329"/>
                    <a:gd name="T7" fmla="*/ 263 h 263"/>
                    <a:gd name="T8" fmla="*/ 0 w 329"/>
                    <a:gd name="T9" fmla="*/ 236 h 26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29" h="263">
                      <a:moveTo>
                        <a:pt x="329" y="7"/>
                      </a:moveTo>
                      <a:cubicBezTo>
                        <a:pt x="289" y="49"/>
                        <a:pt x="329" y="0"/>
                        <a:pt x="302" y="90"/>
                      </a:cubicBezTo>
                      <a:cubicBezTo>
                        <a:pt x="289" y="134"/>
                        <a:pt x="205" y="189"/>
                        <a:pt x="165" y="199"/>
                      </a:cubicBezTo>
                      <a:cubicBezTo>
                        <a:pt x="137" y="229"/>
                        <a:pt x="113" y="250"/>
                        <a:pt x="73" y="263"/>
                      </a:cubicBezTo>
                      <a:cubicBezTo>
                        <a:pt x="12" y="243"/>
                        <a:pt x="36" y="253"/>
                        <a:pt x="0" y="236"/>
                      </a:cubicBezTo>
                    </a:path>
                  </a:pathLst>
                </a:custGeom>
                <a:noFill/>
                <a:ln w="38100" cmpd="sng">
                  <a:solidFill>
                    <a:schemeClr val="tx1"/>
                  </a:solidFill>
                  <a:round/>
                  <a:headEnd/>
                  <a:tailEnd/>
                </a:ln>
                <a:effectLst/>
              </p:spPr>
              <p:txBody>
                <a:bodyPr/>
                <a:lstStyle/>
                <a:p>
                  <a:endParaRPr lang="en-US"/>
                </a:p>
              </p:txBody>
            </p:sp>
          </p:grpSp>
        </p:grpSp>
      </p:grpSp>
      <p:grpSp>
        <p:nvGrpSpPr>
          <p:cNvPr id="41993" name="Group 38"/>
          <p:cNvGrpSpPr>
            <a:grpSpLocks/>
          </p:cNvGrpSpPr>
          <p:nvPr/>
        </p:nvGrpSpPr>
        <p:grpSpPr bwMode="auto">
          <a:xfrm>
            <a:off x="1143000" y="4991100"/>
            <a:ext cx="4267200" cy="396875"/>
            <a:chOff x="720" y="3144"/>
            <a:chExt cx="2688" cy="250"/>
          </a:xfrm>
        </p:grpSpPr>
        <p:sp>
          <p:nvSpPr>
            <p:cNvPr id="119847" name="Line 39"/>
            <p:cNvSpPr>
              <a:spLocks noChangeShapeType="1"/>
            </p:cNvSpPr>
            <p:nvPr/>
          </p:nvSpPr>
          <p:spPr bwMode="auto">
            <a:xfrm>
              <a:off x="720" y="3360"/>
              <a:ext cx="2688" cy="0"/>
            </a:xfrm>
            <a:prstGeom prst="line">
              <a:avLst/>
            </a:prstGeom>
            <a:noFill/>
            <a:ln w="5715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119848" name="Text Box 40"/>
            <p:cNvSpPr txBox="1">
              <a:spLocks noChangeArrowheads="1"/>
            </p:cNvSpPr>
            <p:nvPr/>
          </p:nvSpPr>
          <p:spPr bwMode="auto">
            <a:xfrm>
              <a:off x="864" y="3144"/>
              <a:ext cx="1368"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000">
                  <a:latin typeface="Arial" charset="0"/>
                  <a:ea typeface="ＭＳ Ｐゴシック" charset="0"/>
                  <a:cs typeface="Arial" charset="0"/>
                </a:rPr>
                <a:t>   </a:t>
              </a:r>
              <a:r>
                <a:rPr lang="en-US" sz="2000" b="1">
                  <a:solidFill>
                    <a:schemeClr val="bg1"/>
                  </a:solidFill>
                  <a:latin typeface="Arial" charset="0"/>
                  <a:ea typeface="ＭＳ Ｐゴシック" charset="0"/>
                  <a:cs typeface="Arial" charset="0"/>
                </a:rPr>
                <a:t>Reinforcement</a:t>
              </a:r>
            </a:p>
          </p:txBody>
        </p:sp>
      </p:grpSp>
      <p:sp>
        <p:nvSpPr>
          <p:cNvPr id="119849" name="Line 41"/>
          <p:cNvSpPr>
            <a:spLocks noChangeShapeType="1"/>
          </p:cNvSpPr>
          <p:nvPr/>
        </p:nvSpPr>
        <p:spPr bwMode="auto">
          <a:xfrm flipV="1">
            <a:off x="4705350" y="5029200"/>
            <a:ext cx="0" cy="685800"/>
          </a:xfrm>
          <a:prstGeom prst="line">
            <a:avLst/>
          </a:prstGeom>
          <a:noFill/>
          <a:ln w="38100">
            <a:solidFill>
              <a:schemeClr val="accent2"/>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7092" name="Picture 4"/>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04800" y="152400"/>
            <a:ext cx="8054975" cy="31765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sp>
        <p:nvSpPr>
          <p:cNvPr id="217093" name="Rectangle 5"/>
          <p:cNvSpPr>
            <a:spLocks noChangeArrowheads="1"/>
          </p:cNvSpPr>
          <p:nvPr/>
        </p:nvSpPr>
        <p:spPr bwMode="auto">
          <a:xfrm>
            <a:off x="381000" y="3810000"/>
            <a:ext cx="8382000" cy="201453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defRPr/>
            </a:pPr>
            <a:r>
              <a:rPr lang="en-US">
                <a:solidFill>
                  <a:schemeClr val="hlink"/>
                </a:solidFill>
                <a:latin typeface="Arial" charset="0"/>
                <a:ea typeface="ＭＳ Ｐゴシック" charset="0"/>
                <a:cs typeface="Arial" charset="0"/>
              </a:rPr>
              <a:t>The shear force V is resisted by</a:t>
            </a:r>
          </a:p>
          <a:p>
            <a:pPr>
              <a:defRPr/>
            </a:pPr>
            <a:r>
              <a:rPr lang="en-US">
                <a:solidFill>
                  <a:schemeClr val="hlink"/>
                </a:solidFill>
                <a:latin typeface="Arial" charset="0"/>
                <a:ea typeface="ＭＳ Ｐゴシック" charset="0"/>
                <a:cs typeface="Arial" charset="0"/>
              </a:rPr>
              <a:t>Vc , from the un-cracked concrete compression zone, </a:t>
            </a:r>
          </a:p>
          <a:p>
            <a:pPr>
              <a:defRPr/>
            </a:pPr>
            <a:r>
              <a:rPr lang="en-US">
                <a:solidFill>
                  <a:schemeClr val="hlink"/>
                </a:solidFill>
                <a:latin typeface="Arial" charset="0"/>
                <a:ea typeface="ＭＳ Ｐゴシック" charset="0"/>
                <a:cs typeface="Arial" charset="0"/>
              </a:rPr>
              <a:t>Vd, from the dowel action of longitudinal reinforcement. </a:t>
            </a:r>
          </a:p>
          <a:p>
            <a:pPr>
              <a:defRPr/>
            </a:pPr>
            <a:r>
              <a:rPr lang="en-US">
                <a:solidFill>
                  <a:schemeClr val="hlink"/>
                </a:solidFill>
                <a:latin typeface="Arial" charset="0"/>
                <a:ea typeface="ＭＳ Ｐゴシック" charset="0"/>
                <a:cs typeface="Arial" charset="0"/>
              </a:rPr>
              <a:t>Va, from vertical component of the force due to aggregate interlock or interface shear transfer. </a:t>
            </a:r>
          </a:p>
          <a:p>
            <a:pPr>
              <a:defRPr/>
            </a:pPr>
            <a:endParaRPr lang="en-US">
              <a:solidFill>
                <a:schemeClr val="hlink"/>
              </a:solidFill>
              <a:latin typeface="Arial" charset="0"/>
              <a:ea typeface="ＭＳ Ｐゴシック" charset="0"/>
              <a:cs typeface="Arial" charset="0"/>
            </a:endParaRPr>
          </a:p>
          <a:p>
            <a:pPr>
              <a:defRPr/>
            </a:pPr>
            <a:r>
              <a:rPr lang="en-US">
                <a:solidFill>
                  <a:schemeClr val="hlink"/>
                </a:solidFill>
                <a:latin typeface="Arial" charset="0"/>
                <a:ea typeface="ＭＳ Ｐゴシック" charset="0"/>
                <a:cs typeface="Arial" charset="0"/>
              </a:rPr>
              <a:t>V = Vc + Vd + Va </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033" name="Group 2"/>
          <p:cNvGrpSpPr>
            <a:grpSpLocks/>
          </p:cNvGrpSpPr>
          <p:nvPr/>
        </p:nvGrpSpPr>
        <p:grpSpPr bwMode="auto">
          <a:xfrm>
            <a:off x="1905000" y="2743200"/>
            <a:ext cx="5595938" cy="2711450"/>
            <a:chOff x="1200" y="2006"/>
            <a:chExt cx="3525" cy="1708"/>
          </a:xfrm>
        </p:grpSpPr>
        <p:grpSp>
          <p:nvGrpSpPr>
            <p:cNvPr id="44068" name="Group 3"/>
            <p:cNvGrpSpPr>
              <a:grpSpLocks/>
            </p:cNvGrpSpPr>
            <p:nvPr/>
          </p:nvGrpSpPr>
          <p:grpSpPr bwMode="auto">
            <a:xfrm>
              <a:off x="1200" y="2006"/>
              <a:ext cx="2658" cy="1708"/>
              <a:chOff x="1200" y="2006"/>
              <a:chExt cx="2658" cy="1708"/>
            </a:xfrm>
          </p:grpSpPr>
          <p:sp>
            <p:nvSpPr>
              <p:cNvPr id="44073" name="Text Box 4"/>
              <p:cNvSpPr txBox="1">
                <a:spLocks noChangeArrowheads="1"/>
              </p:cNvSpPr>
              <p:nvPr/>
            </p:nvSpPr>
            <p:spPr bwMode="auto">
              <a:xfrm>
                <a:off x="2186" y="3314"/>
                <a:ext cx="214" cy="250"/>
              </a:xfrm>
              <a:prstGeom prst="rect">
                <a:avLst/>
              </a:prstGeom>
              <a:noFill/>
              <a:ln w="9525">
                <a:noFill/>
                <a:miter lim="800000"/>
                <a:headEnd/>
                <a:tailEnd/>
              </a:ln>
            </p:spPr>
            <p:txBody>
              <a:bodyPr wrap="none">
                <a:spAutoFit/>
              </a:bodyPr>
              <a:lstStyle/>
              <a:p>
                <a:pPr eaLnBrk="0" hangingPunct="0"/>
                <a:r>
                  <a:rPr lang="en-US" sz="2000" b="1">
                    <a:solidFill>
                      <a:srgbClr val="000000"/>
                    </a:solidFill>
                  </a:rPr>
                  <a:t>d</a:t>
                </a:r>
              </a:p>
            </p:txBody>
          </p:sp>
          <p:sp>
            <p:nvSpPr>
              <p:cNvPr id="44074" name="Line 5"/>
              <p:cNvSpPr>
                <a:spLocks noChangeShapeType="1"/>
              </p:cNvSpPr>
              <p:nvPr/>
            </p:nvSpPr>
            <p:spPr bwMode="auto">
              <a:xfrm>
                <a:off x="2556" y="2235"/>
                <a:ext cx="192" cy="0"/>
              </a:xfrm>
              <a:prstGeom prst="line">
                <a:avLst/>
              </a:prstGeom>
              <a:noFill/>
              <a:ln w="9525">
                <a:solidFill>
                  <a:srgbClr val="000000"/>
                </a:solidFill>
                <a:round/>
                <a:headEnd type="triangle" w="med" len="med"/>
                <a:tailEnd type="triangle" w="med" len="med"/>
              </a:ln>
            </p:spPr>
            <p:txBody>
              <a:bodyPr/>
              <a:lstStyle/>
              <a:p>
                <a:endParaRPr lang="en-US"/>
              </a:p>
            </p:txBody>
          </p:sp>
          <p:sp>
            <p:nvSpPr>
              <p:cNvPr id="44075" name="Text Box 6"/>
              <p:cNvSpPr txBox="1">
                <a:spLocks noChangeArrowheads="1"/>
              </p:cNvSpPr>
              <p:nvPr/>
            </p:nvSpPr>
            <p:spPr bwMode="auto">
              <a:xfrm>
                <a:off x="2556" y="2006"/>
                <a:ext cx="205" cy="250"/>
              </a:xfrm>
              <a:prstGeom prst="rect">
                <a:avLst/>
              </a:prstGeom>
              <a:noFill/>
              <a:ln w="9525">
                <a:noFill/>
                <a:miter lim="800000"/>
                <a:headEnd/>
                <a:tailEnd/>
              </a:ln>
            </p:spPr>
            <p:txBody>
              <a:bodyPr wrap="none">
                <a:spAutoFit/>
              </a:bodyPr>
              <a:lstStyle/>
              <a:p>
                <a:pPr eaLnBrk="0" hangingPunct="0"/>
                <a:r>
                  <a:rPr lang="en-US" sz="2000" b="1">
                    <a:solidFill>
                      <a:srgbClr val="000000"/>
                    </a:solidFill>
                  </a:rPr>
                  <a:t>s</a:t>
                </a:r>
              </a:p>
            </p:txBody>
          </p:sp>
          <p:sp>
            <p:nvSpPr>
              <p:cNvPr id="44076" name="Text Box 7"/>
              <p:cNvSpPr txBox="1">
                <a:spLocks noChangeArrowheads="1"/>
              </p:cNvSpPr>
              <p:nvPr/>
            </p:nvSpPr>
            <p:spPr bwMode="auto">
              <a:xfrm>
                <a:off x="3000" y="2654"/>
                <a:ext cx="214" cy="250"/>
              </a:xfrm>
              <a:prstGeom prst="rect">
                <a:avLst/>
              </a:prstGeom>
              <a:noFill/>
              <a:ln w="9525">
                <a:noFill/>
                <a:miter lim="800000"/>
                <a:headEnd/>
                <a:tailEnd/>
              </a:ln>
            </p:spPr>
            <p:txBody>
              <a:bodyPr wrap="none">
                <a:spAutoFit/>
              </a:bodyPr>
              <a:lstStyle/>
              <a:p>
                <a:pPr eaLnBrk="0" hangingPunct="0"/>
                <a:r>
                  <a:rPr lang="en-US" sz="2000" b="1">
                    <a:solidFill>
                      <a:srgbClr val="000000"/>
                    </a:solidFill>
                  </a:rPr>
                  <a:t>d</a:t>
                </a:r>
              </a:p>
            </p:txBody>
          </p:sp>
          <p:sp>
            <p:nvSpPr>
              <p:cNvPr id="44077" name="Text Box 8"/>
              <p:cNvSpPr txBox="1">
                <a:spLocks noChangeArrowheads="1"/>
              </p:cNvSpPr>
              <p:nvPr/>
            </p:nvSpPr>
            <p:spPr bwMode="auto">
              <a:xfrm>
                <a:off x="1939" y="3464"/>
                <a:ext cx="665" cy="250"/>
              </a:xfrm>
              <a:prstGeom prst="rect">
                <a:avLst/>
              </a:prstGeom>
              <a:noFill/>
              <a:ln w="9525">
                <a:noFill/>
                <a:miter lim="800000"/>
                <a:headEnd/>
                <a:tailEnd/>
              </a:ln>
            </p:spPr>
            <p:txBody>
              <a:bodyPr wrap="none">
                <a:spAutoFit/>
              </a:bodyPr>
              <a:lstStyle/>
              <a:p>
                <a:pPr eaLnBrk="0" hangingPunct="0"/>
                <a:r>
                  <a:rPr lang="en-US" sz="2000" b="1">
                    <a:solidFill>
                      <a:srgbClr val="000000"/>
                    </a:solidFill>
                    <a:sym typeface="Symbol" pitchFamily="18" charset="2"/>
                  </a:rPr>
                  <a:t></a:t>
                </a:r>
                <a:r>
                  <a:rPr lang="en-US" sz="2000" b="1">
                    <a:solidFill>
                      <a:srgbClr val="000000"/>
                    </a:solidFill>
                  </a:rPr>
                  <a:t> d – d</a:t>
                </a:r>
                <a:r>
                  <a:rPr lang="ja-JP" altLang="en-US" sz="2000" b="1">
                    <a:solidFill>
                      <a:srgbClr val="000000"/>
                    </a:solidFill>
                  </a:rPr>
                  <a:t>’</a:t>
                </a:r>
                <a:endParaRPr lang="en-US" sz="2000" b="1">
                  <a:solidFill>
                    <a:srgbClr val="000000"/>
                  </a:solidFill>
                </a:endParaRPr>
              </a:p>
            </p:txBody>
          </p:sp>
          <p:sp>
            <p:nvSpPr>
              <p:cNvPr id="44078" name="Line 9"/>
              <p:cNvSpPr>
                <a:spLocks noChangeShapeType="1"/>
              </p:cNvSpPr>
              <p:nvPr/>
            </p:nvSpPr>
            <p:spPr bwMode="auto">
              <a:xfrm>
                <a:off x="2748" y="2163"/>
                <a:ext cx="0" cy="144"/>
              </a:xfrm>
              <a:prstGeom prst="line">
                <a:avLst/>
              </a:prstGeom>
              <a:noFill/>
              <a:ln w="9525">
                <a:solidFill>
                  <a:srgbClr val="000000"/>
                </a:solidFill>
                <a:round/>
                <a:headEnd/>
                <a:tailEnd/>
              </a:ln>
            </p:spPr>
            <p:txBody>
              <a:bodyPr/>
              <a:lstStyle/>
              <a:p>
                <a:endParaRPr lang="en-US"/>
              </a:p>
            </p:txBody>
          </p:sp>
          <p:sp>
            <p:nvSpPr>
              <p:cNvPr id="44079" name="Line 10"/>
              <p:cNvSpPr>
                <a:spLocks noChangeShapeType="1"/>
              </p:cNvSpPr>
              <p:nvPr/>
            </p:nvSpPr>
            <p:spPr bwMode="auto">
              <a:xfrm>
                <a:off x="2556" y="2163"/>
                <a:ext cx="0" cy="144"/>
              </a:xfrm>
              <a:prstGeom prst="line">
                <a:avLst/>
              </a:prstGeom>
              <a:noFill/>
              <a:ln w="9525">
                <a:solidFill>
                  <a:srgbClr val="000000"/>
                </a:solidFill>
                <a:round/>
                <a:headEnd/>
                <a:tailEnd/>
              </a:ln>
            </p:spPr>
            <p:txBody>
              <a:bodyPr/>
              <a:lstStyle/>
              <a:p>
                <a:endParaRPr lang="en-US"/>
              </a:p>
            </p:txBody>
          </p:sp>
          <p:sp>
            <p:nvSpPr>
              <p:cNvPr id="44080" name="Line 11"/>
              <p:cNvSpPr>
                <a:spLocks noChangeShapeType="1"/>
              </p:cNvSpPr>
              <p:nvPr/>
            </p:nvSpPr>
            <p:spPr bwMode="auto">
              <a:xfrm>
                <a:off x="3000" y="2307"/>
                <a:ext cx="0" cy="1008"/>
              </a:xfrm>
              <a:prstGeom prst="line">
                <a:avLst/>
              </a:prstGeom>
              <a:noFill/>
              <a:ln w="9525">
                <a:solidFill>
                  <a:srgbClr val="000000"/>
                </a:solidFill>
                <a:round/>
                <a:headEnd type="triangle" w="med" len="med"/>
                <a:tailEnd type="triangle" w="med" len="med"/>
              </a:ln>
            </p:spPr>
            <p:txBody>
              <a:bodyPr/>
              <a:lstStyle/>
              <a:p>
                <a:endParaRPr lang="en-US"/>
              </a:p>
            </p:txBody>
          </p:sp>
          <p:grpSp>
            <p:nvGrpSpPr>
              <p:cNvPr id="44081" name="Group 12"/>
              <p:cNvGrpSpPr>
                <a:grpSpLocks/>
              </p:cNvGrpSpPr>
              <p:nvPr/>
            </p:nvGrpSpPr>
            <p:grpSpPr bwMode="auto">
              <a:xfrm>
                <a:off x="1200" y="2178"/>
                <a:ext cx="2658" cy="1406"/>
                <a:chOff x="1200" y="2178"/>
                <a:chExt cx="2658" cy="1406"/>
              </a:xfrm>
            </p:grpSpPr>
            <p:sp>
              <p:nvSpPr>
                <p:cNvPr id="44082" name="Line 13"/>
                <p:cNvSpPr>
                  <a:spLocks noChangeShapeType="1"/>
                </p:cNvSpPr>
                <p:nvPr/>
              </p:nvSpPr>
              <p:spPr bwMode="auto">
                <a:xfrm flipH="1">
                  <a:off x="1744" y="2379"/>
                  <a:ext cx="1008" cy="912"/>
                </a:xfrm>
                <a:prstGeom prst="line">
                  <a:avLst/>
                </a:prstGeom>
                <a:noFill/>
                <a:ln w="38100">
                  <a:solidFill>
                    <a:schemeClr val="accent2"/>
                  </a:solidFill>
                  <a:prstDash val="dashDot"/>
                  <a:round/>
                  <a:headEnd/>
                  <a:tailEnd/>
                </a:ln>
              </p:spPr>
              <p:txBody>
                <a:bodyPr/>
                <a:lstStyle/>
                <a:p>
                  <a:endParaRPr lang="en-US"/>
                </a:p>
              </p:txBody>
            </p:sp>
            <p:sp>
              <p:nvSpPr>
                <p:cNvPr id="44083" name="Line 14"/>
                <p:cNvSpPr>
                  <a:spLocks noChangeShapeType="1"/>
                </p:cNvSpPr>
                <p:nvPr/>
              </p:nvSpPr>
              <p:spPr bwMode="auto">
                <a:xfrm>
                  <a:off x="1744" y="3386"/>
                  <a:ext cx="0" cy="192"/>
                </a:xfrm>
                <a:prstGeom prst="line">
                  <a:avLst/>
                </a:prstGeom>
                <a:noFill/>
                <a:ln w="9525">
                  <a:solidFill>
                    <a:srgbClr val="000000"/>
                  </a:solidFill>
                  <a:round/>
                  <a:headEnd/>
                  <a:tailEnd/>
                </a:ln>
              </p:spPr>
              <p:txBody>
                <a:bodyPr/>
                <a:lstStyle/>
                <a:p>
                  <a:endParaRPr lang="en-US"/>
                </a:p>
              </p:txBody>
            </p:sp>
            <p:sp>
              <p:nvSpPr>
                <p:cNvPr id="44084" name="Line 15"/>
                <p:cNvSpPr>
                  <a:spLocks noChangeShapeType="1"/>
                </p:cNvSpPr>
                <p:nvPr/>
              </p:nvSpPr>
              <p:spPr bwMode="auto">
                <a:xfrm>
                  <a:off x="2752" y="3392"/>
                  <a:ext cx="0" cy="192"/>
                </a:xfrm>
                <a:prstGeom prst="line">
                  <a:avLst/>
                </a:prstGeom>
                <a:noFill/>
                <a:ln w="9525">
                  <a:solidFill>
                    <a:srgbClr val="000000"/>
                  </a:solidFill>
                  <a:round/>
                  <a:headEnd/>
                  <a:tailEnd/>
                </a:ln>
              </p:spPr>
              <p:txBody>
                <a:bodyPr/>
                <a:lstStyle/>
                <a:p>
                  <a:endParaRPr lang="en-US"/>
                </a:p>
              </p:txBody>
            </p:sp>
            <p:sp>
              <p:nvSpPr>
                <p:cNvPr id="44085" name="Line 16"/>
                <p:cNvSpPr>
                  <a:spLocks noChangeShapeType="1"/>
                </p:cNvSpPr>
                <p:nvPr/>
              </p:nvSpPr>
              <p:spPr bwMode="auto">
                <a:xfrm>
                  <a:off x="1744" y="3533"/>
                  <a:ext cx="1008" cy="0"/>
                </a:xfrm>
                <a:prstGeom prst="line">
                  <a:avLst/>
                </a:prstGeom>
                <a:noFill/>
                <a:ln w="9525">
                  <a:solidFill>
                    <a:srgbClr val="000000"/>
                  </a:solidFill>
                  <a:round/>
                  <a:headEnd type="triangle" w="med" len="med"/>
                  <a:tailEnd type="triangle" w="med" len="med"/>
                </a:ln>
              </p:spPr>
              <p:txBody>
                <a:bodyPr/>
                <a:lstStyle/>
                <a:p>
                  <a:endParaRPr lang="en-US"/>
                </a:p>
              </p:txBody>
            </p:sp>
            <p:sp>
              <p:nvSpPr>
                <p:cNvPr id="44086" name="Line 17"/>
                <p:cNvSpPr>
                  <a:spLocks noChangeShapeType="1"/>
                </p:cNvSpPr>
                <p:nvPr/>
              </p:nvSpPr>
              <p:spPr bwMode="auto">
                <a:xfrm>
                  <a:off x="1264" y="2320"/>
                  <a:ext cx="2544" cy="0"/>
                </a:xfrm>
                <a:prstGeom prst="line">
                  <a:avLst/>
                </a:prstGeom>
                <a:noFill/>
                <a:ln w="9525">
                  <a:solidFill>
                    <a:srgbClr val="000000"/>
                  </a:solidFill>
                  <a:round/>
                  <a:headEnd/>
                  <a:tailEnd/>
                </a:ln>
              </p:spPr>
              <p:txBody>
                <a:bodyPr/>
                <a:lstStyle/>
                <a:p>
                  <a:endParaRPr lang="en-US"/>
                </a:p>
              </p:txBody>
            </p:sp>
            <p:sp>
              <p:nvSpPr>
                <p:cNvPr id="44087" name="Line 18"/>
                <p:cNvSpPr>
                  <a:spLocks noChangeShapeType="1"/>
                </p:cNvSpPr>
                <p:nvPr/>
              </p:nvSpPr>
              <p:spPr bwMode="auto">
                <a:xfrm>
                  <a:off x="1264" y="3365"/>
                  <a:ext cx="2544" cy="0"/>
                </a:xfrm>
                <a:prstGeom prst="line">
                  <a:avLst/>
                </a:prstGeom>
                <a:noFill/>
                <a:ln w="9525">
                  <a:solidFill>
                    <a:srgbClr val="000000"/>
                  </a:solidFill>
                  <a:round/>
                  <a:headEnd/>
                  <a:tailEnd/>
                </a:ln>
              </p:spPr>
              <p:txBody>
                <a:bodyPr/>
                <a:lstStyle/>
                <a:p>
                  <a:endParaRPr lang="en-US"/>
                </a:p>
              </p:txBody>
            </p:sp>
            <p:sp>
              <p:nvSpPr>
                <p:cNvPr id="44088" name="Line 19"/>
                <p:cNvSpPr>
                  <a:spLocks noChangeShapeType="1"/>
                </p:cNvSpPr>
                <p:nvPr/>
              </p:nvSpPr>
              <p:spPr bwMode="auto">
                <a:xfrm>
                  <a:off x="1264" y="3314"/>
                  <a:ext cx="2544" cy="0"/>
                </a:xfrm>
                <a:prstGeom prst="line">
                  <a:avLst/>
                </a:prstGeom>
                <a:noFill/>
                <a:ln w="28575">
                  <a:solidFill>
                    <a:srgbClr val="000000"/>
                  </a:solidFill>
                  <a:round/>
                  <a:headEnd/>
                  <a:tailEnd/>
                </a:ln>
              </p:spPr>
              <p:txBody>
                <a:bodyPr/>
                <a:lstStyle/>
                <a:p>
                  <a:endParaRPr lang="en-US"/>
                </a:p>
              </p:txBody>
            </p:sp>
            <p:sp>
              <p:nvSpPr>
                <p:cNvPr id="44089" name="Line 20"/>
                <p:cNvSpPr>
                  <a:spLocks noChangeShapeType="1"/>
                </p:cNvSpPr>
                <p:nvPr/>
              </p:nvSpPr>
              <p:spPr bwMode="auto">
                <a:xfrm>
                  <a:off x="1264" y="2368"/>
                  <a:ext cx="2544" cy="0"/>
                </a:xfrm>
                <a:prstGeom prst="line">
                  <a:avLst/>
                </a:prstGeom>
                <a:noFill/>
                <a:ln w="28575">
                  <a:solidFill>
                    <a:srgbClr val="000000"/>
                  </a:solidFill>
                  <a:round/>
                  <a:headEnd/>
                  <a:tailEnd/>
                </a:ln>
              </p:spPr>
              <p:txBody>
                <a:bodyPr/>
                <a:lstStyle/>
                <a:p>
                  <a:endParaRPr lang="en-US"/>
                </a:p>
              </p:txBody>
            </p:sp>
            <p:sp>
              <p:nvSpPr>
                <p:cNvPr id="44090" name="Line 21"/>
                <p:cNvSpPr>
                  <a:spLocks noChangeShapeType="1"/>
                </p:cNvSpPr>
                <p:nvPr/>
              </p:nvSpPr>
              <p:spPr bwMode="auto">
                <a:xfrm>
                  <a:off x="1264" y="2184"/>
                  <a:ext cx="0" cy="480"/>
                </a:xfrm>
                <a:prstGeom prst="line">
                  <a:avLst/>
                </a:prstGeom>
                <a:noFill/>
                <a:ln w="9525">
                  <a:solidFill>
                    <a:srgbClr val="000000"/>
                  </a:solidFill>
                  <a:round/>
                  <a:headEnd/>
                  <a:tailEnd/>
                </a:ln>
              </p:spPr>
              <p:txBody>
                <a:bodyPr/>
                <a:lstStyle/>
                <a:p>
                  <a:endParaRPr lang="en-US"/>
                </a:p>
              </p:txBody>
            </p:sp>
            <p:sp>
              <p:nvSpPr>
                <p:cNvPr id="44091" name="Line 22"/>
                <p:cNvSpPr>
                  <a:spLocks noChangeShapeType="1"/>
                </p:cNvSpPr>
                <p:nvPr/>
              </p:nvSpPr>
              <p:spPr bwMode="auto">
                <a:xfrm>
                  <a:off x="3808" y="2980"/>
                  <a:ext cx="0" cy="480"/>
                </a:xfrm>
                <a:prstGeom prst="line">
                  <a:avLst/>
                </a:prstGeom>
                <a:noFill/>
                <a:ln w="9525">
                  <a:solidFill>
                    <a:srgbClr val="000000"/>
                  </a:solidFill>
                  <a:round/>
                  <a:headEnd/>
                  <a:tailEnd/>
                </a:ln>
              </p:spPr>
              <p:txBody>
                <a:bodyPr/>
                <a:lstStyle/>
                <a:p>
                  <a:endParaRPr lang="en-US"/>
                </a:p>
              </p:txBody>
            </p:sp>
            <p:sp>
              <p:nvSpPr>
                <p:cNvPr id="44092" name="Line 23"/>
                <p:cNvSpPr>
                  <a:spLocks noChangeShapeType="1"/>
                </p:cNvSpPr>
                <p:nvPr/>
              </p:nvSpPr>
              <p:spPr bwMode="auto">
                <a:xfrm>
                  <a:off x="3808" y="2178"/>
                  <a:ext cx="0" cy="480"/>
                </a:xfrm>
                <a:prstGeom prst="line">
                  <a:avLst/>
                </a:prstGeom>
                <a:noFill/>
                <a:ln w="9525">
                  <a:solidFill>
                    <a:srgbClr val="000000"/>
                  </a:solidFill>
                  <a:round/>
                  <a:headEnd/>
                  <a:tailEnd/>
                </a:ln>
              </p:spPr>
              <p:txBody>
                <a:bodyPr/>
                <a:lstStyle/>
                <a:p>
                  <a:endParaRPr lang="en-US"/>
                </a:p>
              </p:txBody>
            </p:sp>
            <p:sp>
              <p:nvSpPr>
                <p:cNvPr id="44093" name="Line 24"/>
                <p:cNvSpPr>
                  <a:spLocks noChangeShapeType="1"/>
                </p:cNvSpPr>
                <p:nvPr/>
              </p:nvSpPr>
              <p:spPr bwMode="auto">
                <a:xfrm>
                  <a:off x="1264" y="2971"/>
                  <a:ext cx="0" cy="481"/>
                </a:xfrm>
                <a:prstGeom prst="line">
                  <a:avLst/>
                </a:prstGeom>
                <a:noFill/>
                <a:ln w="9525">
                  <a:solidFill>
                    <a:srgbClr val="000000"/>
                  </a:solidFill>
                  <a:round/>
                  <a:headEnd/>
                  <a:tailEnd/>
                </a:ln>
              </p:spPr>
              <p:txBody>
                <a:bodyPr/>
                <a:lstStyle/>
                <a:p>
                  <a:endParaRPr lang="en-US"/>
                </a:p>
              </p:txBody>
            </p:sp>
            <p:sp>
              <p:nvSpPr>
                <p:cNvPr id="44094" name="Freeform 25"/>
                <p:cNvSpPr>
                  <a:spLocks/>
                </p:cNvSpPr>
                <p:nvPr/>
              </p:nvSpPr>
              <p:spPr bwMode="auto">
                <a:xfrm>
                  <a:off x="1200" y="2641"/>
                  <a:ext cx="113" cy="338"/>
                </a:xfrm>
                <a:custGeom>
                  <a:avLst/>
                  <a:gdLst>
                    <a:gd name="T0" fmla="*/ 55 w 113"/>
                    <a:gd name="T1" fmla="*/ 0 h 338"/>
                    <a:gd name="T2" fmla="*/ 46 w 113"/>
                    <a:gd name="T3" fmla="*/ 27 h 338"/>
                    <a:gd name="T4" fmla="*/ 18 w 113"/>
                    <a:gd name="T5" fmla="*/ 54 h 338"/>
                    <a:gd name="T6" fmla="*/ 0 w 113"/>
                    <a:gd name="T7" fmla="*/ 118 h 338"/>
                    <a:gd name="T8" fmla="*/ 73 w 113"/>
                    <a:gd name="T9" fmla="*/ 173 h 338"/>
                    <a:gd name="T10" fmla="*/ 55 w 113"/>
                    <a:gd name="T11" fmla="*/ 338 h 3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3" h="338">
                      <a:moveTo>
                        <a:pt x="55" y="0"/>
                      </a:moveTo>
                      <a:cubicBezTo>
                        <a:pt x="52" y="9"/>
                        <a:pt x="51" y="19"/>
                        <a:pt x="46" y="27"/>
                      </a:cubicBezTo>
                      <a:cubicBezTo>
                        <a:pt x="39" y="38"/>
                        <a:pt x="24" y="42"/>
                        <a:pt x="18" y="54"/>
                      </a:cubicBezTo>
                      <a:cubicBezTo>
                        <a:pt x="8" y="74"/>
                        <a:pt x="6" y="97"/>
                        <a:pt x="0" y="118"/>
                      </a:cubicBezTo>
                      <a:cubicBezTo>
                        <a:pt x="21" y="151"/>
                        <a:pt x="36" y="161"/>
                        <a:pt x="73" y="173"/>
                      </a:cubicBezTo>
                      <a:cubicBezTo>
                        <a:pt x="90" y="226"/>
                        <a:pt x="113" y="309"/>
                        <a:pt x="55" y="338"/>
                      </a:cubicBezTo>
                    </a:path>
                  </a:pathLst>
                </a:custGeom>
                <a:noFill/>
                <a:ln w="9525">
                  <a:solidFill>
                    <a:srgbClr val="000000"/>
                  </a:solidFill>
                  <a:round/>
                  <a:headEnd/>
                  <a:tailEnd/>
                </a:ln>
              </p:spPr>
              <p:txBody>
                <a:bodyPr/>
                <a:lstStyle/>
                <a:p>
                  <a:endParaRPr lang="en-US"/>
                </a:p>
              </p:txBody>
            </p:sp>
            <p:sp>
              <p:nvSpPr>
                <p:cNvPr id="44095" name="Freeform 26"/>
                <p:cNvSpPr>
                  <a:spLocks/>
                </p:cNvSpPr>
                <p:nvPr/>
              </p:nvSpPr>
              <p:spPr bwMode="auto">
                <a:xfrm flipV="1">
                  <a:off x="3745" y="2659"/>
                  <a:ext cx="113" cy="338"/>
                </a:xfrm>
                <a:custGeom>
                  <a:avLst/>
                  <a:gdLst>
                    <a:gd name="T0" fmla="*/ 55 w 113"/>
                    <a:gd name="T1" fmla="*/ 0 h 338"/>
                    <a:gd name="T2" fmla="*/ 46 w 113"/>
                    <a:gd name="T3" fmla="*/ 27 h 338"/>
                    <a:gd name="T4" fmla="*/ 18 w 113"/>
                    <a:gd name="T5" fmla="*/ 54 h 338"/>
                    <a:gd name="T6" fmla="*/ 0 w 113"/>
                    <a:gd name="T7" fmla="*/ 118 h 338"/>
                    <a:gd name="T8" fmla="*/ 73 w 113"/>
                    <a:gd name="T9" fmla="*/ 173 h 338"/>
                    <a:gd name="T10" fmla="*/ 55 w 113"/>
                    <a:gd name="T11" fmla="*/ 338 h 3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3" h="338">
                      <a:moveTo>
                        <a:pt x="55" y="0"/>
                      </a:moveTo>
                      <a:cubicBezTo>
                        <a:pt x="52" y="9"/>
                        <a:pt x="51" y="19"/>
                        <a:pt x="46" y="27"/>
                      </a:cubicBezTo>
                      <a:cubicBezTo>
                        <a:pt x="39" y="38"/>
                        <a:pt x="24" y="42"/>
                        <a:pt x="18" y="54"/>
                      </a:cubicBezTo>
                      <a:cubicBezTo>
                        <a:pt x="8" y="74"/>
                        <a:pt x="6" y="97"/>
                        <a:pt x="0" y="118"/>
                      </a:cubicBezTo>
                      <a:cubicBezTo>
                        <a:pt x="21" y="151"/>
                        <a:pt x="36" y="161"/>
                        <a:pt x="73" y="173"/>
                      </a:cubicBezTo>
                      <a:cubicBezTo>
                        <a:pt x="90" y="226"/>
                        <a:pt x="113" y="309"/>
                        <a:pt x="55" y="338"/>
                      </a:cubicBezTo>
                    </a:path>
                  </a:pathLst>
                </a:custGeom>
                <a:noFill/>
                <a:ln w="9525">
                  <a:solidFill>
                    <a:srgbClr val="000000"/>
                  </a:solidFill>
                  <a:round/>
                  <a:headEnd/>
                  <a:tailEnd/>
                </a:ln>
              </p:spPr>
              <p:txBody>
                <a:bodyPr/>
                <a:lstStyle/>
                <a:p>
                  <a:endParaRPr lang="en-US"/>
                </a:p>
              </p:txBody>
            </p:sp>
            <p:grpSp>
              <p:nvGrpSpPr>
                <p:cNvPr id="44096" name="Group 27"/>
                <p:cNvGrpSpPr>
                  <a:grpSpLocks/>
                </p:cNvGrpSpPr>
                <p:nvPr/>
              </p:nvGrpSpPr>
              <p:grpSpPr bwMode="auto">
                <a:xfrm>
                  <a:off x="2556" y="2367"/>
                  <a:ext cx="198" cy="948"/>
                  <a:chOff x="2556" y="2367"/>
                  <a:chExt cx="198" cy="948"/>
                </a:xfrm>
              </p:grpSpPr>
              <p:sp>
                <p:nvSpPr>
                  <p:cNvPr id="44103" name="Line 28"/>
                  <p:cNvSpPr>
                    <a:spLocks noChangeShapeType="1"/>
                  </p:cNvSpPr>
                  <p:nvPr/>
                </p:nvSpPr>
                <p:spPr bwMode="auto">
                  <a:xfrm>
                    <a:off x="2556" y="2379"/>
                    <a:ext cx="0" cy="936"/>
                  </a:xfrm>
                  <a:prstGeom prst="line">
                    <a:avLst/>
                  </a:prstGeom>
                  <a:noFill/>
                  <a:ln w="38100">
                    <a:solidFill>
                      <a:srgbClr val="FF9900"/>
                    </a:solidFill>
                    <a:round/>
                    <a:headEnd/>
                    <a:tailEnd/>
                  </a:ln>
                </p:spPr>
                <p:txBody>
                  <a:bodyPr/>
                  <a:lstStyle/>
                  <a:p>
                    <a:endParaRPr lang="en-US"/>
                  </a:p>
                </p:txBody>
              </p:sp>
              <p:sp>
                <p:nvSpPr>
                  <p:cNvPr id="44104" name="Line 29"/>
                  <p:cNvSpPr>
                    <a:spLocks noChangeShapeType="1"/>
                  </p:cNvSpPr>
                  <p:nvPr/>
                </p:nvSpPr>
                <p:spPr bwMode="auto">
                  <a:xfrm>
                    <a:off x="2754" y="2367"/>
                    <a:ext cx="0" cy="936"/>
                  </a:xfrm>
                  <a:prstGeom prst="line">
                    <a:avLst/>
                  </a:prstGeom>
                  <a:noFill/>
                  <a:ln w="38100">
                    <a:solidFill>
                      <a:srgbClr val="FF9900"/>
                    </a:solidFill>
                    <a:round/>
                    <a:headEnd/>
                    <a:tailEnd/>
                  </a:ln>
                </p:spPr>
                <p:txBody>
                  <a:bodyPr/>
                  <a:lstStyle/>
                  <a:p>
                    <a:endParaRPr lang="en-US"/>
                  </a:p>
                </p:txBody>
              </p:sp>
            </p:grpSp>
            <p:grpSp>
              <p:nvGrpSpPr>
                <p:cNvPr id="44097" name="Group 30"/>
                <p:cNvGrpSpPr>
                  <a:grpSpLocks/>
                </p:cNvGrpSpPr>
                <p:nvPr/>
              </p:nvGrpSpPr>
              <p:grpSpPr bwMode="auto">
                <a:xfrm>
                  <a:off x="2154" y="2367"/>
                  <a:ext cx="198" cy="948"/>
                  <a:chOff x="2154" y="2367"/>
                  <a:chExt cx="198" cy="948"/>
                </a:xfrm>
              </p:grpSpPr>
              <p:sp>
                <p:nvSpPr>
                  <p:cNvPr id="44101" name="Line 31"/>
                  <p:cNvSpPr>
                    <a:spLocks noChangeShapeType="1"/>
                  </p:cNvSpPr>
                  <p:nvPr/>
                </p:nvSpPr>
                <p:spPr bwMode="auto">
                  <a:xfrm>
                    <a:off x="2154" y="2379"/>
                    <a:ext cx="0" cy="936"/>
                  </a:xfrm>
                  <a:prstGeom prst="line">
                    <a:avLst/>
                  </a:prstGeom>
                  <a:noFill/>
                  <a:ln w="38100">
                    <a:solidFill>
                      <a:srgbClr val="FF9900"/>
                    </a:solidFill>
                    <a:round/>
                    <a:headEnd/>
                    <a:tailEnd/>
                  </a:ln>
                </p:spPr>
                <p:txBody>
                  <a:bodyPr/>
                  <a:lstStyle/>
                  <a:p>
                    <a:endParaRPr lang="en-US"/>
                  </a:p>
                </p:txBody>
              </p:sp>
              <p:sp>
                <p:nvSpPr>
                  <p:cNvPr id="44102" name="Line 32"/>
                  <p:cNvSpPr>
                    <a:spLocks noChangeShapeType="1"/>
                  </p:cNvSpPr>
                  <p:nvPr/>
                </p:nvSpPr>
                <p:spPr bwMode="auto">
                  <a:xfrm>
                    <a:off x="2352" y="2367"/>
                    <a:ext cx="0" cy="936"/>
                  </a:xfrm>
                  <a:prstGeom prst="line">
                    <a:avLst/>
                  </a:prstGeom>
                  <a:noFill/>
                  <a:ln w="38100">
                    <a:solidFill>
                      <a:srgbClr val="FF9900"/>
                    </a:solidFill>
                    <a:round/>
                    <a:headEnd/>
                    <a:tailEnd/>
                  </a:ln>
                </p:spPr>
                <p:txBody>
                  <a:bodyPr/>
                  <a:lstStyle/>
                  <a:p>
                    <a:endParaRPr lang="en-US"/>
                  </a:p>
                </p:txBody>
              </p:sp>
            </p:grpSp>
            <p:grpSp>
              <p:nvGrpSpPr>
                <p:cNvPr id="44098" name="Group 33"/>
                <p:cNvGrpSpPr>
                  <a:grpSpLocks/>
                </p:cNvGrpSpPr>
                <p:nvPr/>
              </p:nvGrpSpPr>
              <p:grpSpPr bwMode="auto">
                <a:xfrm>
                  <a:off x="1746" y="2367"/>
                  <a:ext cx="198" cy="948"/>
                  <a:chOff x="1746" y="2367"/>
                  <a:chExt cx="198" cy="948"/>
                </a:xfrm>
              </p:grpSpPr>
              <p:sp>
                <p:nvSpPr>
                  <p:cNvPr id="44099" name="Line 34"/>
                  <p:cNvSpPr>
                    <a:spLocks noChangeShapeType="1"/>
                  </p:cNvSpPr>
                  <p:nvPr/>
                </p:nvSpPr>
                <p:spPr bwMode="auto">
                  <a:xfrm>
                    <a:off x="1746" y="2379"/>
                    <a:ext cx="0" cy="936"/>
                  </a:xfrm>
                  <a:prstGeom prst="line">
                    <a:avLst/>
                  </a:prstGeom>
                  <a:noFill/>
                  <a:ln w="38100">
                    <a:solidFill>
                      <a:srgbClr val="FF9900"/>
                    </a:solidFill>
                    <a:round/>
                    <a:headEnd/>
                    <a:tailEnd/>
                  </a:ln>
                </p:spPr>
                <p:txBody>
                  <a:bodyPr/>
                  <a:lstStyle/>
                  <a:p>
                    <a:endParaRPr lang="en-US"/>
                  </a:p>
                </p:txBody>
              </p:sp>
              <p:sp>
                <p:nvSpPr>
                  <p:cNvPr id="44100" name="Line 35"/>
                  <p:cNvSpPr>
                    <a:spLocks noChangeShapeType="1"/>
                  </p:cNvSpPr>
                  <p:nvPr/>
                </p:nvSpPr>
                <p:spPr bwMode="auto">
                  <a:xfrm>
                    <a:off x="1944" y="2367"/>
                    <a:ext cx="0" cy="936"/>
                  </a:xfrm>
                  <a:prstGeom prst="line">
                    <a:avLst/>
                  </a:prstGeom>
                  <a:noFill/>
                  <a:ln w="38100">
                    <a:solidFill>
                      <a:srgbClr val="FF9900"/>
                    </a:solidFill>
                    <a:round/>
                    <a:headEnd/>
                    <a:tailEnd/>
                  </a:ln>
                </p:spPr>
                <p:txBody>
                  <a:bodyPr/>
                  <a:lstStyle/>
                  <a:p>
                    <a:endParaRPr lang="en-US"/>
                  </a:p>
                </p:txBody>
              </p:sp>
            </p:grpSp>
          </p:grpSp>
        </p:grpSp>
        <p:grpSp>
          <p:nvGrpSpPr>
            <p:cNvPr id="44069" name="Group 36"/>
            <p:cNvGrpSpPr>
              <a:grpSpLocks/>
            </p:cNvGrpSpPr>
            <p:nvPr/>
          </p:nvGrpSpPr>
          <p:grpSpPr bwMode="auto">
            <a:xfrm>
              <a:off x="3216" y="2006"/>
              <a:ext cx="1509" cy="346"/>
              <a:chOff x="3408" y="2006"/>
              <a:chExt cx="1509" cy="346"/>
            </a:xfrm>
          </p:grpSpPr>
          <p:sp>
            <p:nvSpPr>
              <p:cNvPr id="44070" name="Text Box 37"/>
              <p:cNvSpPr txBox="1">
                <a:spLocks noChangeArrowheads="1"/>
              </p:cNvSpPr>
              <p:nvPr/>
            </p:nvSpPr>
            <p:spPr bwMode="auto">
              <a:xfrm>
                <a:off x="3552" y="2006"/>
                <a:ext cx="1365" cy="250"/>
              </a:xfrm>
              <a:prstGeom prst="rect">
                <a:avLst/>
              </a:prstGeom>
              <a:noFill/>
              <a:ln w="9525">
                <a:noFill/>
                <a:miter lim="800000"/>
                <a:headEnd/>
                <a:tailEnd/>
              </a:ln>
            </p:spPr>
            <p:txBody>
              <a:bodyPr wrap="none">
                <a:spAutoFit/>
              </a:bodyPr>
              <a:lstStyle/>
              <a:p>
                <a:pPr eaLnBrk="0" hangingPunct="0"/>
                <a:r>
                  <a:rPr lang="en-US" sz="2000" b="1">
                    <a:solidFill>
                      <a:srgbClr val="000000"/>
                    </a:solidFill>
                  </a:rPr>
                  <a:t>d</a:t>
                </a:r>
                <a:r>
                  <a:rPr lang="ja-JP" altLang="en-US" sz="2000" b="1">
                    <a:solidFill>
                      <a:srgbClr val="000000"/>
                    </a:solidFill>
                  </a:rPr>
                  <a:t>’</a:t>
                </a:r>
                <a:r>
                  <a:rPr lang="en-US" altLang="ja-JP" sz="2000" b="1">
                    <a:solidFill>
                      <a:srgbClr val="000000"/>
                    </a:solidFill>
                  </a:rPr>
                  <a:t> = cover + </a:t>
                </a:r>
                <a:r>
                  <a:rPr lang="en-US" altLang="ja-JP" sz="2000" b="1">
                    <a:solidFill>
                      <a:srgbClr val="000000"/>
                    </a:solidFill>
                    <a:sym typeface="Symbol" pitchFamily="18" charset="2"/>
                  </a:rPr>
                  <a:t></a:t>
                </a:r>
                <a:r>
                  <a:rPr lang="en-US" altLang="ja-JP" sz="2000" b="1">
                    <a:solidFill>
                      <a:srgbClr val="000000"/>
                    </a:solidFill>
                  </a:rPr>
                  <a:t> / 2</a:t>
                </a:r>
                <a:endParaRPr lang="en-US" sz="2000" b="1">
                  <a:solidFill>
                    <a:srgbClr val="000000"/>
                  </a:solidFill>
                </a:endParaRPr>
              </a:p>
            </p:txBody>
          </p:sp>
          <p:sp>
            <p:nvSpPr>
              <p:cNvPr id="120870" name="Line 38"/>
              <p:cNvSpPr>
                <a:spLocks noChangeShapeType="1"/>
              </p:cNvSpPr>
              <p:nvPr/>
            </p:nvSpPr>
            <p:spPr bwMode="auto">
              <a:xfrm>
                <a:off x="3408" y="2112"/>
                <a:ext cx="0" cy="24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120871" name="Line 39"/>
              <p:cNvSpPr>
                <a:spLocks noChangeShapeType="1"/>
              </p:cNvSpPr>
              <p:nvPr/>
            </p:nvSpPr>
            <p:spPr bwMode="auto">
              <a:xfrm>
                <a:off x="3408" y="2112"/>
                <a:ext cx="96" cy="0"/>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sp>
        <p:nvSpPr>
          <p:cNvPr id="120872" name="Rectangle 40"/>
          <p:cNvSpPr>
            <a:spLocks noChangeArrowheads="1"/>
          </p:cNvSpPr>
          <p:nvPr/>
        </p:nvSpPr>
        <p:spPr bwMode="auto">
          <a:xfrm>
            <a:off x="304800" y="5365750"/>
            <a:ext cx="8610600" cy="11874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eaLnBrk="0" hangingPunct="0">
              <a:tabLst>
                <a:tab pos="628650" algn="l"/>
              </a:tabLst>
            </a:pPr>
            <a:r>
              <a:rPr lang="en-US" sz="2400" b="1">
                <a:solidFill>
                  <a:srgbClr val="FF00FF"/>
                </a:solidFill>
              </a:rPr>
              <a:t>Shear resisted by stirrups</a:t>
            </a:r>
            <a:endParaRPr lang="en-US" sz="2400" b="1">
              <a:solidFill>
                <a:srgbClr val="FF00FF"/>
              </a:solidFill>
              <a:cs typeface="Times New Roman" pitchFamily="18" charset="0"/>
            </a:endParaRPr>
          </a:p>
          <a:p>
            <a:pPr eaLnBrk="0" hangingPunct="0">
              <a:tabLst>
                <a:tab pos="628650" algn="l"/>
              </a:tabLst>
            </a:pPr>
            <a:r>
              <a:rPr lang="en-US" sz="2400" b="1">
                <a:solidFill>
                  <a:srgbClr val="FF00FF"/>
                </a:solidFill>
              </a:rPr>
              <a:t>             Vu</a:t>
            </a:r>
            <a:r>
              <a:rPr lang="en-US" sz="2400" b="1"/>
              <a:t>  =  stress (area of stirrup)(number of stirrups in </a:t>
            </a:r>
          </a:p>
          <a:p>
            <a:pPr eaLnBrk="0" hangingPunct="0">
              <a:tabLst>
                <a:tab pos="628650" algn="l"/>
              </a:tabLst>
            </a:pPr>
            <a:r>
              <a:rPr lang="en-US" sz="2400" b="1"/>
              <a:t>length </a:t>
            </a:r>
            <a:r>
              <a:rPr lang="ja-JP" altLang="en-US" sz="2400" b="1"/>
              <a:t>‘</a:t>
            </a:r>
            <a:r>
              <a:rPr lang="en-US" altLang="ja-JP" sz="2400" b="1"/>
              <a:t>d</a:t>
            </a:r>
            <a:r>
              <a:rPr lang="ja-JP" altLang="en-US" sz="2400" b="1"/>
              <a:t>’</a:t>
            </a:r>
            <a:r>
              <a:rPr lang="en-US" altLang="ja-JP" sz="2400" b="1"/>
              <a:t>)  =	   0.87fy x Av x d / s</a:t>
            </a:r>
            <a:endParaRPr lang="en-US" sz="2400" b="1"/>
          </a:p>
        </p:txBody>
      </p:sp>
      <p:grpSp>
        <p:nvGrpSpPr>
          <p:cNvPr id="44035" name="Group 41"/>
          <p:cNvGrpSpPr>
            <a:grpSpLocks/>
          </p:cNvGrpSpPr>
          <p:nvPr/>
        </p:nvGrpSpPr>
        <p:grpSpPr bwMode="auto">
          <a:xfrm>
            <a:off x="1447800" y="381000"/>
            <a:ext cx="5791200" cy="2362200"/>
            <a:chOff x="912" y="240"/>
            <a:chExt cx="3648" cy="1488"/>
          </a:xfrm>
        </p:grpSpPr>
        <p:sp>
          <p:nvSpPr>
            <p:cNvPr id="120874" name="Rectangle 42"/>
            <p:cNvSpPr>
              <a:spLocks noChangeArrowheads="1"/>
            </p:cNvSpPr>
            <p:nvPr/>
          </p:nvSpPr>
          <p:spPr bwMode="auto">
            <a:xfrm>
              <a:off x="1536" y="240"/>
              <a:ext cx="2592" cy="36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eaLnBrk="0" hangingPunct="0">
                <a:tabLst>
                  <a:tab pos="628650" algn="l"/>
                </a:tabLst>
                <a:defRPr/>
              </a:pPr>
              <a:r>
                <a:rPr lang="en-US" sz="3200" b="1">
                  <a:solidFill>
                    <a:srgbClr val="663300"/>
                  </a:solidFill>
                  <a:latin typeface="Arial" charset="0"/>
                  <a:ea typeface="ＭＳ Ｐゴシック" charset="0"/>
                  <a:cs typeface="Times New Roman" charset="0"/>
                </a:rPr>
                <a:t>SHEAR  CONCEPTS</a:t>
              </a:r>
              <a:endParaRPr lang="en-US" sz="3200">
                <a:solidFill>
                  <a:srgbClr val="663300"/>
                </a:solidFill>
                <a:latin typeface="Arial" charset="0"/>
                <a:ea typeface="ＭＳ Ｐゴシック" charset="0"/>
                <a:cs typeface="Arial" charset="0"/>
              </a:endParaRPr>
            </a:p>
          </p:txBody>
        </p:sp>
        <p:grpSp>
          <p:nvGrpSpPr>
            <p:cNvPr id="44049" name="Group 43"/>
            <p:cNvGrpSpPr>
              <a:grpSpLocks/>
            </p:cNvGrpSpPr>
            <p:nvPr/>
          </p:nvGrpSpPr>
          <p:grpSpPr bwMode="auto">
            <a:xfrm>
              <a:off x="912" y="816"/>
              <a:ext cx="3648" cy="912"/>
              <a:chOff x="912" y="816"/>
              <a:chExt cx="3648" cy="912"/>
            </a:xfrm>
          </p:grpSpPr>
          <p:grpSp>
            <p:nvGrpSpPr>
              <p:cNvPr id="44050" name="Group 44"/>
              <p:cNvGrpSpPr>
                <a:grpSpLocks/>
              </p:cNvGrpSpPr>
              <p:nvPr/>
            </p:nvGrpSpPr>
            <p:grpSpPr bwMode="auto">
              <a:xfrm>
                <a:off x="912" y="816"/>
                <a:ext cx="3648" cy="912"/>
                <a:chOff x="912" y="816"/>
                <a:chExt cx="3648" cy="912"/>
              </a:xfrm>
            </p:grpSpPr>
            <p:sp>
              <p:nvSpPr>
                <p:cNvPr id="120877" name="AutoShape 45"/>
                <p:cNvSpPr>
                  <a:spLocks noChangeArrowheads="1"/>
                </p:cNvSpPr>
                <p:nvPr/>
              </p:nvSpPr>
              <p:spPr bwMode="auto">
                <a:xfrm rot="-5400000">
                  <a:off x="4248" y="840"/>
                  <a:ext cx="288" cy="336"/>
                </a:xfrm>
                <a:prstGeom prst="triangle">
                  <a:avLst>
                    <a:gd name="adj" fmla="val 50000"/>
                  </a:avLst>
                </a:prstGeom>
                <a:solidFill>
                  <a:srgbClr val="FFFFCC"/>
                </a:solidFill>
                <a:ln w="9525">
                  <a:solidFill>
                    <a:srgbClr val="FFFFCC"/>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grpSp>
              <p:nvGrpSpPr>
                <p:cNvPr id="44053" name="Group 46"/>
                <p:cNvGrpSpPr>
                  <a:grpSpLocks/>
                </p:cNvGrpSpPr>
                <p:nvPr/>
              </p:nvGrpSpPr>
              <p:grpSpPr bwMode="auto">
                <a:xfrm>
                  <a:off x="912" y="816"/>
                  <a:ext cx="3504" cy="912"/>
                  <a:chOff x="912" y="816"/>
                  <a:chExt cx="3504" cy="912"/>
                </a:xfrm>
              </p:grpSpPr>
              <p:sp>
                <p:nvSpPr>
                  <p:cNvPr id="120879" name="AutoShape 47"/>
                  <p:cNvSpPr>
                    <a:spLocks noChangeArrowheads="1"/>
                  </p:cNvSpPr>
                  <p:nvPr/>
                </p:nvSpPr>
                <p:spPr bwMode="auto">
                  <a:xfrm>
                    <a:off x="960" y="1536"/>
                    <a:ext cx="144" cy="192"/>
                  </a:xfrm>
                  <a:prstGeom prst="triangle">
                    <a:avLst>
                      <a:gd name="adj" fmla="val 50000"/>
                    </a:avLst>
                  </a:prstGeom>
                  <a:solidFill>
                    <a:srgbClr val="000066"/>
                  </a:solidFill>
                  <a:ln w="9525">
                    <a:solidFill>
                      <a:schemeClr val="tx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grpSp>
                <p:nvGrpSpPr>
                  <p:cNvPr id="44055" name="Group 48"/>
                  <p:cNvGrpSpPr>
                    <a:grpSpLocks/>
                  </p:cNvGrpSpPr>
                  <p:nvPr/>
                </p:nvGrpSpPr>
                <p:grpSpPr bwMode="auto">
                  <a:xfrm>
                    <a:off x="912" y="816"/>
                    <a:ext cx="3504" cy="720"/>
                    <a:chOff x="912" y="816"/>
                    <a:chExt cx="3504" cy="720"/>
                  </a:xfrm>
                </p:grpSpPr>
                <p:sp>
                  <p:nvSpPr>
                    <p:cNvPr id="120881" name="Rectangle 49"/>
                    <p:cNvSpPr>
                      <a:spLocks noChangeArrowheads="1"/>
                    </p:cNvSpPr>
                    <p:nvPr/>
                  </p:nvSpPr>
                  <p:spPr bwMode="auto">
                    <a:xfrm>
                      <a:off x="912" y="816"/>
                      <a:ext cx="3504" cy="72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20882" name="Line 50"/>
                    <p:cNvSpPr>
                      <a:spLocks noChangeShapeType="1"/>
                    </p:cNvSpPr>
                    <p:nvPr/>
                  </p:nvSpPr>
                  <p:spPr bwMode="auto">
                    <a:xfrm>
                      <a:off x="1584" y="912"/>
                      <a:ext cx="2832" cy="0"/>
                    </a:xfrm>
                    <a:prstGeom prst="line">
                      <a:avLst/>
                    </a:prstGeom>
                    <a:noFill/>
                    <a:ln w="76200">
                      <a:solidFill>
                        <a:srgbClr val="FF9900"/>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nvGrpSpPr>
                    <p:cNvPr id="44058" name="Group 51"/>
                    <p:cNvGrpSpPr>
                      <a:grpSpLocks/>
                    </p:cNvGrpSpPr>
                    <p:nvPr/>
                  </p:nvGrpSpPr>
                  <p:grpSpPr bwMode="auto">
                    <a:xfrm>
                      <a:off x="1584" y="912"/>
                      <a:ext cx="2640" cy="528"/>
                      <a:chOff x="1584" y="912"/>
                      <a:chExt cx="2640" cy="528"/>
                    </a:xfrm>
                  </p:grpSpPr>
                  <p:sp>
                    <p:nvSpPr>
                      <p:cNvPr id="120884" name="Line 52"/>
                      <p:cNvSpPr>
                        <a:spLocks noChangeShapeType="1"/>
                      </p:cNvSpPr>
                      <p:nvPr/>
                    </p:nvSpPr>
                    <p:spPr bwMode="auto">
                      <a:xfrm flipH="1" flipV="1">
                        <a:off x="1584" y="912"/>
                        <a:ext cx="528" cy="528"/>
                      </a:xfrm>
                      <a:prstGeom prst="line">
                        <a:avLst/>
                      </a:prstGeom>
                      <a:noFill/>
                      <a:ln w="38100">
                        <a:solidFill>
                          <a:schemeClr val="accent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120885" name="Line 53"/>
                      <p:cNvSpPr>
                        <a:spLocks noChangeShapeType="1"/>
                      </p:cNvSpPr>
                      <p:nvPr/>
                    </p:nvSpPr>
                    <p:spPr bwMode="auto">
                      <a:xfrm flipH="1" flipV="1">
                        <a:off x="2640" y="912"/>
                        <a:ext cx="528" cy="528"/>
                      </a:xfrm>
                      <a:prstGeom prst="line">
                        <a:avLst/>
                      </a:prstGeom>
                      <a:noFill/>
                      <a:ln w="38100">
                        <a:solidFill>
                          <a:schemeClr val="accent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120886" name="Line 54"/>
                      <p:cNvSpPr>
                        <a:spLocks noChangeShapeType="1"/>
                      </p:cNvSpPr>
                      <p:nvPr/>
                    </p:nvSpPr>
                    <p:spPr bwMode="auto">
                      <a:xfrm flipH="1" flipV="1">
                        <a:off x="3696" y="912"/>
                        <a:ext cx="528" cy="528"/>
                      </a:xfrm>
                      <a:prstGeom prst="line">
                        <a:avLst/>
                      </a:prstGeom>
                      <a:noFill/>
                      <a:ln w="38100">
                        <a:solidFill>
                          <a:schemeClr val="accent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nvGrpSpPr>
                    <p:cNvPr id="44059" name="Group 55"/>
                    <p:cNvGrpSpPr>
                      <a:grpSpLocks/>
                    </p:cNvGrpSpPr>
                    <p:nvPr/>
                  </p:nvGrpSpPr>
                  <p:grpSpPr bwMode="auto">
                    <a:xfrm>
                      <a:off x="1056" y="912"/>
                      <a:ext cx="3360" cy="528"/>
                      <a:chOff x="1056" y="912"/>
                      <a:chExt cx="3360" cy="528"/>
                    </a:xfrm>
                  </p:grpSpPr>
                  <p:sp>
                    <p:nvSpPr>
                      <p:cNvPr id="120888" name="Line 56"/>
                      <p:cNvSpPr>
                        <a:spLocks noChangeShapeType="1"/>
                      </p:cNvSpPr>
                      <p:nvPr/>
                    </p:nvSpPr>
                    <p:spPr bwMode="auto">
                      <a:xfrm flipV="1">
                        <a:off x="1056" y="912"/>
                        <a:ext cx="528" cy="528"/>
                      </a:xfrm>
                      <a:prstGeom prst="line">
                        <a:avLst/>
                      </a:prstGeom>
                      <a:noFill/>
                      <a:ln w="76200">
                        <a:solidFill>
                          <a:srgbClr val="FF00FF"/>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120889" name="Line 57"/>
                      <p:cNvSpPr>
                        <a:spLocks noChangeShapeType="1"/>
                      </p:cNvSpPr>
                      <p:nvPr/>
                    </p:nvSpPr>
                    <p:spPr bwMode="auto">
                      <a:xfrm flipV="1">
                        <a:off x="2112" y="912"/>
                        <a:ext cx="528" cy="528"/>
                      </a:xfrm>
                      <a:prstGeom prst="line">
                        <a:avLst/>
                      </a:prstGeom>
                      <a:noFill/>
                      <a:ln w="76200">
                        <a:solidFill>
                          <a:srgbClr val="FF00FF"/>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120890" name="Line 58"/>
                      <p:cNvSpPr>
                        <a:spLocks noChangeShapeType="1"/>
                      </p:cNvSpPr>
                      <p:nvPr/>
                    </p:nvSpPr>
                    <p:spPr bwMode="auto">
                      <a:xfrm flipV="1">
                        <a:off x="3168" y="912"/>
                        <a:ext cx="528" cy="528"/>
                      </a:xfrm>
                      <a:prstGeom prst="line">
                        <a:avLst/>
                      </a:prstGeom>
                      <a:noFill/>
                      <a:ln w="76200">
                        <a:solidFill>
                          <a:srgbClr val="FF00FF"/>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120891" name="Line 59"/>
                      <p:cNvSpPr>
                        <a:spLocks noChangeShapeType="1"/>
                      </p:cNvSpPr>
                      <p:nvPr/>
                    </p:nvSpPr>
                    <p:spPr bwMode="auto">
                      <a:xfrm flipV="1">
                        <a:off x="4224" y="1296"/>
                        <a:ext cx="192" cy="144"/>
                      </a:xfrm>
                      <a:prstGeom prst="line">
                        <a:avLst/>
                      </a:prstGeom>
                      <a:noFill/>
                      <a:ln w="76200">
                        <a:solidFill>
                          <a:srgbClr val="FF00FF"/>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sp>
                  <p:nvSpPr>
                    <p:cNvPr id="120892" name="Line 60"/>
                    <p:cNvSpPr>
                      <a:spLocks noChangeShapeType="1"/>
                    </p:cNvSpPr>
                    <p:nvPr/>
                  </p:nvSpPr>
                  <p:spPr bwMode="auto">
                    <a:xfrm>
                      <a:off x="1056" y="1440"/>
                      <a:ext cx="3360" cy="0"/>
                    </a:xfrm>
                    <a:prstGeom prst="line">
                      <a:avLst/>
                    </a:prstGeom>
                    <a:noFill/>
                    <a:ln w="57150">
                      <a:solidFill>
                        <a:schemeClr val="accent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grpSp>
          <p:sp>
            <p:nvSpPr>
              <p:cNvPr id="120893" name="Freeform 61"/>
              <p:cNvSpPr>
                <a:spLocks/>
              </p:cNvSpPr>
              <p:nvPr/>
            </p:nvSpPr>
            <p:spPr bwMode="auto">
              <a:xfrm>
                <a:off x="4309" y="996"/>
                <a:ext cx="224" cy="240"/>
              </a:xfrm>
              <a:custGeom>
                <a:avLst/>
                <a:gdLst>
                  <a:gd name="T0" fmla="*/ 155 w 224"/>
                  <a:gd name="T1" fmla="*/ 0 h 240"/>
                  <a:gd name="T2" fmla="*/ 83 w 224"/>
                  <a:gd name="T3" fmla="*/ 48 h 240"/>
                  <a:gd name="T4" fmla="*/ 47 w 224"/>
                  <a:gd name="T5" fmla="*/ 72 h 240"/>
                  <a:gd name="T6" fmla="*/ 95 w 224"/>
                  <a:gd name="T7" fmla="*/ 156 h 240"/>
                  <a:gd name="T8" fmla="*/ 179 w 224"/>
                  <a:gd name="T9" fmla="*/ 240 h 240"/>
                  <a:gd name="T10" fmla="*/ 191 w 224"/>
                  <a:gd name="T11" fmla="*/ 84 h 240"/>
                  <a:gd name="T12" fmla="*/ 155 w 224"/>
                  <a:gd name="T13" fmla="*/ 0 h 24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24" h="240">
                    <a:moveTo>
                      <a:pt x="155" y="0"/>
                    </a:moveTo>
                    <a:cubicBezTo>
                      <a:pt x="131" y="16"/>
                      <a:pt x="107" y="32"/>
                      <a:pt x="83" y="48"/>
                    </a:cubicBezTo>
                    <a:cubicBezTo>
                      <a:pt x="71" y="56"/>
                      <a:pt x="47" y="72"/>
                      <a:pt x="47" y="72"/>
                    </a:cubicBezTo>
                    <a:cubicBezTo>
                      <a:pt x="0" y="142"/>
                      <a:pt x="21" y="141"/>
                      <a:pt x="95" y="156"/>
                    </a:cubicBezTo>
                    <a:cubicBezTo>
                      <a:pt x="150" y="239"/>
                      <a:pt x="116" y="219"/>
                      <a:pt x="179" y="240"/>
                    </a:cubicBezTo>
                    <a:cubicBezTo>
                      <a:pt x="224" y="172"/>
                      <a:pt x="207" y="214"/>
                      <a:pt x="191" y="84"/>
                    </a:cubicBezTo>
                    <a:cubicBezTo>
                      <a:pt x="181" y="5"/>
                      <a:pt x="199" y="22"/>
                      <a:pt x="155" y="0"/>
                    </a:cubicBezTo>
                    <a:close/>
                  </a:path>
                </a:pathLst>
              </a:custGeom>
              <a:solidFill>
                <a:srgbClr val="FFFFCC"/>
              </a:solidFill>
              <a:ln w="9525">
                <a:solidFill>
                  <a:srgbClr val="FFFFCC"/>
                </a:solidFill>
                <a:round/>
                <a:headEnd/>
                <a:tailEnd/>
              </a:ln>
              <a:effectLst/>
            </p:spPr>
            <p:txBody>
              <a:bodyPr/>
              <a:lstStyle/>
              <a:p>
                <a:endParaRPr lang="en-US"/>
              </a:p>
            </p:txBody>
          </p:sp>
        </p:grpSp>
      </p:grpSp>
      <p:grpSp>
        <p:nvGrpSpPr>
          <p:cNvPr id="44036" name="Group 62"/>
          <p:cNvGrpSpPr>
            <a:grpSpLocks/>
          </p:cNvGrpSpPr>
          <p:nvPr/>
        </p:nvGrpSpPr>
        <p:grpSpPr bwMode="auto">
          <a:xfrm>
            <a:off x="838200" y="914400"/>
            <a:ext cx="2922588" cy="914400"/>
            <a:chOff x="528" y="576"/>
            <a:chExt cx="1841" cy="576"/>
          </a:xfrm>
        </p:grpSpPr>
        <p:sp>
          <p:nvSpPr>
            <p:cNvPr id="120895" name="Text Box 63"/>
            <p:cNvSpPr txBox="1">
              <a:spLocks noChangeArrowheads="1"/>
            </p:cNvSpPr>
            <p:nvPr/>
          </p:nvSpPr>
          <p:spPr bwMode="auto">
            <a:xfrm>
              <a:off x="528" y="576"/>
              <a:ext cx="1841"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000" b="1">
                  <a:latin typeface="Arial" charset="0"/>
                  <a:ea typeface="ＭＳ Ｐゴシック" charset="0"/>
                  <a:cs typeface="Arial" charset="0"/>
                </a:rPr>
                <a:t>Compression diagonal</a:t>
              </a:r>
            </a:p>
          </p:txBody>
        </p:sp>
        <p:sp>
          <p:nvSpPr>
            <p:cNvPr id="120896" name="Line 64"/>
            <p:cNvSpPr>
              <a:spLocks noChangeShapeType="1"/>
            </p:cNvSpPr>
            <p:nvPr/>
          </p:nvSpPr>
          <p:spPr bwMode="auto">
            <a:xfrm>
              <a:off x="1296" y="768"/>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nvGrpSpPr>
          <p:cNvPr id="44037" name="Group 65"/>
          <p:cNvGrpSpPr>
            <a:grpSpLocks/>
          </p:cNvGrpSpPr>
          <p:nvPr/>
        </p:nvGrpSpPr>
        <p:grpSpPr bwMode="auto">
          <a:xfrm>
            <a:off x="5486400" y="914400"/>
            <a:ext cx="2654300" cy="495300"/>
            <a:chOff x="3456" y="576"/>
            <a:chExt cx="1672" cy="312"/>
          </a:xfrm>
        </p:grpSpPr>
        <p:sp>
          <p:nvSpPr>
            <p:cNvPr id="120898" name="Text Box 66"/>
            <p:cNvSpPr txBox="1">
              <a:spLocks noChangeArrowheads="1"/>
            </p:cNvSpPr>
            <p:nvPr/>
          </p:nvSpPr>
          <p:spPr bwMode="auto">
            <a:xfrm>
              <a:off x="3456" y="576"/>
              <a:ext cx="1672"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000" b="1">
                  <a:latin typeface="Arial" charset="0"/>
                  <a:ea typeface="ＭＳ Ｐゴシック" charset="0"/>
                  <a:cs typeface="Arial" charset="0"/>
                </a:rPr>
                <a:t>Compression  chord</a:t>
              </a:r>
            </a:p>
          </p:txBody>
        </p:sp>
        <p:sp>
          <p:nvSpPr>
            <p:cNvPr id="120899" name="Line 67"/>
            <p:cNvSpPr>
              <a:spLocks noChangeShapeType="1"/>
            </p:cNvSpPr>
            <p:nvPr/>
          </p:nvSpPr>
          <p:spPr bwMode="auto">
            <a:xfrm>
              <a:off x="3456" y="696"/>
              <a:ext cx="0" cy="19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nvGrpSpPr>
          <p:cNvPr id="44038" name="Group 68"/>
          <p:cNvGrpSpPr>
            <a:grpSpLocks/>
          </p:cNvGrpSpPr>
          <p:nvPr/>
        </p:nvGrpSpPr>
        <p:grpSpPr bwMode="auto">
          <a:xfrm>
            <a:off x="2146300" y="1981200"/>
            <a:ext cx="2273300" cy="930275"/>
            <a:chOff x="1352" y="1248"/>
            <a:chExt cx="1432" cy="586"/>
          </a:xfrm>
        </p:grpSpPr>
        <p:sp>
          <p:nvSpPr>
            <p:cNvPr id="120901" name="Text Box 69"/>
            <p:cNvSpPr txBox="1">
              <a:spLocks noChangeArrowheads="1"/>
            </p:cNvSpPr>
            <p:nvPr/>
          </p:nvSpPr>
          <p:spPr bwMode="auto">
            <a:xfrm>
              <a:off x="1352" y="1584"/>
              <a:ext cx="1432"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000" b="1">
                  <a:latin typeface="Arial" charset="0"/>
                  <a:ea typeface="ＭＳ Ｐゴシック" charset="0"/>
                  <a:cs typeface="Arial" charset="0"/>
                </a:rPr>
                <a:t>Tension diagonal</a:t>
              </a:r>
            </a:p>
          </p:txBody>
        </p:sp>
        <p:sp>
          <p:nvSpPr>
            <p:cNvPr id="120902" name="Line 70"/>
            <p:cNvSpPr>
              <a:spLocks noChangeShapeType="1"/>
            </p:cNvSpPr>
            <p:nvPr/>
          </p:nvSpPr>
          <p:spPr bwMode="auto">
            <a:xfrm flipV="1">
              <a:off x="1880" y="1248"/>
              <a:ext cx="0" cy="33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nvGrpSpPr>
          <p:cNvPr id="44039" name="Group 71"/>
          <p:cNvGrpSpPr>
            <a:grpSpLocks/>
          </p:cNvGrpSpPr>
          <p:nvPr/>
        </p:nvGrpSpPr>
        <p:grpSpPr bwMode="auto">
          <a:xfrm>
            <a:off x="5715000" y="2286000"/>
            <a:ext cx="1935163" cy="549275"/>
            <a:chOff x="3600" y="1440"/>
            <a:chExt cx="1219" cy="346"/>
          </a:xfrm>
        </p:grpSpPr>
        <p:sp>
          <p:nvSpPr>
            <p:cNvPr id="120904" name="Text Box 72"/>
            <p:cNvSpPr txBox="1">
              <a:spLocks noChangeArrowheads="1"/>
            </p:cNvSpPr>
            <p:nvPr/>
          </p:nvSpPr>
          <p:spPr bwMode="auto">
            <a:xfrm>
              <a:off x="3600" y="1536"/>
              <a:ext cx="1219"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000" b="1">
                  <a:latin typeface="Arial" charset="0"/>
                  <a:ea typeface="ＭＳ Ｐゴシック" charset="0"/>
                  <a:cs typeface="Arial" charset="0"/>
                </a:rPr>
                <a:t>Tension chord</a:t>
              </a:r>
            </a:p>
          </p:txBody>
        </p:sp>
        <p:sp>
          <p:nvSpPr>
            <p:cNvPr id="120905" name="Line 73"/>
            <p:cNvSpPr>
              <a:spLocks noChangeShapeType="1"/>
            </p:cNvSpPr>
            <p:nvPr/>
          </p:nvSpPr>
          <p:spPr bwMode="auto">
            <a:xfrm flipV="1">
              <a:off x="3600" y="1440"/>
              <a:ext cx="0" cy="24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2087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872" grpId="0" autoUpdateAnimBg="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3909" name="Group 5"/>
          <p:cNvGrpSpPr>
            <a:grpSpLocks/>
          </p:cNvGrpSpPr>
          <p:nvPr/>
        </p:nvGrpSpPr>
        <p:grpSpPr bwMode="auto">
          <a:xfrm>
            <a:off x="304800" y="2895600"/>
            <a:ext cx="3500438" cy="1262063"/>
            <a:chOff x="192" y="1824"/>
            <a:chExt cx="2205" cy="795"/>
          </a:xfrm>
        </p:grpSpPr>
        <p:grpSp>
          <p:nvGrpSpPr>
            <p:cNvPr id="45100" name="Group 6"/>
            <p:cNvGrpSpPr>
              <a:grpSpLocks/>
            </p:cNvGrpSpPr>
            <p:nvPr/>
          </p:nvGrpSpPr>
          <p:grpSpPr bwMode="auto">
            <a:xfrm>
              <a:off x="192" y="1824"/>
              <a:ext cx="2205" cy="795"/>
              <a:chOff x="192" y="1824"/>
              <a:chExt cx="2205" cy="795"/>
            </a:xfrm>
          </p:grpSpPr>
          <p:grpSp>
            <p:nvGrpSpPr>
              <p:cNvPr id="45102" name="Group 7"/>
              <p:cNvGrpSpPr>
                <a:grpSpLocks/>
              </p:cNvGrpSpPr>
              <p:nvPr/>
            </p:nvGrpSpPr>
            <p:grpSpPr bwMode="auto">
              <a:xfrm>
                <a:off x="786" y="1824"/>
                <a:ext cx="1611" cy="795"/>
                <a:chOff x="4407" y="4324"/>
                <a:chExt cx="4029" cy="1988"/>
              </a:xfrm>
            </p:grpSpPr>
            <p:sp>
              <p:nvSpPr>
                <p:cNvPr id="45104" name="Line 8"/>
                <p:cNvSpPr>
                  <a:spLocks noChangeShapeType="1"/>
                </p:cNvSpPr>
                <p:nvPr/>
              </p:nvSpPr>
              <p:spPr bwMode="auto">
                <a:xfrm>
                  <a:off x="4407" y="4324"/>
                  <a:ext cx="0" cy="1980"/>
                </a:xfrm>
                <a:prstGeom prst="line">
                  <a:avLst/>
                </a:prstGeom>
                <a:noFill/>
                <a:ln w="38100">
                  <a:solidFill>
                    <a:srgbClr val="FF00FF"/>
                  </a:solidFill>
                  <a:round/>
                  <a:headEnd/>
                  <a:tailEnd/>
                </a:ln>
              </p:spPr>
              <p:txBody>
                <a:bodyPr/>
                <a:lstStyle/>
                <a:p>
                  <a:endParaRPr lang="en-US"/>
                </a:p>
              </p:txBody>
            </p:sp>
            <p:sp>
              <p:nvSpPr>
                <p:cNvPr id="45105" name="Line 9"/>
                <p:cNvSpPr>
                  <a:spLocks noChangeShapeType="1"/>
                </p:cNvSpPr>
                <p:nvPr/>
              </p:nvSpPr>
              <p:spPr bwMode="auto">
                <a:xfrm>
                  <a:off x="7107" y="4324"/>
                  <a:ext cx="0" cy="1980"/>
                </a:xfrm>
                <a:prstGeom prst="line">
                  <a:avLst/>
                </a:prstGeom>
                <a:noFill/>
                <a:ln w="38100">
                  <a:solidFill>
                    <a:srgbClr val="FF00FF"/>
                  </a:solidFill>
                  <a:round/>
                  <a:headEnd/>
                  <a:tailEnd/>
                </a:ln>
              </p:spPr>
              <p:txBody>
                <a:bodyPr/>
                <a:lstStyle/>
                <a:p>
                  <a:endParaRPr lang="en-US"/>
                </a:p>
              </p:txBody>
            </p:sp>
            <p:sp>
              <p:nvSpPr>
                <p:cNvPr id="45106" name="Line 10"/>
                <p:cNvSpPr>
                  <a:spLocks noChangeShapeType="1"/>
                </p:cNvSpPr>
                <p:nvPr/>
              </p:nvSpPr>
              <p:spPr bwMode="auto">
                <a:xfrm>
                  <a:off x="5772" y="4324"/>
                  <a:ext cx="0" cy="1980"/>
                </a:xfrm>
                <a:prstGeom prst="line">
                  <a:avLst/>
                </a:prstGeom>
                <a:noFill/>
                <a:ln w="38100">
                  <a:solidFill>
                    <a:srgbClr val="FF00FF"/>
                  </a:solidFill>
                  <a:round/>
                  <a:headEnd/>
                  <a:tailEnd/>
                </a:ln>
              </p:spPr>
              <p:txBody>
                <a:bodyPr/>
                <a:lstStyle/>
                <a:p>
                  <a:endParaRPr lang="en-US"/>
                </a:p>
              </p:txBody>
            </p:sp>
            <p:sp>
              <p:nvSpPr>
                <p:cNvPr id="45107" name="Line 11"/>
                <p:cNvSpPr>
                  <a:spLocks noChangeShapeType="1"/>
                </p:cNvSpPr>
                <p:nvPr/>
              </p:nvSpPr>
              <p:spPr bwMode="auto">
                <a:xfrm>
                  <a:off x="8436" y="4332"/>
                  <a:ext cx="0" cy="1980"/>
                </a:xfrm>
                <a:prstGeom prst="line">
                  <a:avLst/>
                </a:prstGeom>
                <a:noFill/>
                <a:ln w="38100">
                  <a:solidFill>
                    <a:srgbClr val="FF00FF"/>
                  </a:solidFill>
                  <a:round/>
                  <a:headEnd/>
                  <a:tailEnd/>
                </a:ln>
              </p:spPr>
              <p:txBody>
                <a:bodyPr/>
                <a:lstStyle/>
                <a:p>
                  <a:endParaRPr lang="en-US"/>
                </a:p>
              </p:txBody>
            </p:sp>
          </p:grpSp>
          <p:sp>
            <p:nvSpPr>
              <p:cNvPr id="123916" name="Rectangle 12"/>
              <p:cNvSpPr>
                <a:spLocks noChangeArrowheads="1"/>
              </p:cNvSpPr>
              <p:nvPr/>
            </p:nvSpPr>
            <p:spPr bwMode="auto">
              <a:xfrm>
                <a:off x="192" y="1968"/>
                <a:ext cx="1056" cy="44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eaLnBrk="0" hangingPunct="0">
                  <a:defRPr/>
                </a:pPr>
                <a:r>
                  <a:rPr lang="en-US" sz="2000" b="1">
                    <a:latin typeface="Arial" charset="0"/>
                    <a:ea typeface="ＭＳ Ｐゴシック" charset="0"/>
                    <a:cs typeface="Arial" charset="0"/>
                  </a:rPr>
                  <a:t>10 mm dia</a:t>
                </a:r>
              </a:p>
              <a:p>
                <a:pPr eaLnBrk="0" hangingPunct="0">
                  <a:defRPr/>
                </a:pPr>
                <a:r>
                  <a:rPr lang="en-US" sz="2000" b="1">
                    <a:latin typeface="Arial" charset="0"/>
                    <a:ea typeface="ＭＳ Ｐゴシック" charset="0"/>
                    <a:cs typeface="Arial" charset="0"/>
                  </a:rPr>
                  <a:t> stirrups</a:t>
                </a:r>
              </a:p>
            </p:txBody>
          </p:sp>
        </p:grpSp>
        <p:sp>
          <p:nvSpPr>
            <p:cNvPr id="123917" name="Line 13"/>
            <p:cNvSpPr>
              <a:spLocks noChangeShapeType="1"/>
            </p:cNvSpPr>
            <p:nvPr/>
          </p:nvSpPr>
          <p:spPr bwMode="auto">
            <a:xfrm>
              <a:off x="1008" y="2304"/>
              <a:ext cx="336"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nvGrpSpPr>
          <p:cNvPr id="123918" name="Group 14"/>
          <p:cNvGrpSpPr>
            <a:grpSpLocks/>
          </p:cNvGrpSpPr>
          <p:nvPr/>
        </p:nvGrpSpPr>
        <p:grpSpPr bwMode="auto">
          <a:xfrm>
            <a:off x="381000" y="2638425"/>
            <a:ext cx="3719513" cy="2543175"/>
            <a:chOff x="240" y="1662"/>
            <a:chExt cx="2343" cy="1602"/>
          </a:xfrm>
        </p:grpSpPr>
        <p:grpSp>
          <p:nvGrpSpPr>
            <p:cNvPr id="45086" name="Group 15"/>
            <p:cNvGrpSpPr>
              <a:grpSpLocks/>
            </p:cNvGrpSpPr>
            <p:nvPr/>
          </p:nvGrpSpPr>
          <p:grpSpPr bwMode="auto">
            <a:xfrm>
              <a:off x="240" y="1662"/>
              <a:ext cx="2343" cy="1602"/>
              <a:chOff x="240" y="1662"/>
              <a:chExt cx="2343" cy="1602"/>
            </a:xfrm>
          </p:grpSpPr>
          <p:sp>
            <p:nvSpPr>
              <p:cNvPr id="45095" name="Line 16"/>
              <p:cNvSpPr>
                <a:spLocks noChangeShapeType="1"/>
              </p:cNvSpPr>
              <p:nvPr/>
            </p:nvSpPr>
            <p:spPr bwMode="auto">
              <a:xfrm flipH="1" flipV="1">
                <a:off x="240" y="1752"/>
                <a:ext cx="2304" cy="0"/>
              </a:xfrm>
              <a:prstGeom prst="line">
                <a:avLst/>
              </a:prstGeom>
              <a:noFill/>
              <a:ln w="38100">
                <a:solidFill>
                  <a:srgbClr val="000000"/>
                </a:solidFill>
                <a:round/>
                <a:headEnd/>
                <a:tailEnd/>
              </a:ln>
            </p:spPr>
            <p:txBody>
              <a:bodyPr/>
              <a:lstStyle/>
              <a:p>
                <a:endParaRPr lang="en-US"/>
              </a:p>
            </p:txBody>
          </p:sp>
          <p:sp>
            <p:nvSpPr>
              <p:cNvPr id="45096" name="Line 17"/>
              <p:cNvSpPr>
                <a:spLocks noChangeShapeType="1"/>
              </p:cNvSpPr>
              <p:nvPr/>
            </p:nvSpPr>
            <p:spPr bwMode="auto">
              <a:xfrm flipH="1" flipV="1">
                <a:off x="240" y="2688"/>
                <a:ext cx="2268" cy="0"/>
              </a:xfrm>
              <a:prstGeom prst="line">
                <a:avLst/>
              </a:prstGeom>
              <a:noFill/>
              <a:ln w="38100">
                <a:solidFill>
                  <a:srgbClr val="000000"/>
                </a:solidFill>
                <a:round/>
                <a:headEnd/>
                <a:tailEnd/>
              </a:ln>
            </p:spPr>
            <p:txBody>
              <a:bodyPr/>
              <a:lstStyle/>
              <a:p>
                <a:endParaRPr lang="en-US"/>
              </a:p>
            </p:txBody>
          </p:sp>
          <p:sp>
            <p:nvSpPr>
              <p:cNvPr id="45097" name="Line 18"/>
              <p:cNvSpPr>
                <a:spLocks noChangeShapeType="1"/>
              </p:cNvSpPr>
              <p:nvPr/>
            </p:nvSpPr>
            <p:spPr bwMode="auto">
              <a:xfrm>
                <a:off x="240" y="1752"/>
                <a:ext cx="0" cy="936"/>
              </a:xfrm>
              <a:prstGeom prst="line">
                <a:avLst/>
              </a:prstGeom>
              <a:noFill/>
              <a:ln w="38100">
                <a:solidFill>
                  <a:srgbClr val="000000"/>
                </a:solidFill>
                <a:round/>
                <a:headEnd/>
                <a:tailEnd/>
              </a:ln>
            </p:spPr>
            <p:txBody>
              <a:bodyPr/>
              <a:lstStyle/>
              <a:p>
                <a:endParaRPr lang="en-US"/>
              </a:p>
            </p:txBody>
          </p:sp>
          <p:sp>
            <p:nvSpPr>
              <p:cNvPr id="45098" name="Freeform 19"/>
              <p:cNvSpPr>
                <a:spLocks/>
              </p:cNvSpPr>
              <p:nvPr/>
            </p:nvSpPr>
            <p:spPr bwMode="auto">
              <a:xfrm>
                <a:off x="2439" y="1662"/>
                <a:ext cx="144" cy="1144"/>
              </a:xfrm>
              <a:custGeom>
                <a:avLst/>
                <a:gdLst>
                  <a:gd name="T0" fmla="*/ 144 w 360"/>
                  <a:gd name="T1" fmla="*/ 0 h 2860"/>
                  <a:gd name="T2" fmla="*/ 96 w 360"/>
                  <a:gd name="T3" fmla="*/ 64 h 2860"/>
                  <a:gd name="T4" fmla="*/ 32 w 360"/>
                  <a:gd name="T5" fmla="*/ 424 h 2860"/>
                  <a:gd name="T6" fmla="*/ 24 w 360"/>
                  <a:gd name="T7" fmla="*/ 448 h 2860"/>
                  <a:gd name="T8" fmla="*/ 48 w 360"/>
                  <a:gd name="T9" fmla="*/ 456 h 2860"/>
                  <a:gd name="T10" fmla="*/ 72 w 360"/>
                  <a:gd name="T11" fmla="*/ 472 h 2860"/>
                  <a:gd name="T12" fmla="*/ 72 w 360"/>
                  <a:gd name="T13" fmla="*/ 552 h 2860"/>
                  <a:gd name="T14" fmla="*/ 48 w 360"/>
                  <a:gd name="T15" fmla="*/ 640 h 2860"/>
                  <a:gd name="T16" fmla="*/ 0 w 360"/>
                  <a:gd name="T17" fmla="*/ 736 h 2860"/>
                  <a:gd name="T18" fmla="*/ 8 w 360"/>
                  <a:gd name="T19" fmla="*/ 768 h 2860"/>
                  <a:gd name="T20" fmla="*/ 96 w 360"/>
                  <a:gd name="T21" fmla="*/ 832 h 2860"/>
                  <a:gd name="T22" fmla="*/ 96 w 360"/>
                  <a:gd name="T23" fmla="*/ 880 h 2860"/>
                  <a:gd name="T24" fmla="*/ 72 w 360"/>
                  <a:gd name="T25" fmla="*/ 888 h 2860"/>
                  <a:gd name="T26" fmla="*/ 80 w 360"/>
                  <a:gd name="T27" fmla="*/ 1008 h 2860"/>
                  <a:gd name="T28" fmla="*/ 104 w 360"/>
                  <a:gd name="T29" fmla="*/ 1072 h 2860"/>
                  <a:gd name="T30" fmla="*/ 104 w 360"/>
                  <a:gd name="T31" fmla="*/ 1144 h 286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360" h="2860">
                    <a:moveTo>
                      <a:pt x="360" y="0"/>
                    </a:moveTo>
                    <a:cubicBezTo>
                      <a:pt x="290" y="47"/>
                      <a:pt x="266" y="81"/>
                      <a:pt x="240" y="160"/>
                    </a:cubicBezTo>
                    <a:cubicBezTo>
                      <a:pt x="268" y="491"/>
                      <a:pt x="327" y="813"/>
                      <a:pt x="80" y="1060"/>
                    </a:cubicBezTo>
                    <a:cubicBezTo>
                      <a:pt x="73" y="1080"/>
                      <a:pt x="51" y="1101"/>
                      <a:pt x="60" y="1120"/>
                    </a:cubicBezTo>
                    <a:cubicBezTo>
                      <a:pt x="69" y="1139"/>
                      <a:pt x="101" y="1131"/>
                      <a:pt x="120" y="1140"/>
                    </a:cubicBezTo>
                    <a:cubicBezTo>
                      <a:pt x="141" y="1151"/>
                      <a:pt x="160" y="1167"/>
                      <a:pt x="180" y="1180"/>
                    </a:cubicBezTo>
                    <a:cubicBezTo>
                      <a:pt x="212" y="1277"/>
                      <a:pt x="209" y="1236"/>
                      <a:pt x="180" y="1380"/>
                    </a:cubicBezTo>
                    <a:cubicBezTo>
                      <a:pt x="165" y="1455"/>
                      <a:pt x="154" y="1532"/>
                      <a:pt x="120" y="1600"/>
                    </a:cubicBezTo>
                    <a:cubicBezTo>
                      <a:pt x="80" y="1681"/>
                      <a:pt x="29" y="1754"/>
                      <a:pt x="0" y="1840"/>
                    </a:cubicBezTo>
                    <a:cubicBezTo>
                      <a:pt x="7" y="1867"/>
                      <a:pt x="9" y="1895"/>
                      <a:pt x="20" y="1920"/>
                    </a:cubicBezTo>
                    <a:cubicBezTo>
                      <a:pt x="61" y="2015"/>
                      <a:pt x="163" y="2028"/>
                      <a:pt x="240" y="2080"/>
                    </a:cubicBezTo>
                    <a:cubicBezTo>
                      <a:pt x="253" y="2120"/>
                      <a:pt x="280" y="2160"/>
                      <a:pt x="240" y="2200"/>
                    </a:cubicBezTo>
                    <a:cubicBezTo>
                      <a:pt x="225" y="2215"/>
                      <a:pt x="200" y="2213"/>
                      <a:pt x="180" y="2220"/>
                    </a:cubicBezTo>
                    <a:cubicBezTo>
                      <a:pt x="187" y="2320"/>
                      <a:pt x="185" y="2421"/>
                      <a:pt x="200" y="2520"/>
                    </a:cubicBezTo>
                    <a:cubicBezTo>
                      <a:pt x="208" y="2576"/>
                      <a:pt x="255" y="2623"/>
                      <a:pt x="260" y="2680"/>
                    </a:cubicBezTo>
                    <a:cubicBezTo>
                      <a:pt x="265" y="2740"/>
                      <a:pt x="260" y="2800"/>
                      <a:pt x="260" y="2860"/>
                    </a:cubicBezTo>
                  </a:path>
                </a:pathLst>
              </a:custGeom>
              <a:noFill/>
              <a:ln w="38100" cmpd="sng">
                <a:solidFill>
                  <a:srgbClr val="000000"/>
                </a:solidFill>
                <a:round/>
                <a:headEnd/>
                <a:tailEnd/>
              </a:ln>
            </p:spPr>
            <p:txBody>
              <a:bodyPr/>
              <a:lstStyle/>
              <a:p>
                <a:endParaRPr lang="en-US"/>
              </a:p>
            </p:txBody>
          </p:sp>
          <p:sp>
            <p:nvSpPr>
              <p:cNvPr id="45099" name="Rectangle 20" descr="Wide upward diagonal"/>
              <p:cNvSpPr>
                <a:spLocks noChangeArrowheads="1"/>
              </p:cNvSpPr>
              <p:nvPr/>
            </p:nvSpPr>
            <p:spPr bwMode="auto">
              <a:xfrm>
                <a:off x="243" y="2688"/>
                <a:ext cx="324" cy="576"/>
              </a:xfrm>
              <a:prstGeom prst="rect">
                <a:avLst/>
              </a:prstGeom>
              <a:pattFill prst="wdUpDiag">
                <a:fgClr>
                  <a:srgbClr val="000000"/>
                </a:fgClr>
                <a:bgClr>
                  <a:srgbClr val="FFFFFF"/>
                </a:bgClr>
              </a:pattFill>
              <a:ln w="38100">
                <a:solidFill>
                  <a:srgbClr val="000000"/>
                </a:solidFill>
                <a:miter lim="800000"/>
                <a:headEnd/>
                <a:tailEnd/>
              </a:ln>
            </p:spPr>
            <p:txBody>
              <a:bodyPr/>
              <a:lstStyle/>
              <a:p>
                <a:endParaRPr lang="en-US"/>
              </a:p>
            </p:txBody>
          </p:sp>
        </p:grpSp>
        <p:grpSp>
          <p:nvGrpSpPr>
            <p:cNvPr id="45087" name="Group 21"/>
            <p:cNvGrpSpPr>
              <a:grpSpLocks/>
            </p:cNvGrpSpPr>
            <p:nvPr/>
          </p:nvGrpSpPr>
          <p:grpSpPr bwMode="auto">
            <a:xfrm>
              <a:off x="312" y="1818"/>
              <a:ext cx="2232" cy="1360"/>
              <a:chOff x="312" y="1818"/>
              <a:chExt cx="2232" cy="1360"/>
            </a:xfrm>
          </p:grpSpPr>
          <p:grpSp>
            <p:nvGrpSpPr>
              <p:cNvPr id="45088" name="Group 22"/>
              <p:cNvGrpSpPr>
                <a:grpSpLocks/>
              </p:cNvGrpSpPr>
              <p:nvPr/>
            </p:nvGrpSpPr>
            <p:grpSpPr bwMode="auto">
              <a:xfrm>
                <a:off x="312" y="1818"/>
                <a:ext cx="2232" cy="1360"/>
                <a:chOff x="312" y="1818"/>
                <a:chExt cx="2232" cy="1360"/>
              </a:xfrm>
            </p:grpSpPr>
            <p:sp>
              <p:nvSpPr>
                <p:cNvPr id="45090" name="Line 23"/>
                <p:cNvSpPr>
                  <a:spLocks noChangeShapeType="1"/>
                </p:cNvSpPr>
                <p:nvPr/>
              </p:nvSpPr>
              <p:spPr bwMode="auto">
                <a:xfrm flipH="1" flipV="1">
                  <a:off x="312" y="1824"/>
                  <a:ext cx="2232" cy="0"/>
                </a:xfrm>
                <a:prstGeom prst="line">
                  <a:avLst/>
                </a:prstGeom>
                <a:noFill/>
                <a:ln w="38100">
                  <a:solidFill>
                    <a:schemeClr val="accent2"/>
                  </a:solidFill>
                  <a:round/>
                  <a:headEnd/>
                  <a:tailEnd/>
                </a:ln>
              </p:spPr>
              <p:txBody>
                <a:bodyPr/>
                <a:lstStyle/>
                <a:p>
                  <a:endParaRPr lang="en-US"/>
                </a:p>
              </p:txBody>
            </p:sp>
            <p:sp>
              <p:nvSpPr>
                <p:cNvPr id="45091" name="Line 24"/>
                <p:cNvSpPr>
                  <a:spLocks noChangeShapeType="1"/>
                </p:cNvSpPr>
                <p:nvPr/>
              </p:nvSpPr>
              <p:spPr bwMode="auto">
                <a:xfrm flipH="1" flipV="1">
                  <a:off x="312" y="2610"/>
                  <a:ext cx="2196" cy="0"/>
                </a:xfrm>
                <a:prstGeom prst="line">
                  <a:avLst/>
                </a:prstGeom>
                <a:noFill/>
                <a:ln w="38100">
                  <a:solidFill>
                    <a:schemeClr val="accent2"/>
                  </a:solidFill>
                  <a:round/>
                  <a:headEnd/>
                  <a:tailEnd/>
                </a:ln>
              </p:spPr>
              <p:txBody>
                <a:bodyPr/>
                <a:lstStyle/>
                <a:p>
                  <a:endParaRPr lang="en-US"/>
                </a:p>
              </p:txBody>
            </p:sp>
            <p:sp>
              <p:nvSpPr>
                <p:cNvPr id="45092" name="Line 25"/>
                <p:cNvSpPr>
                  <a:spLocks noChangeShapeType="1"/>
                </p:cNvSpPr>
                <p:nvPr/>
              </p:nvSpPr>
              <p:spPr bwMode="auto">
                <a:xfrm>
                  <a:off x="318" y="1818"/>
                  <a:ext cx="0" cy="144"/>
                </a:xfrm>
                <a:prstGeom prst="line">
                  <a:avLst/>
                </a:prstGeom>
                <a:noFill/>
                <a:ln w="38100">
                  <a:solidFill>
                    <a:schemeClr val="accent2"/>
                  </a:solidFill>
                  <a:round/>
                  <a:headEnd/>
                  <a:tailEnd/>
                </a:ln>
              </p:spPr>
              <p:txBody>
                <a:bodyPr/>
                <a:lstStyle/>
                <a:p>
                  <a:endParaRPr lang="en-US"/>
                </a:p>
              </p:txBody>
            </p:sp>
            <p:sp>
              <p:nvSpPr>
                <p:cNvPr id="45093" name="Line 26"/>
                <p:cNvSpPr>
                  <a:spLocks noChangeShapeType="1"/>
                </p:cNvSpPr>
                <p:nvPr/>
              </p:nvSpPr>
              <p:spPr bwMode="auto">
                <a:xfrm>
                  <a:off x="312" y="2466"/>
                  <a:ext cx="0" cy="144"/>
                </a:xfrm>
                <a:prstGeom prst="line">
                  <a:avLst/>
                </a:prstGeom>
                <a:noFill/>
                <a:ln w="38100">
                  <a:solidFill>
                    <a:schemeClr val="accent2"/>
                  </a:solidFill>
                  <a:round/>
                  <a:headEnd/>
                  <a:tailEnd/>
                </a:ln>
              </p:spPr>
              <p:txBody>
                <a:bodyPr/>
                <a:lstStyle/>
                <a:p>
                  <a:endParaRPr lang="en-US"/>
                </a:p>
              </p:txBody>
            </p:sp>
            <p:sp>
              <p:nvSpPr>
                <p:cNvPr id="123931" name="Rectangle 27"/>
                <p:cNvSpPr>
                  <a:spLocks noChangeArrowheads="1"/>
                </p:cNvSpPr>
                <p:nvPr/>
              </p:nvSpPr>
              <p:spPr bwMode="auto">
                <a:xfrm>
                  <a:off x="960" y="2736"/>
                  <a:ext cx="1102" cy="44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eaLnBrk="0" hangingPunct="0">
                    <a:defRPr/>
                  </a:pPr>
                  <a:r>
                    <a:rPr lang="en-US" sz="2000" b="1">
                      <a:latin typeface="Arial" charset="0"/>
                      <a:ea typeface="ＭＳ Ｐゴシック" charset="0"/>
                      <a:cs typeface="Arial" charset="0"/>
                    </a:rPr>
                    <a:t>5 Nos 22 mm</a:t>
                  </a:r>
                </a:p>
                <a:p>
                  <a:pPr eaLnBrk="0" hangingPunct="0">
                    <a:defRPr/>
                  </a:pPr>
                  <a:r>
                    <a:rPr lang="en-US" sz="2000" b="1">
                      <a:latin typeface="Arial" charset="0"/>
                      <a:ea typeface="ＭＳ Ｐゴシック" charset="0"/>
                      <a:cs typeface="Arial" charset="0"/>
                    </a:rPr>
                    <a:t>    dia bars</a:t>
                  </a:r>
                </a:p>
              </p:txBody>
            </p:sp>
          </p:grpSp>
          <p:sp>
            <p:nvSpPr>
              <p:cNvPr id="123932" name="Line 28"/>
              <p:cNvSpPr>
                <a:spLocks noChangeShapeType="1"/>
              </p:cNvSpPr>
              <p:nvPr/>
            </p:nvSpPr>
            <p:spPr bwMode="auto">
              <a:xfrm flipH="1" flipV="1">
                <a:off x="888" y="2628"/>
                <a:ext cx="48" cy="24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grpSp>
        <p:nvGrpSpPr>
          <p:cNvPr id="123934" name="Group 30"/>
          <p:cNvGrpSpPr>
            <a:grpSpLocks/>
          </p:cNvGrpSpPr>
          <p:nvPr/>
        </p:nvGrpSpPr>
        <p:grpSpPr bwMode="auto">
          <a:xfrm>
            <a:off x="2095500" y="2895600"/>
            <a:ext cx="2400300" cy="1257300"/>
            <a:chOff x="1320" y="1824"/>
            <a:chExt cx="1512" cy="792"/>
          </a:xfrm>
        </p:grpSpPr>
        <p:sp>
          <p:nvSpPr>
            <p:cNvPr id="45082" name="Line 31"/>
            <p:cNvSpPr>
              <a:spLocks noChangeShapeType="1"/>
            </p:cNvSpPr>
            <p:nvPr/>
          </p:nvSpPr>
          <p:spPr bwMode="auto">
            <a:xfrm>
              <a:off x="1320" y="1824"/>
              <a:ext cx="792" cy="792"/>
            </a:xfrm>
            <a:prstGeom prst="line">
              <a:avLst/>
            </a:prstGeom>
            <a:noFill/>
            <a:ln w="38100">
              <a:solidFill>
                <a:srgbClr val="008000"/>
              </a:solidFill>
              <a:round/>
              <a:headEnd/>
              <a:tailEnd/>
            </a:ln>
          </p:spPr>
          <p:txBody>
            <a:bodyPr/>
            <a:lstStyle/>
            <a:p>
              <a:endParaRPr lang="en-US"/>
            </a:p>
          </p:txBody>
        </p:sp>
        <p:grpSp>
          <p:nvGrpSpPr>
            <p:cNvPr id="45083" name="Group 32"/>
            <p:cNvGrpSpPr>
              <a:grpSpLocks/>
            </p:cNvGrpSpPr>
            <p:nvPr/>
          </p:nvGrpSpPr>
          <p:grpSpPr bwMode="auto">
            <a:xfrm>
              <a:off x="1680" y="1824"/>
              <a:ext cx="1152" cy="442"/>
              <a:chOff x="1680" y="1824"/>
              <a:chExt cx="1152" cy="442"/>
            </a:xfrm>
          </p:grpSpPr>
          <p:sp>
            <p:nvSpPr>
              <p:cNvPr id="123937" name="Rectangle 33"/>
              <p:cNvSpPr>
                <a:spLocks noChangeArrowheads="1"/>
              </p:cNvSpPr>
              <p:nvPr/>
            </p:nvSpPr>
            <p:spPr bwMode="auto">
              <a:xfrm>
                <a:off x="1728" y="1824"/>
                <a:ext cx="1104" cy="44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eaLnBrk="0" hangingPunct="0">
                  <a:tabLst>
                    <a:tab pos="1117600" algn="l"/>
                    <a:tab pos="3441700" algn="l"/>
                  </a:tabLst>
                  <a:defRPr/>
                </a:pPr>
                <a:r>
                  <a:rPr lang="en-US" sz="2000" b="1">
                    <a:latin typeface="Arial" charset="0"/>
                    <a:ea typeface="ＭＳ Ｐゴシック" charset="0"/>
                    <a:cs typeface="Arial" charset="0"/>
                  </a:rPr>
                  <a:t>1 No 20 mm</a:t>
                </a:r>
              </a:p>
              <a:p>
                <a:pPr eaLnBrk="0" hangingPunct="0">
                  <a:tabLst>
                    <a:tab pos="1117600" algn="l"/>
                    <a:tab pos="3441700" algn="l"/>
                  </a:tabLst>
                  <a:defRPr/>
                </a:pPr>
                <a:r>
                  <a:rPr lang="en-US" sz="2000" b="1">
                    <a:latin typeface="Arial" charset="0"/>
                    <a:ea typeface="ＭＳ Ｐゴシック" charset="0"/>
                    <a:cs typeface="Arial" charset="0"/>
                  </a:rPr>
                  <a:t> dia bent bar</a:t>
                </a:r>
              </a:p>
            </p:txBody>
          </p:sp>
          <p:sp>
            <p:nvSpPr>
              <p:cNvPr id="123938" name="Line 34"/>
              <p:cNvSpPr>
                <a:spLocks noChangeShapeType="1"/>
              </p:cNvSpPr>
              <p:nvPr/>
            </p:nvSpPr>
            <p:spPr bwMode="auto">
              <a:xfrm flipH="1">
                <a:off x="1680" y="2064"/>
                <a:ext cx="96" cy="9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grpSp>
        <p:nvGrpSpPr>
          <p:cNvPr id="45060" name="Group 58"/>
          <p:cNvGrpSpPr>
            <a:grpSpLocks/>
          </p:cNvGrpSpPr>
          <p:nvPr/>
        </p:nvGrpSpPr>
        <p:grpSpPr bwMode="auto">
          <a:xfrm>
            <a:off x="1295400" y="228600"/>
            <a:ext cx="5791200" cy="2362200"/>
            <a:chOff x="912" y="240"/>
            <a:chExt cx="3648" cy="1488"/>
          </a:xfrm>
        </p:grpSpPr>
        <p:sp>
          <p:nvSpPr>
            <p:cNvPr id="123963" name="Rectangle 59"/>
            <p:cNvSpPr>
              <a:spLocks noChangeArrowheads="1"/>
            </p:cNvSpPr>
            <p:nvPr/>
          </p:nvSpPr>
          <p:spPr bwMode="auto">
            <a:xfrm>
              <a:off x="1536" y="240"/>
              <a:ext cx="2592" cy="36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eaLnBrk="0" hangingPunct="0">
                <a:tabLst>
                  <a:tab pos="628650" algn="l"/>
                </a:tabLst>
                <a:defRPr/>
              </a:pPr>
              <a:r>
                <a:rPr lang="en-US" sz="3200" b="1">
                  <a:solidFill>
                    <a:srgbClr val="663300"/>
                  </a:solidFill>
                  <a:latin typeface="Arial" charset="0"/>
                  <a:ea typeface="ＭＳ Ｐゴシック" charset="0"/>
                  <a:cs typeface="Times New Roman" charset="0"/>
                </a:rPr>
                <a:t>SHEAR  CONCEPTS</a:t>
              </a:r>
              <a:endParaRPr lang="en-US" sz="3200">
                <a:solidFill>
                  <a:srgbClr val="663300"/>
                </a:solidFill>
                <a:latin typeface="Arial" charset="0"/>
                <a:ea typeface="ＭＳ Ｐゴシック" charset="0"/>
                <a:cs typeface="Arial" charset="0"/>
              </a:endParaRPr>
            </a:p>
          </p:txBody>
        </p:sp>
        <p:grpSp>
          <p:nvGrpSpPr>
            <p:cNvPr id="45063" name="Group 60"/>
            <p:cNvGrpSpPr>
              <a:grpSpLocks/>
            </p:cNvGrpSpPr>
            <p:nvPr/>
          </p:nvGrpSpPr>
          <p:grpSpPr bwMode="auto">
            <a:xfrm>
              <a:off x="912" y="816"/>
              <a:ext cx="3648" cy="912"/>
              <a:chOff x="912" y="816"/>
              <a:chExt cx="3648" cy="912"/>
            </a:xfrm>
          </p:grpSpPr>
          <p:grpSp>
            <p:nvGrpSpPr>
              <p:cNvPr id="45064" name="Group 61"/>
              <p:cNvGrpSpPr>
                <a:grpSpLocks/>
              </p:cNvGrpSpPr>
              <p:nvPr/>
            </p:nvGrpSpPr>
            <p:grpSpPr bwMode="auto">
              <a:xfrm>
                <a:off x="912" y="816"/>
                <a:ext cx="3648" cy="912"/>
                <a:chOff x="912" y="816"/>
                <a:chExt cx="3648" cy="912"/>
              </a:xfrm>
            </p:grpSpPr>
            <p:sp>
              <p:nvSpPr>
                <p:cNvPr id="123966" name="AutoShape 62"/>
                <p:cNvSpPr>
                  <a:spLocks noChangeArrowheads="1"/>
                </p:cNvSpPr>
                <p:nvPr/>
              </p:nvSpPr>
              <p:spPr bwMode="auto">
                <a:xfrm rot="-5400000">
                  <a:off x="4248" y="840"/>
                  <a:ext cx="288" cy="336"/>
                </a:xfrm>
                <a:prstGeom prst="triangle">
                  <a:avLst>
                    <a:gd name="adj" fmla="val 50000"/>
                  </a:avLst>
                </a:prstGeom>
                <a:solidFill>
                  <a:srgbClr val="FFFFCC"/>
                </a:solidFill>
                <a:ln w="9525">
                  <a:solidFill>
                    <a:srgbClr val="FFFFCC"/>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grpSp>
              <p:nvGrpSpPr>
                <p:cNvPr id="45067" name="Group 63"/>
                <p:cNvGrpSpPr>
                  <a:grpSpLocks/>
                </p:cNvGrpSpPr>
                <p:nvPr/>
              </p:nvGrpSpPr>
              <p:grpSpPr bwMode="auto">
                <a:xfrm>
                  <a:off x="912" y="816"/>
                  <a:ext cx="3504" cy="912"/>
                  <a:chOff x="912" y="816"/>
                  <a:chExt cx="3504" cy="912"/>
                </a:xfrm>
              </p:grpSpPr>
              <p:sp>
                <p:nvSpPr>
                  <p:cNvPr id="123968" name="AutoShape 64"/>
                  <p:cNvSpPr>
                    <a:spLocks noChangeArrowheads="1"/>
                  </p:cNvSpPr>
                  <p:nvPr/>
                </p:nvSpPr>
                <p:spPr bwMode="auto">
                  <a:xfrm>
                    <a:off x="960" y="1536"/>
                    <a:ext cx="144" cy="192"/>
                  </a:xfrm>
                  <a:prstGeom prst="triangle">
                    <a:avLst>
                      <a:gd name="adj" fmla="val 50000"/>
                    </a:avLst>
                  </a:prstGeom>
                  <a:solidFill>
                    <a:srgbClr val="000066"/>
                  </a:solidFill>
                  <a:ln w="9525">
                    <a:solidFill>
                      <a:schemeClr val="tx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grpSp>
                <p:nvGrpSpPr>
                  <p:cNvPr id="45069" name="Group 65"/>
                  <p:cNvGrpSpPr>
                    <a:grpSpLocks/>
                  </p:cNvGrpSpPr>
                  <p:nvPr/>
                </p:nvGrpSpPr>
                <p:grpSpPr bwMode="auto">
                  <a:xfrm>
                    <a:off x="912" y="816"/>
                    <a:ext cx="3504" cy="720"/>
                    <a:chOff x="912" y="816"/>
                    <a:chExt cx="3504" cy="720"/>
                  </a:xfrm>
                </p:grpSpPr>
                <p:sp>
                  <p:nvSpPr>
                    <p:cNvPr id="123970" name="Rectangle 66"/>
                    <p:cNvSpPr>
                      <a:spLocks noChangeArrowheads="1"/>
                    </p:cNvSpPr>
                    <p:nvPr/>
                  </p:nvSpPr>
                  <p:spPr bwMode="auto">
                    <a:xfrm>
                      <a:off x="912" y="816"/>
                      <a:ext cx="3504" cy="72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23971" name="Line 67"/>
                    <p:cNvSpPr>
                      <a:spLocks noChangeShapeType="1"/>
                    </p:cNvSpPr>
                    <p:nvPr/>
                  </p:nvSpPr>
                  <p:spPr bwMode="auto">
                    <a:xfrm>
                      <a:off x="1584" y="912"/>
                      <a:ext cx="2832" cy="0"/>
                    </a:xfrm>
                    <a:prstGeom prst="line">
                      <a:avLst/>
                    </a:prstGeom>
                    <a:noFill/>
                    <a:ln w="76200">
                      <a:solidFill>
                        <a:srgbClr val="FF9900"/>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nvGrpSpPr>
                    <p:cNvPr id="45072" name="Group 68"/>
                    <p:cNvGrpSpPr>
                      <a:grpSpLocks/>
                    </p:cNvGrpSpPr>
                    <p:nvPr/>
                  </p:nvGrpSpPr>
                  <p:grpSpPr bwMode="auto">
                    <a:xfrm>
                      <a:off x="1584" y="912"/>
                      <a:ext cx="2640" cy="528"/>
                      <a:chOff x="1584" y="912"/>
                      <a:chExt cx="2640" cy="528"/>
                    </a:xfrm>
                  </p:grpSpPr>
                  <p:sp>
                    <p:nvSpPr>
                      <p:cNvPr id="123973" name="Line 69"/>
                      <p:cNvSpPr>
                        <a:spLocks noChangeShapeType="1"/>
                      </p:cNvSpPr>
                      <p:nvPr/>
                    </p:nvSpPr>
                    <p:spPr bwMode="auto">
                      <a:xfrm flipH="1" flipV="1">
                        <a:off x="1584" y="912"/>
                        <a:ext cx="528" cy="528"/>
                      </a:xfrm>
                      <a:prstGeom prst="line">
                        <a:avLst/>
                      </a:prstGeom>
                      <a:noFill/>
                      <a:ln w="38100">
                        <a:solidFill>
                          <a:schemeClr val="accent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123974" name="Line 70"/>
                      <p:cNvSpPr>
                        <a:spLocks noChangeShapeType="1"/>
                      </p:cNvSpPr>
                      <p:nvPr/>
                    </p:nvSpPr>
                    <p:spPr bwMode="auto">
                      <a:xfrm flipH="1" flipV="1">
                        <a:off x="2640" y="912"/>
                        <a:ext cx="528" cy="528"/>
                      </a:xfrm>
                      <a:prstGeom prst="line">
                        <a:avLst/>
                      </a:prstGeom>
                      <a:noFill/>
                      <a:ln w="38100">
                        <a:solidFill>
                          <a:schemeClr val="accent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123975" name="Line 71"/>
                      <p:cNvSpPr>
                        <a:spLocks noChangeShapeType="1"/>
                      </p:cNvSpPr>
                      <p:nvPr/>
                    </p:nvSpPr>
                    <p:spPr bwMode="auto">
                      <a:xfrm flipH="1" flipV="1">
                        <a:off x="3696" y="912"/>
                        <a:ext cx="528" cy="528"/>
                      </a:xfrm>
                      <a:prstGeom prst="line">
                        <a:avLst/>
                      </a:prstGeom>
                      <a:noFill/>
                      <a:ln w="38100">
                        <a:solidFill>
                          <a:schemeClr val="accent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nvGrpSpPr>
                    <p:cNvPr id="45073" name="Group 72"/>
                    <p:cNvGrpSpPr>
                      <a:grpSpLocks/>
                    </p:cNvGrpSpPr>
                    <p:nvPr/>
                  </p:nvGrpSpPr>
                  <p:grpSpPr bwMode="auto">
                    <a:xfrm>
                      <a:off x="1056" y="912"/>
                      <a:ext cx="3360" cy="528"/>
                      <a:chOff x="1056" y="912"/>
                      <a:chExt cx="3360" cy="528"/>
                    </a:xfrm>
                  </p:grpSpPr>
                  <p:sp>
                    <p:nvSpPr>
                      <p:cNvPr id="123977" name="Line 73"/>
                      <p:cNvSpPr>
                        <a:spLocks noChangeShapeType="1"/>
                      </p:cNvSpPr>
                      <p:nvPr/>
                    </p:nvSpPr>
                    <p:spPr bwMode="auto">
                      <a:xfrm flipV="1">
                        <a:off x="1056" y="912"/>
                        <a:ext cx="528" cy="528"/>
                      </a:xfrm>
                      <a:prstGeom prst="line">
                        <a:avLst/>
                      </a:prstGeom>
                      <a:noFill/>
                      <a:ln w="76200">
                        <a:solidFill>
                          <a:srgbClr val="FF00FF"/>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123978" name="Line 74"/>
                      <p:cNvSpPr>
                        <a:spLocks noChangeShapeType="1"/>
                      </p:cNvSpPr>
                      <p:nvPr/>
                    </p:nvSpPr>
                    <p:spPr bwMode="auto">
                      <a:xfrm flipV="1">
                        <a:off x="2112" y="912"/>
                        <a:ext cx="528" cy="528"/>
                      </a:xfrm>
                      <a:prstGeom prst="line">
                        <a:avLst/>
                      </a:prstGeom>
                      <a:noFill/>
                      <a:ln w="76200">
                        <a:solidFill>
                          <a:srgbClr val="FF00FF"/>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123979" name="Line 75"/>
                      <p:cNvSpPr>
                        <a:spLocks noChangeShapeType="1"/>
                      </p:cNvSpPr>
                      <p:nvPr/>
                    </p:nvSpPr>
                    <p:spPr bwMode="auto">
                      <a:xfrm flipV="1">
                        <a:off x="3168" y="912"/>
                        <a:ext cx="528" cy="528"/>
                      </a:xfrm>
                      <a:prstGeom prst="line">
                        <a:avLst/>
                      </a:prstGeom>
                      <a:noFill/>
                      <a:ln w="76200">
                        <a:solidFill>
                          <a:srgbClr val="FF00FF"/>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123980" name="Line 76"/>
                      <p:cNvSpPr>
                        <a:spLocks noChangeShapeType="1"/>
                      </p:cNvSpPr>
                      <p:nvPr/>
                    </p:nvSpPr>
                    <p:spPr bwMode="auto">
                      <a:xfrm flipV="1">
                        <a:off x="4224" y="1296"/>
                        <a:ext cx="192" cy="144"/>
                      </a:xfrm>
                      <a:prstGeom prst="line">
                        <a:avLst/>
                      </a:prstGeom>
                      <a:noFill/>
                      <a:ln w="76200">
                        <a:solidFill>
                          <a:srgbClr val="FF00FF"/>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sp>
                  <p:nvSpPr>
                    <p:cNvPr id="123981" name="Line 77"/>
                    <p:cNvSpPr>
                      <a:spLocks noChangeShapeType="1"/>
                    </p:cNvSpPr>
                    <p:nvPr/>
                  </p:nvSpPr>
                  <p:spPr bwMode="auto">
                    <a:xfrm>
                      <a:off x="1056" y="1440"/>
                      <a:ext cx="3360" cy="0"/>
                    </a:xfrm>
                    <a:prstGeom prst="line">
                      <a:avLst/>
                    </a:prstGeom>
                    <a:noFill/>
                    <a:ln w="57150">
                      <a:solidFill>
                        <a:schemeClr val="accent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grpSp>
          <p:sp>
            <p:nvSpPr>
              <p:cNvPr id="123982" name="Freeform 78"/>
              <p:cNvSpPr>
                <a:spLocks/>
              </p:cNvSpPr>
              <p:nvPr/>
            </p:nvSpPr>
            <p:spPr bwMode="auto">
              <a:xfrm>
                <a:off x="4309" y="996"/>
                <a:ext cx="224" cy="240"/>
              </a:xfrm>
              <a:custGeom>
                <a:avLst/>
                <a:gdLst>
                  <a:gd name="T0" fmla="*/ 155 w 224"/>
                  <a:gd name="T1" fmla="*/ 0 h 240"/>
                  <a:gd name="T2" fmla="*/ 83 w 224"/>
                  <a:gd name="T3" fmla="*/ 48 h 240"/>
                  <a:gd name="T4" fmla="*/ 47 w 224"/>
                  <a:gd name="T5" fmla="*/ 72 h 240"/>
                  <a:gd name="T6" fmla="*/ 95 w 224"/>
                  <a:gd name="T7" fmla="*/ 156 h 240"/>
                  <a:gd name="T8" fmla="*/ 179 w 224"/>
                  <a:gd name="T9" fmla="*/ 240 h 240"/>
                  <a:gd name="T10" fmla="*/ 191 w 224"/>
                  <a:gd name="T11" fmla="*/ 84 h 240"/>
                  <a:gd name="T12" fmla="*/ 155 w 224"/>
                  <a:gd name="T13" fmla="*/ 0 h 24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24" h="240">
                    <a:moveTo>
                      <a:pt x="155" y="0"/>
                    </a:moveTo>
                    <a:cubicBezTo>
                      <a:pt x="131" y="16"/>
                      <a:pt x="107" y="32"/>
                      <a:pt x="83" y="48"/>
                    </a:cubicBezTo>
                    <a:cubicBezTo>
                      <a:pt x="71" y="56"/>
                      <a:pt x="47" y="72"/>
                      <a:pt x="47" y="72"/>
                    </a:cubicBezTo>
                    <a:cubicBezTo>
                      <a:pt x="0" y="142"/>
                      <a:pt x="21" y="141"/>
                      <a:pt x="95" y="156"/>
                    </a:cubicBezTo>
                    <a:cubicBezTo>
                      <a:pt x="150" y="239"/>
                      <a:pt x="116" y="219"/>
                      <a:pt x="179" y="240"/>
                    </a:cubicBezTo>
                    <a:cubicBezTo>
                      <a:pt x="224" y="172"/>
                      <a:pt x="207" y="214"/>
                      <a:pt x="191" y="84"/>
                    </a:cubicBezTo>
                    <a:cubicBezTo>
                      <a:pt x="181" y="5"/>
                      <a:pt x="199" y="22"/>
                      <a:pt x="155" y="0"/>
                    </a:cubicBezTo>
                    <a:close/>
                  </a:path>
                </a:pathLst>
              </a:custGeom>
              <a:solidFill>
                <a:srgbClr val="FFFFCC"/>
              </a:solidFill>
              <a:ln w="9525">
                <a:solidFill>
                  <a:srgbClr val="FFFFCC"/>
                </a:solidFill>
                <a:round/>
                <a:headEnd/>
                <a:tailEnd/>
              </a:ln>
              <a:effectLst/>
            </p:spPr>
            <p:txBody>
              <a:bodyPr/>
              <a:lstStyle/>
              <a:p>
                <a:endParaRPr lang="en-US"/>
              </a:p>
            </p:txBody>
          </p:sp>
        </p:grpSp>
      </p:grpSp>
      <p:sp>
        <p:nvSpPr>
          <p:cNvPr id="123983" name="Rectangle 79"/>
          <p:cNvSpPr>
            <a:spLocks noChangeArrowheads="1"/>
          </p:cNvSpPr>
          <p:nvPr/>
        </p:nvSpPr>
        <p:spPr bwMode="auto">
          <a:xfrm>
            <a:off x="4191000" y="4953000"/>
            <a:ext cx="4267200" cy="11874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eaLnBrk="0" hangingPunct="0">
              <a:tabLst>
                <a:tab pos="628650" algn="l"/>
              </a:tabLst>
              <a:defRPr/>
            </a:pPr>
            <a:r>
              <a:rPr lang="en-US" sz="2400" b="1">
                <a:solidFill>
                  <a:srgbClr val="FF00FF"/>
                </a:solidFill>
                <a:latin typeface="Arial" charset="0"/>
                <a:ea typeface="ＭＳ Ｐゴシック" charset="0"/>
                <a:cs typeface="Arial" charset="0"/>
              </a:rPr>
              <a:t>Shear resisted bent up bars</a:t>
            </a:r>
          </a:p>
          <a:p>
            <a:pPr>
              <a:tabLst>
                <a:tab pos="628650" algn="l"/>
              </a:tabLst>
              <a:defRPr/>
            </a:pPr>
            <a:r>
              <a:rPr lang="en-US" sz="2400" b="1">
                <a:latin typeface="Arial" charset="0"/>
                <a:ea typeface="ＭＳ Ｐゴシック" charset="0"/>
                <a:cs typeface="Arial" charset="0"/>
              </a:rPr>
              <a:t>0.87 fy As Sin 45</a:t>
            </a:r>
          </a:p>
          <a:p>
            <a:pPr eaLnBrk="0" hangingPunct="0">
              <a:tabLst>
                <a:tab pos="628650" algn="l"/>
              </a:tabLst>
              <a:defRPr/>
            </a:pPr>
            <a:endParaRPr lang="en-US" sz="2400" b="1">
              <a:latin typeface="Arial" charset="0"/>
              <a:ea typeface="ＭＳ Ｐゴシック" charset="0"/>
              <a:cs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12391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12390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499"/>
                                          </p:stCondLst>
                                        </p:cTn>
                                        <p:tgtEl>
                                          <p:spTgt spid="12393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2398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983" grpId="0" autoUpdateAnimBg="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2"/>
          <p:cNvSpPr>
            <a:spLocks noGrp="1"/>
          </p:cNvSpPr>
          <p:nvPr>
            <p:ph type="title"/>
          </p:nvPr>
        </p:nvSpPr>
        <p:spPr/>
        <p:txBody>
          <a:bodyPr/>
          <a:lstStyle/>
          <a:p>
            <a:pPr eaLnBrk="1" hangingPunct="1"/>
            <a:r>
              <a:rPr lang="en-US" sz="3200" b="1" i="1" smtClean="0">
                <a:latin typeface="Arial" pitchFamily="34" charset="0"/>
                <a:ea typeface="ＭＳ Ｐゴシック" pitchFamily="34" charset="-128"/>
              </a:rPr>
              <a:t>Location of Maximum Shear for Beam Design</a:t>
            </a:r>
            <a:endParaRPr lang="en-US" sz="3200" smtClean="0">
              <a:latin typeface="Arial" pitchFamily="34" charset="0"/>
              <a:ea typeface="ＭＳ Ｐゴシック" pitchFamily="34" charset="-128"/>
            </a:endParaRPr>
          </a:p>
        </p:txBody>
      </p:sp>
      <p:grpSp>
        <p:nvGrpSpPr>
          <p:cNvPr id="46082" name="Group 3"/>
          <p:cNvGrpSpPr>
            <a:grpSpLocks/>
          </p:cNvGrpSpPr>
          <p:nvPr/>
        </p:nvGrpSpPr>
        <p:grpSpPr bwMode="auto">
          <a:xfrm>
            <a:off x="1295400" y="2667000"/>
            <a:ext cx="6496050" cy="1143000"/>
            <a:chOff x="816" y="1680"/>
            <a:chExt cx="4092" cy="720"/>
          </a:xfrm>
        </p:grpSpPr>
        <p:sp>
          <p:nvSpPr>
            <p:cNvPr id="122884" name="Rectangle 4"/>
            <p:cNvSpPr>
              <a:spLocks noChangeArrowheads="1"/>
            </p:cNvSpPr>
            <p:nvPr/>
          </p:nvSpPr>
          <p:spPr bwMode="auto">
            <a:xfrm>
              <a:off x="816" y="1680"/>
              <a:ext cx="4080" cy="336"/>
            </a:xfrm>
            <a:prstGeom prst="rect">
              <a:avLst/>
            </a:prstGeom>
            <a:solidFill>
              <a:srgbClr val="FF0000"/>
            </a:solidFill>
            <a:ln w="9525">
              <a:solidFill>
                <a:srgbClr val="FF0000"/>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nchor="ctr">
              <a:spAutoFit/>
            </a:bodyPr>
            <a:lstStyle/>
            <a:p>
              <a:pPr>
                <a:defRPr/>
              </a:pPr>
              <a:endParaRPr lang="en-US">
                <a:latin typeface="Arial" charset="0"/>
                <a:ea typeface="ＭＳ Ｐゴシック" charset="0"/>
                <a:cs typeface="Arial" charset="0"/>
              </a:endParaRPr>
            </a:p>
          </p:txBody>
        </p:sp>
        <p:grpSp>
          <p:nvGrpSpPr>
            <p:cNvPr id="46118" name="Group 5"/>
            <p:cNvGrpSpPr>
              <a:grpSpLocks/>
            </p:cNvGrpSpPr>
            <p:nvPr/>
          </p:nvGrpSpPr>
          <p:grpSpPr bwMode="auto">
            <a:xfrm>
              <a:off x="816" y="2016"/>
              <a:ext cx="4092" cy="384"/>
              <a:chOff x="816" y="2016"/>
              <a:chExt cx="4092" cy="384"/>
            </a:xfrm>
          </p:grpSpPr>
          <p:grpSp>
            <p:nvGrpSpPr>
              <p:cNvPr id="46119" name="Group 6"/>
              <p:cNvGrpSpPr>
                <a:grpSpLocks/>
              </p:cNvGrpSpPr>
              <p:nvPr/>
            </p:nvGrpSpPr>
            <p:grpSpPr bwMode="auto">
              <a:xfrm>
                <a:off x="816" y="2052"/>
                <a:ext cx="4092" cy="348"/>
                <a:chOff x="816" y="2052"/>
                <a:chExt cx="4092" cy="348"/>
              </a:xfrm>
            </p:grpSpPr>
            <p:sp>
              <p:nvSpPr>
                <p:cNvPr id="122887" name="Rectangle 7"/>
                <p:cNvSpPr>
                  <a:spLocks noChangeArrowheads="1"/>
                </p:cNvSpPr>
                <p:nvPr/>
              </p:nvSpPr>
              <p:spPr bwMode="auto">
                <a:xfrm>
                  <a:off x="816" y="2064"/>
                  <a:ext cx="240" cy="336"/>
                </a:xfrm>
                <a:prstGeom prst="rect">
                  <a:avLst/>
                </a:prstGeom>
                <a:solidFill>
                  <a:srgbClr val="660066"/>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nchor="ctr">
                  <a:spAutoFit/>
                </a:bodyPr>
                <a:lstStyle/>
                <a:p>
                  <a:pPr>
                    <a:defRPr/>
                  </a:pPr>
                  <a:endParaRPr lang="en-US">
                    <a:latin typeface="Arial" charset="0"/>
                    <a:ea typeface="ＭＳ Ｐゴシック" charset="0"/>
                    <a:cs typeface="Arial" charset="0"/>
                  </a:endParaRPr>
                </a:p>
              </p:txBody>
            </p:sp>
            <p:sp>
              <p:nvSpPr>
                <p:cNvPr id="122888" name="Rectangle 8"/>
                <p:cNvSpPr>
                  <a:spLocks noChangeArrowheads="1"/>
                </p:cNvSpPr>
                <p:nvPr/>
              </p:nvSpPr>
              <p:spPr bwMode="auto">
                <a:xfrm>
                  <a:off x="2772" y="2064"/>
                  <a:ext cx="240" cy="336"/>
                </a:xfrm>
                <a:prstGeom prst="rect">
                  <a:avLst/>
                </a:prstGeom>
                <a:solidFill>
                  <a:srgbClr val="660066"/>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nchor="ctr">
                  <a:spAutoFit/>
                </a:bodyPr>
                <a:lstStyle/>
                <a:p>
                  <a:pPr>
                    <a:defRPr/>
                  </a:pPr>
                  <a:endParaRPr lang="en-US">
                    <a:latin typeface="Arial" charset="0"/>
                    <a:ea typeface="ＭＳ Ｐゴシック" charset="0"/>
                    <a:cs typeface="Arial" charset="0"/>
                  </a:endParaRPr>
                </a:p>
              </p:txBody>
            </p:sp>
            <p:sp>
              <p:nvSpPr>
                <p:cNvPr id="122889" name="Rectangle 9"/>
                <p:cNvSpPr>
                  <a:spLocks noChangeArrowheads="1"/>
                </p:cNvSpPr>
                <p:nvPr/>
              </p:nvSpPr>
              <p:spPr bwMode="auto">
                <a:xfrm>
                  <a:off x="4668" y="2052"/>
                  <a:ext cx="240" cy="336"/>
                </a:xfrm>
                <a:prstGeom prst="rect">
                  <a:avLst/>
                </a:prstGeom>
                <a:solidFill>
                  <a:srgbClr val="660066"/>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nchor="ctr">
                  <a:spAutoFit/>
                </a:bodyPr>
                <a:lstStyle/>
                <a:p>
                  <a:pPr>
                    <a:defRPr/>
                  </a:pPr>
                  <a:endParaRPr lang="en-US">
                    <a:latin typeface="Arial" charset="0"/>
                    <a:ea typeface="ＭＳ Ｐゴシック" charset="0"/>
                    <a:cs typeface="Arial" charset="0"/>
                  </a:endParaRPr>
                </a:p>
              </p:txBody>
            </p:sp>
          </p:grpSp>
          <p:grpSp>
            <p:nvGrpSpPr>
              <p:cNvPr id="46120" name="Group 10"/>
              <p:cNvGrpSpPr>
                <a:grpSpLocks/>
              </p:cNvGrpSpPr>
              <p:nvPr/>
            </p:nvGrpSpPr>
            <p:grpSpPr bwMode="auto">
              <a:xfrm>
                <a:off x="882" y="2016"/>
                <a:ext cx="3948" cy="54"/>
                <a:chOff x="882" y="2016"/>
                <a:chExt cx="3948" cy="54"/>
              </a:xfrm>
            </p:grpSpPr>
            <p:sp>
              <p:nvSpPr>
                <p:cNvPr id="122891" name="Rectangle 11"/>
                <p:cNvSpPr>
                  <a:spLocks noChangeArrowheads="1"/>
                </p:cNvSpPr>
                <p:nvPr/>
              </p:nvSpPr>
              <p:spPr bwMode="auto">
                <a:xfrm>
                  <a:off x="882" y="2016"/>
                  <a:ext cx="96" cy="48"/>
                </a:xfrm>
                <a:prstGeom prst="rect">
                  <a:avLst/>
                </a:prstGeom>
                <a:solidFill>
                  <a:schemeClr val="accent2"/>
                </a:solidFill>
                <a:ln w="9525">
                  <a:solidFill>
                    <a:schemeClr val="accent2"/>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nchor="ctr">
                  <a:spAutoFit/>
                </a:bodyPr>
                <a:lstStyle/>
                <a:p>
                  <a:pPr>
                    <a:defRPr/>
                  </a:pPr>
                  <a:endParaRPr lang="en-US">
                    <a:latin typeface="Arial" charset="0"/>
                    <a:ea typeface="ＭＳ Ｐゴシック" charset="0"/>
                    <a:cs typeface="Arial" charset="0"/>
                  </a:endParaRPr>
                </a:p>
              </p:txBody>
            </p:sp>
            <p:sp>
              <p:nvSpPr>
                <p:cNvPr id="122892" name="Rectangle 12"/>
                <p:cNvSpPr>
                  <a:spLocks noChangeArrowheads="1"/>
                </p:cNvSpPr>
                <p:nvPr/>
              </p:nvSpPr>
              <p:spPr bwMode="auto">
                <a:xfrm>
                  <a:off x="2832" y="2022"/>
                  <a:ext cx="96" cy="48"/>
                </a:xfrm>
                <a:prstGeom prst="rect">
                  <a:avLst/>
                </a:prstGeom>
                <a:solidFill>
                  <a:schemeClr val="accent2"/>
                </a:solidFill>
                <a:ln w="9525">
                  <a:solidFill>
                    <a:schemeClr val="accent2"/>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nchor="ctr">
                  <a:spAutoFit/>
                </a:bodyPr>
                <a:lstStyle/>
                <a:p>
                  <a:pPr>
                    <a:defRPr/>
                  </a:pPr>
                  <a:endParaRPr lang="en-US">
                    <a:latin typeface="Arial" charset="0"/>
                    <a:ea typeface="ＭＳ Ｐゴシック" charset="0"/>
                    <a:cs typeface="Arial" charset="0"/>
                  </a:endParaRPr>
                </a:p>
              </p:txBody>
            </p:sp>
            <p:sp>
              <p:nvSpPr>
                <p:cNvPr id="122893" name="Rectangle 13"/>
                <p:cNvSpPr>
                  <a:spLocks noChangeArrowheads="1"/>
                </p:cNvSpPr>
                <p:nvPr/>
              </p:nvSpPr>
              <p:spPr bwMode="auto">
                <a:xfrm>
                  <a:off x="4734" y="2016"/>
                  <a:ext cx="96" cy="48"/>
                </a:xfrm>
                <a:prstGeom prst="rect">
                  <a:avLst/>
                </a:prstGeom>
                <a:solidFill>
                  <a:schemeClr val="accent2"/>
                </a:solidFill>
                <a:ln w="9525">
                  <a:solidFill>
                    <a:schemeClr val="accent2"/>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nchor="ctr">
                  <a:spAutoFit/>
                </a:bodyPr>
                <a:lstStyle/>
                <a:p>
                  <a:pPr>
                    <a:defRPr/>
                  </a:pPr>
                  <a:endParaRPr lang="en-US">
                    <a:latin typeface="Arial" charset="0"/>
                    <a:ea typeface="ＭＳ Ｐゴシック" charset="0"/>
                    <a:cs typeface="Arial" charset="0"/>
                  </a:endParaRPr>
                </a:p>
              </p:txBody>
            </p:sp>
          </p:grpSp>
        </p:grpSp>
      </p:grpSp>
      <p:grpSp>
        <p:nvGrpSpPr>
          <p:cNvPr id="122894" name="Group 14"/>
          <p:cNvGrpSpPr>
            <a:grpSpLocks/>
          </p:cNvGrpSpPr>
          <p:nvPr/>
        </p:nvGrpSpPr>
        <p:grpSpPr bwMode="auto">
          <a:xfrm>
            <a:off x="1552575" y="2676525"/>
            <a:ext cx="5962650" cy="523875"/>
            <a:chOff x="978" y="1686"/>
            <a:chExt cx="3756" cy="330"/>
          </a:xfrm>
        </p:grpSpPr>
        <p:sp>
          <p:nvSpPr>
            <p:cNvPr id="122895" name="Freeform 15"/>
            <p:cNvSpPr>
              <a:spLocks/>
            </p:cNvSpPr>
            <p:nvPr/>
          </p:nvSpPr>
          <p:spPr bwMode="auto">
            <a:xfrm>
              <a:off x="4462" y="1728"/>
              <a:ext cx="272" cy="288"/>
            </a:xfrm>
            <a:custGeom>
              <a:avLst/>
              <a:gdLst>
                <a:gd name="T0" fmla="*/ 272 w 272"/>
                <a:gd name="T1" fmla="*/ 288 h 288"/>
                <a:gd name="T2" fmla="*/ 206 w 272"/>
                <a:gd name="T3" fmla="*/ 246 h 288"/>
                <a:gd name="T4" fmla="*/ 158 w 272"/>
                <a:gd name="T5" fmla="*/ 120 h 288"/>
                <a:gd name="T6" fmla="*/ 134 w 272"/>
                <a:gd name="T7" fmla="*/ 84 h 288"/>
                <a:gd name="T8" fmla="*/ 80 w 272"/>
                <a:gd name="T9" fmla="*/ 60 h 288"/>
                <a:gd name="T10" fmla="*/ 68 w 272"/>
                <a:gd name="T11" fmla="*/ 42 h 288"/>
                <a:gd name="T12" fmla="*/ 32 w 272"/>
                <a:gd name="T13" fmla="*/ 30 h 288"/>
                <a:gd name="T14" fmla="*/ 2 w 272"/>
                <a:gd name="T15" fmla="*/ 6 h 288"/>
                <a:gd name="T16" fmla="*/ 8 w 272"/>
                <a:gd name="T17" fmla="*/ 6 h 28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72" h="288">
                  <a:moveTo>
                    <a:pt x="272" y="288"/>
                  </a:moveTo>
                  <a:cubicBezTo>
                    <a:pt x="243" y="278"/>
                    <a:pt x="233" y="255"/>
                    <a:pt x="206" y="246"/>
                  </a:cubicBezTo>
                  <a:cubicBezTo>
                    <a:pt x="192" y="203"/>
                    <a:pt x="180" y="159"/>
                    <a:pt x="158" y="120"/>
                  </a:cubicBezTo>
                  <a:cubicBezTo>
                    <a:pt x="151" y="107"/>
                    <a:pt x="148" y="89"/>
                    <a:pt x="134" y="84"/>
                  </a:cubicBezTo>
                  <a:cubicBezTo>
                    <a:pt x="91" y="70"/>
                    <a:pt x="109" y="79"/>
                    <a:pt x="80" y="60"/>
                  </a:cubicBezTo>
                  <a:cubicBezTo>
                    <a:pt x="76" y="54"/>
                    <a:pt x="74" y="46"/>
                    <a:pt x="68" y="42"/>
                  </a:cubicBezTo>
                  <a:cubicBezTo>
                    <a:pt x="57" y="35"/>
                    <a:pt x="32" y="30"/>
                    <a:pt x="32" y="30"/>
                  </a:cubicBezTo>
                  <a:cubicBezTo>
                    <a:pt x="12" y="0"/>
                    <a:pt x="31" y="20"/>
                    <a:pt x="2" y="6"/>
                  </a:cubicBezTo>
                  <a:cubicBezTo>
                    <a:pt x="0" y="5"/>
                    <a:pt x="6" y="6"/>
                    <a:pt x="8" y="6"/>
                  </a:cubicBezTo>
                </a:path>
              </a:pathLst>
            </a:custGeom>
            <a:noFill/>
            <a:ln w="38100" cap="flat" cmpd="sng">
              <a:solidFill>
                <a:schemeClr val="bg1"/>
              </a:solidFill>
              <a:prstDash val="solid"/>
              <a:round/>
              <a:headEnd/>
              <a:tailEnd/>
            </a:ln>
            <a:effectLst/>
          </p:spPr>
          <p:txBody>
            <a:bodyPr>
              <a:spAutoFit/>
            </a:bodyPr>
            <a:lstStyle/>
            <a:p>
              <a:endParaRPr lang="en-US"/>
            </a:p>
          </p:txBody>
        </p:sp>
        <p:sp>
          <p:nvSpPr>
            <p:cNvPr id="122896" name="Freeform 16"/>
            <p:cNvSpPr>
              <a:spLocks/>
            </p:cNvSpPr>
            <p:nvPr/>
          </p:nvSpPr>
          <p:spPr bwMode="auto">
            <a:xfrm>
              <a:off x="2550" y="1686"/>
              <a:ext cx="272" cy="288"/>
            </a:xfrm>
            <a:custGeom>
              <a:avLst/>
              <a:gdLst>
                <a:gd name="T0" fmla="*/ 272 w 272"/>
                <a:gd name="T1" fmla="*/ 288 h 288"/>
                <a:gd name="T2" fmla="*/ 206 w 272"/>
                <a:gd name="T3" fmla="*/ 246 h 288"/>
                <a:gd name="T4" fmla="*/ 158 w 272"/>
                <a:gd name="T5" fmla="*/ 120 h 288"/>
                <a:gd name="T6" fmla="*/ 134 w 272"/>
                <a:gd name="T7" fmla="*/ 84 h 288"/>
                <a:gd name="T8" fmla="*/ 80 w 272"/>
                <a:gd name="T9" fmla="*/ 60 h 288"/>
                <a:gd name="T10" fmla="*/ 68 w 272"/>
                <a:gd name="T11" fmla="*/ 42 h 288"/>
                <a:gd name="T12" fmla="*/ 32 w 272"/>
                <a:gd name="T13" fmla="*/ 30 h 288"/>
                <a:gd name="T14" fmla="*/ 2 w 272"/>
                <a:gd name="T15" fmla="*/ 6 h 288"/>
                <a:gd name="T16" fmla="*/ 8 w 272"/>
                <a:gd name="T17" fmla="*/ 6 h 28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72" h="288">
                  <a:moveTo>
                    <a:pt x="272" y="288"/>
                  </a:moveTo>
                  <a:cubicBezTo>
                    <a:pt x="243" y="278"/>
                    <a:pt x="233" y="255"/>
                    <a:pt x="206" y="246"/>
                  </a:cubicBezTo>
                  <a:cubicBezTo>
                    <a:pt x="192" y="203"/>
                    <a:pt x="180" y="159"/>
                    <a:pt x="158" y="120"/>
                  </a:cubicBezTo>
                  <a:cubicBezTo>
                    <a:pt x="151" y="107"/>
                    <a:pt x="148" y="89"/>
                    <a:pt x="134" y="84"/>
                  </a:cubicBezTo>
                  <a:cubicBezTo>
                    <a:pt x="91" y="70"/>
                    <a:pt x="109" y="79"/>
                    <a:pt x="80" y="60"/>
                  </a:cubicBezTo>
                  <a:cubicBezTo>
                    <a:pt x="76" y="54"/>
                    <a:pt x="74" y="46"/>
                    <a:pt x="68" y="42"/>
                  </a:cubicBezTo>
                  <a:cubicBezTo>
                    <a:pt x="57" y="35"/>
                    <a:pt x="32" y="30"/>
                    <a:pt x="32" y="30"/>
                  </a:cubicBezTo>
                  <a:cubicBezTo>
                    <a:pt x="12" y="0"/>
                    <a:pt x="31" y="20"/>
                    <a:pt x="2" y="6"/>
                  </a:cubicBezTo>
                  <a:cubicBezTo>
                    <a:pt x="0" y="5"/>
                    <a:pt x="6" y="6"/>
                    <a:pt x="8" y="6"/>
                  </a:cubicBezTo>
                </a:path>
              </a:pathLst>
            </a:custGeom>
            <a:noFill/>
            <a:ln w="38100" cap="flat" cmpd="sng">
              <a:solidFill>
                <a:schemeClr val="bg1"/>
              </a:solidFill>
              <a:prstDash val="solid"/>
              <a:round/>
              <a:headEnd/>
              <a:tailEnd/>
            </a:ln>
            <a:effectLst/>
          </p:spPr>
          <p:txBody>
            <a:bodyPr>
              <a:spAutoFit/>
            </a:bodyPr>
            <a:lstStyle/>
            <a:p>
              <a:endParaRPr lang="en-US"/>
            </a:p>
          </p:txBody>
        </p:sp>
        <p:sp>
          <p:nvSpPr>
            <p:cNvPr id="122897" name="Freeform 17"/>
            <p:cNvSpPr>
              <a:spLocks/>
            </p:cNvSpPr>
            <p:nvPr/>
          </p:nvSpPr>
          <p:spPr bwMode="auto">
            <a:xfrm flipH="1">
              <a:off x="978" y="1716"/>
              <a:ext cx="272" cy="288"/>
            </a:xfrm>
            <a:custGeom>
              <a:avLst/>
              <a:gdLst>
                <a:gd name="T0" fmla="*/ 272 w 272"/>
                <a:gd name="T1" fmla="*/ 288 h 288"/>
                <a:gd name="T2" fmla="*/ 206 w 272"/>
                <a:gd name="T3" fmla="*/ 246 h 288"/>
                <a:gd name="T4" fmla="*/ 158 w 272"/>
                <a:gd name="T5" fmla="*/ 120 h 288"/>
                <a:gd name="T6" fmla="*/ 134 w 272"/>
                <a:gd name="T7" fmla="*/ 84 h 288"/>
                <a:gd name="T8" fmla="*/ 80 w 272"/>
                <a:gd name="T9" fmla="*/ 60 h 288"/>
                <a:gd name="T10" fmla="*/ 68 w 272"/>
                <a:gd name="T11" fmla="*/ 42 h 288"/>
                <a:gd name="T12" fmla="*/ 32 w 272"/>
                <a:gd name="T13" fmla="*/ 30 h 288"/>
                <a:gd name="T14" fmla="*/ 2 w 272"/>
                <a:gd name="T15" fmla="*/ 6 h 288"/>
                <a:gd name="T16" fmla="*/ 8 w 272"/>
                <a:gd name="T17" fmla="*/ 6 h 28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72" h="288">
                  <a:moveTo>
                    <a:pt x="272" y="288"/>
                  </a:moveTo>
                  <a:cubicBezTo>
                    <a:pt x="243" y="278"/>
                    <a:pt x="233" y="255"/>
                    <a:pt x="206" y="246"/>
                  </a:cubicBezTo>
                  <a:cubicBezTo>
                    <a:pt x="192" y="203"/>
                    <a:pt x="180" y="159"/>
                    <a:pt x="158" y="120"/>
                  </a:cubicBezTo>
                  <a:cubicBezTo>
                    <a:pt x="151" y="107"/>
                    <a:pt x="148" y="89"/>
                    <a:pt x="134" y="84"/>
                  </a:cubicBezTo>
                  <a:cubicBezTo>
                    <a:pt x="91" y="70"/>
                    <a:pt x="109" y="79"/>
                    <a:pt x="80" y="60"/>
                  </a:cubicBezTo>
                  <a:cubicBezTo>
                    <a:pt x="76" y="54"/>
                    <a:pt x="74" y="46"/>
                    <a:pt x="68" y="42"/>
                  </a:cubicBezTo>
                  <a:cubicBezTo>
                    <a:pt x="57" y="35"/>
                    <a:pt x="32" y="30"/>
                    <a:pt x="32" y="30"/>
                  </a:cubicBezTo>
                  <a:cubicBezTo>
                    <a:pt x="12" y="0"/>
                    <a:pt x="31" y="20"/>
                    <a:pt x="2" y="6"/>
                  </a:cubicBezTo>
                  <a:cubicBezTo>
                    <a:pt x="0" y="5"/>
                    <a:pt x="6" y="6"/>
                    <a:pt x="8" y="6"/>
                  </a:cubicBezTo>
                </a:path>
              </a:pathLst>
            </a:custGeom>
            <a:noFill/>
            <a:ln w="38100" cap="flat" cmpd="sng">
              <a:solidFill>
                <a:schemeClr val="bg1"/>
              </a:solidFill>
              <a:prstDash val="solid"/>
              <a:round/>
              <a:headEnd/>
              <a:tailEnd/>
            </a:ln>
            <a:effectLst/>
          </p:spPr>
          <p:txBody>
            <a:bodyPr>
              <a:spAutoFit/>
            </a:bodyPr>
            <a:lstStyle/>
            <a:p>
              <a:endParaRPr lang="en-US"/>
            </a:p>
          </p:txBody>
        </p:sp>
        <p:sp>
          <p:nvSpPr>
            <p:cNvPr id="122898" name="Freeform 18"/>
            <p:cNvSpPr>
              <a:spLocks/>
            </p:cNvSpPr>
            <p:nvPr/>
          </p:nvSpPr>
          <p:spPr bwMode="auto">
            <a:xfrm flipH="1">
              <a:off x="2938" y="1698"/>
              <a:ext cx="272" cy="288"/>
            </a:xfrm>
            <a:custGeom>
              <a:avLst/>
              <a:gdLst>
                <a:gd name="T0" fmla="*/ 272 w 272"/>
                <a:gd name="T1" fmla="*/ 288 h 288"/>
                <a:gd name="T2" fmla="*/ 206 w 272"/>
                <a:gd name="T3" fmla="*/ 246 h 288"/>
                <a:gd name="T4" fmla="*/ 158 w 272"/>
                <a:gd name="T5" fmla="*/ 120 h 288"/>
                <a:gd name="T6" fmla="*/ 134 w 272"/>
                <a:gd name="T7" fmla="*/ 84 h 288"/>
                <a:gd name="T8" fmla="*/ 80 w 272"/>
                <a:gd name="T9" fmla="*/ 60 h 288"/>
                <a:gd name="T10" fmla="*/ 68 w 272"/>
                <a:gd name="T11" fmla="*/ 42 h 288"/>
                <a:gd name="T12" fmla="*/ 32 w 272"/>
                <a:gd name="T13" fmla="*/ 30 h 288"/>
                <a:gd name="T14" fmla="*/ 2 w 272"/>
                <a:gd name="T15" fmla="*/ 6 h 288"/>
                <a:gd name="T16" fmla="*/ 8 w 272"/>
                <a:gd name="T17" fmla="*/ 6 h 28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72" h="288">
                  <a:moveTo>
                    <a:pt x="272" y="288"/>
                  </a:moveTo>
                  <a:cubicBezTo>
                    <a:pt x="243" y="278"/>
                    <a:pt x="233" y="255"/>
                    <a:pt x="206" y="246"/>
                  </a:cubicBezTo>
                  <a:cubicBezTo>
                    <a:pt x="192" y="203"/>
                    <a:pt x="180" y="159"/>
                    <a:pt x="158" y="120"/>
                  </a:cubicBezTo>
                  <a:cubicBezTo>
                    <a:pt x="151" y="107"/>
                    <a:pt x="148" y="89"/>
                    <a:pt x="134" y="84"/>
                  </a:cubicBezTo>
                  <a:cubicBezTo>
                    <a:pt x="91" y="70"/>
                    <a:pt x="109" y="79"/>
                    <a:pt x="80" y="60"/>
                  </a:cubicBezTo>
                  <a:cubicBezTo>
                    <a:pt x="76" y="54"/>
                    <a:pt x="74" y="46"/>
                    <a:pt x="68" y="42"/>
                  </a:cubicBezTo>
                  <a:cubicBezTo>
                    <a:pt x="57" y="35"/>
                    <a:pt x="32" y="30"/>
                    <a:pt x="32" y="30"/>
                  </a:cubicBezTo>
                  <a:cubicBezTo>
                    <a:pt x="12" y="0"/>
                    <a:pt x="31" y="20"/>
                    <a:pt x="2" y="6"/>
                  </a:cubicBezTo>
                  <a:cubicBezTo>
                    <a:pt x="0" y="5"/>
                    <a:pt x="6" y="6"/>
                    <a:pt x="8" y="6"/>
                  </a:cubicBezTo>
                </a:path>
              </a:pathLst>
            </a:custGeom>
            <a:noFill/>
            <a:ln w="38100" cap="flat" cmpd="sng">
              <a:solidFill>
                <a:schemeClr val="bg1"/>
              </a:solidFill>
              <a:prstDash val="solid"/>
              <a:round/>
              <a:headEnd/>
              <a:tailEnd/>
            </a:ln>
            <a:effectLst/>
          </p:spPr>
          <p:txBody>
            <a:bodyPr>
              <a:spAutoFit/>
            </a:bodyPr>
            <a:lstStyle/>
            <a:p>
              <a:endParaRPr lang="en-US"/>
            </a:p>
          </p:txBody>
        </p:sp>
      </p:grpSp>
      <p:grpSp>
        <p:nvGrpSpPr>
          <p:cNvPr id="122899" name="Group 19"/>
          <p:cNvGrpSpPr>
            <a:grpSpLocks/>
          </p:cNvGrpSpPr>
          <p:nvPr/>
        </p:nvGrpSpPr>
        <p:grpSpPr bwMode="auto">
          <a:xfrm>
            <a:off x="1438275" y="2438400"/>
            <a:ext cx="6181725" cy="238125"/>
            <a:chOff x="906" y="1536"/>
            <a:chExt cx="3894" cy="150"/>
          </a:xfrm>
        </p:grpSpPr>
        <p:grpSp>
          <p:nvGrpSpPr>
            <p:cNvPr id="46091" name="Group 20"/>
            <p:cNvGrpSpPr>
              <a:grpSpLocks/>
            </p:cNvGrpSpPr>
            <p:nvPr/>
          </p:nvGrpSpPr>
          <p:grpSpPr bwMode="auto">
            <a:xfrm>
              <a:off x="2544" y="1536"/>
              <a:ext cx="228" cy="144"/>
              <a:chOff x="2544" y="1536"/>
              <a:chExt cx="228" cy="144"/>
            </a:xfrm>
          </p:grpSpPr>
          <p:sp>
            <p:nvSpPr>
              <p:cNvPr id="122901" name="Line 21"/>
              <p:cNvSpPr>
                <a:spLocks noChangeShapeType="1"/>
              </p:cNvSpPr>
              <p:nvPr/>
            </p:nvSpPr>
            <p:spPr bwMode="auto">
              <a:xfrm>
                <a:off x="2544" y="1536"/>
                <a:ext cx="0" cy="144"/>
              </a:xfrm>
              <a:prstGeom prst="line">
                <a:avLst/>
              </a:prstGeom>
              <a:noFill/>
              <a:ln w="28575">
                <a:solidFill>
                  <a:schemeClr val="accent2"/>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defRPr/>
                </a:pPr>
                <a:endParaRPr lang="en-US">
                  <a:latin typeface="Arial" charset="0"/>
                  <a:ea typeface="ＭＳ Ｐゴシック" charset="0"/>
                  <a:cs typeface="Arial" charset="0"/>
                </a:endParaRPr>
              </a:p>
            </p:txBody>
          </p:sp>
          <p:sp>
            <p:nvSpPr>
              <p:cNvPr id="122902" name="Line 22"/>
              <p:cNvSpPr>
                <a:spLocks noChangeShapeType="1"/>
              </p:cNvSpPr>
              <p:nvPr/>
            </p:nvSpPr>
            <p:spPr bwMode="auto">
              <a:xfrm>
                <a:off x="2772" y="1536"/>
                <a:ext cx="0" cy="144"/>
              </a:xfrm>
              <a:prstGeom prst="line">
                <a:avLst/>
              </a:prstGeom>
              <a:noFill/>
              <a:ln w="28575">
                <a:solidFill>
                  <a:schemeClr val="accent2"/>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defRPr/>
                </a:pPr>
                <a:endParaRPr lang="en-US">
                  <a:latin typeface="Arial" charset="0"/>
                  <a:ea typeface="ＭＳ Ｐゴシック" charset="0"/>
                  <a:cs typeface="Arial" charset="0"/>
                </a:endParaRPr>
              </a:p>
            </p:txBody>
          </p:sp>
          <p:sp>
            <p:nvSpPr>
              <p:cNvPr id="122903" name="Line 23"/>
              <p:cNvSpPr>
                <a:spLocks noChangeShapeType="1"/>
              </p:cNvSpPr>
              <p:nvPr/>
            </p:nvSpPr>
            <p:spPr bwMode="auto">
              <a:xfrm>
                <a:off x="2652" y="1536"/>
                <a:ext cx="0" cy="144"/>
              </a:xfrm>
              <a:prstGeom prst="line">
                <a:avLst/>
              </a:prstGeom>
              <a:noFill/>
              <a:ln w="28575">
                <a:solidFill>
                  <a:schemeClr val="accent2"/>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defRPr/>
                </a:pPr>
                <a:endParaRPr lang="en-US">
                  <a:latin typeface="Arial" charset="0"/>
                  <a:ea typeface="ＭＳ Ｐゴシック" charset="0"/>
                  <a:cs typeface="Arial" charset="0"/>
                </a:endParaRPr>
              </a:p>
            </p:txBody>
          </p:sp>
        </p:grpSp>
        <p:grpSp>
          <p:nvGrpSpPr>
            <p:cNvPr id="46092" name="Group 24"/>
            <p:cNvGrpSpPr>
              <a:grpSpLocks/>
            </p:cNvGrpSpPr>
            <p:nvPr/>
          </p:nvGrpSpPr>
          <p:grpSpPr bwMode="auto">
            <a:xfrm>
              <a:off x="2880" y="1542"/>
              <a:ext cx="336" cy="144"/>
              <a:chOff x="2880" y="1542"/>
              <a:chExt cx="336" cy="144"/>
            </a:xfrm>
          </p:grpSpPr>
          <p:sp>
            <p:nvSpPr>
              <p:cNvPr id="122905" name="Line 25"/>
              <p:cNvSpPr>
                <a:spLocks noChangeShapeType="1"/>
              </p:cNvSpPr>
              <p:nvPr/>
            </p:nvSpPr>
            <p:spPr bwMode="auto">
              <a:xfrm>
                <a:off x="2880" y="1542"/>
                <a:ext cx="0" cy="144"/>
              </a:xfrm>
              <a:prstGeom prst="line">
                <a:avLst/>
              </a:prstGeom>
              <a:noFill/>
              <a:ln w="28575">
                <a:solidFill>
                  <a:schemeClr val="accent2"/>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defRPr/>
                </a:pPr>
                <a:endParaRPr lang="en-US">
                  <a:latin typeface="Arial" charset="0"/>
                  <a:ea typeface="ＭＳ Ｐゴシック" charset="0"/>
                  <a:cs typeface="Arial" charset="0"/>
                </a:endParaRPr>
              </a:p>
            </p:txBody>
          </p:sp>
          <p:grpSp>
            <p:nvGrpSpPr>
              <p:cNvPr id="46106" name="Group 26"/>
              <p:cNvGrpSpPr>
                <a:grpSpLocks/>
              </p:cNvGrpSpPr>
              <p:nvPr/>
            </p:nvGrpSpPr>
            <p:grpSpPr bwMode="auto">
              <a:xfrm>
                <a:off x="2988" y="1542"/>
                <a:ext cx="228" cy="144"/>
                <a:chOff x="2544" y="1536"/>
                <a:chExt cx="228" cy="144"/>
              </a:xfrm>
            </p:grpSpPr>
            <p:sp>
              <p:nvSpPr>
                <p:cNvPr id="122907" name="Line 27"/>
                <p:cNvSpPr>
                  <a:spLocks noChangeShapeType="1"/>
                </p:cNvSpPr>
                <p:nvPr/>
              </p:nvSpPr>
              <p:spPr bwMode="auto">
                <a:xfrm>
                  <a:off x="2544" y="1536"/>
                  <a:ext cx="0" cy="144"/>
                </a:xfrm>
                <a:prstGeom prst="line">
                  <a:avLst/>
                </a:prstGeom>
                <a:noFill/>
                <a:ln w="28575">
                  <a:solidFill>
                    <a:schemeClr val="accent2"/>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defRPr/>
                  </a:pPr>
                  <a:endParaRPr lang="en-US">
                    <a:latin typeface="Arial" charset="0"/>
                    <a:ea typeface="ＭＳ Ｐゴシック" charset="0"/>
                    <a:cs typeface="Arial" charset="0"/>
                  </a:endParaRPr>
                </a:p>
              </p:txBody>
            </p:sp>
            <p:sp>
              <p:nvSpPr>
                <p:cNvPr id="122908" name="Line 28"/>
                <p:cNvSpPr>
                  <a:spLocks noChangeShapeType="1"/>
                </p:cNvSpPr>
                <p:nvPr/>
              </p:nvSpPr>
              <p:spPr bwMode="auto">
                <a:xfrm>
                  <a:off x="2772" y="1536"/>
                  <a:ext cx="0" cy="144"/>
                </a:xfrm>
                <a:prstGeom prst="line">
                  <a:avLst/>
                </a:prstGeom>
                <a:noFill/>
                <a:ln w="28575">
                  <a:solidFill>
                    <a:schemeClr val="accent2"/>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defRPr/>
                  </a:pPr>
                  <a:endParaRPr lang="en-US">
                    <a:latin typeface="Arial" charset="0"/>
                    <a:ea typeface="ＭＳ Ｐゴシック" charset="0"/>
                    <a:cs typeface="Arial" charset="0"/>
                  </a:endParaRPr>
                </a:p>
              </p:txBody>
            </p:sp>
            <p:sp>
              <p:nvSpPr>
                <p:cNvPr id="122909" name="Line 29"/>
                <p:cNvSpPr>
                  <a:spLocks noChangeShapeType="1"/>
                </p:cNvSpPr>
                <p:nvPr/>
              </p:nvSpPr>
              <p:spPr bwMode="auto">
                <a:xfrm>
                  <a:off x="2652" y="1536"/>
                  <a:ext cx="0" cy="144"/>
                </a:xfrm>
                <a:prstGeom prst="line">
                  <a:avLst/>
                </a:prstGeom>
                <a:noFill/>
                <a:ln w="28575">
                  <a:solidFill>
                    <a:schemeClr val="accent2"/>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defRPr/>
                  </a:pPr>
                  <a:endParaRPr lang="en-US">
                    <a:latin typeface="Arial" charset="0"/>
                    <a:ea typeface="ＭＳ Ｐゴシック" charset="0"/>
                    <a:cs typeface="Arial" charset="0"/>
                  </a:endParaRPr>
                </a:p>
              </p:txBody>
            </p:sp>
          </p:grpSp>
        </p:grpSp>
        <p:grpSp>
          <p:nvGrpSpPr>
            <p:cNvPr id="46093" name="Group 30"/>
            <p:cNvGrpSpPr>
              <a:grpSpLocks/>
            </p:cNvGrpSpPr>
            <p:nvPr/>
          </p:nvGrpSpPr>
          <p:grpSpPr bwMode="auto">
            <a:xfrm>
              <a:off x="4464" y="1542"/>
              <a:ext cx="336" cy="144"/>
              <a:chOff x="2880" y="1542"/>
              <a:chExt cx="336" cy="144"/>
            </a:xfrm>
          </p:grpSpPr>
          <p:sp>
            <p:nvSpPr>
              <p:cNvPr id="122911" name="Line 31"/>
              <p:cNvSpPr>
                <a:spLocks noChangeShapeType="1"/>
              </p:cNvSpPr>
              <p:nvPr/>
            </p:nvSpPr>
            <p:spPr bwMode="auto">
              <a:xfrm>
                <a:off x="2880" y="1542"/>
                <a:ext cx="0" cy="144"/>
              </a:xfrm>
              <a:prstGeom prst="line">
                <a:avLst/>
              </a:prstGeom>
              <a:noFill/>
              <a:ln w="28575">
                <a:solidFill>
                  <a:schemeClr val="accent2"/>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defRPr/>
                </a:pPr>
                <a:endParaRPr lang="en-US">
                  <a:latin typeface="Arial" charset="0"/>
                  <a:ea typeface="ＭＳ Ｐゴシック" charset="0"/>
                  <a:cs typeface="Arial" charset="0"/>
                </a:endParaRPr>
              </a:p>
            </p:txBody>
          </p:sp>
          <p:grpSp>
            <p:nvGrpSpPr>
              <p:cNvPr id="46101" name="Group 32"/>
              <p:cNvGrpSpPr>
                <a:grpSpLocks/>
              </p:cNvGrpSpPr>
              <p:nvPr/>
            </p:nvGrpSpPr>
            <p:grpSpPr bwMode="auto">
              <a:xfrm>
                <a:off x="2988" y="1542"/>
                <a:ext cx="228" cy="144"/>
                <a:chOff x="2544" y="1536"/>
                <a:chExt cx="228" cy="144"/>
              </a:xfrm>
            </p:grpSpPr>
            <p:sp>
              <p:nvSpPr>
                <p:cNvPr id="122913" name="Line 33"/>
                <p:cNvSpPr>
                  <a:spLocks noChangeShapeType="1"/>
                </p:cNvSpPr>
                <p:nvPr/>
              </p:nvSpPr>
              <p:spPr bwMode="auto">
                <a:xfrm>
                  <a:off x="2544" y="1536"/>
                  <a:ext cx="0" cy="144"/>
                </a:xfrm>
                <a:prstGeom prst="line">
                  <a:avLst/>
                </a:prstGeom>
                <a:noFill/>
                <a:ln w="28575">
                  <a:solidFill>
                    <a:schemeClr val="accent2"/>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defRPr/>
                  </a:pPr>
                  <a:endParaRPr lang="en-US">
                    <a:latin typeface="Arial" charset="0"/>
                    <a:ea typeface="ＭＳ Ｐゴシック" charset="0"/>
                    <a:cs typeface="Arial" charset="0"/>
                  </a:endParaRPr>
                </a:p>
              </p:txBody>
            </p:sp>
            <p:sp>
              <p:nvSpPr>
                <p:cNvPr id="122914" name="Line 34"/>
                <p:cNvSpPr>
                  <a:spLocks noChangeShapeType="1"/>
                </p:cNvSpPr>
                <p:nvPr/>
              </p:nvSpPr>
              <p:spPr bwMode="auto">
                <a:xfrm>
                  <a:off x="2772" y="1536"/>
                  <a:ext cx="0" cy="144"/>
                </a:xfrm>
                <a:prstGeom prst="line">
                  <a:avLst/>
                </a:prstGeom>
                <a:noFill/>
                <a:ln w="28575">
                  <a:solidFill>
                    <a:schemeClr val="accent2"/>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defRPr/>
                  </a:pPr>
                  <a:endParaRPr lang="en-US">
                    <a:latin typeface="Arial" charset="0"/>
                    <a:ea typeface="ＭＳ Ｐゴシック" charset="0"/>
                    <a:cs typeface="Arial" charset="0"/>
                  </a:endParaRPr>
                </a:p>
              </p:txBody>
            </p:sp>
            <p:sp>
              <p:nvSpPr>
                <p:cNvPr id="122915" name="Line 35"/>
                <p:cNvSpPr>
                  <a:spLocks noChangeShapeType="1"/>
                </p:cNvSpPr>
                <p:nvPr/>
              </p:nvSpPr>
              <p:spPr bwMode="auto">
                <a:xfrm>
                  <a:off x="2652" y="1536"/>
                  <a:ext cx="0" cy="144"/>
                </a:xfrm>
                <a:prstGeom prst="line">
                  <a:avLst/>
                </a:prstGeom>
                <a:noFill/>
                <a:ln w="28575">
                  <a:solidFill>
                    <a:schemeClr val="accent2"/>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defRPr/>
                  </a:pPr>
                  <a:endParaRPr lang="en-US">
                    <a:latin typeface="Arial" charset="0"/>
                    <a:ea typeface="ＭＳ Ｐゴシック" charset="0"/>
                    <a:cs typeface="Arial" charset="0"/>
                  </a:endParaRPr>
                </a:p>
              </p:txBody>
            </p:sp>
          </p:grpSp>
        </p:grpSp>
        <p:grpSp>
          <p:nvGrpSpPr>
            <p:cNvPr id="46094" name="Group 36"/>
            <p:cNvGrpSpPr>
              <a:grpSpLocks/>
            </p:cNvGrpSpPr>
            <p:nvPr/>
          </p:nvGrpSpPr>
          <p:grpSpPr bwMode="auto">
            <a:xfrm>
              <a:off x="906" y="1542"/>
              <a:ext cx="336" cy="144"/>
              <a:chOff x="2880" y="1542"/>
              <a:chExt cx="336" cy="144"/>
            </a:xfrm>
          </p:grpSpPr>
          <p:sp>
            <p:nvSpPr>
              <p:cNvPr id="122917" name="Line 37"/>
              <p:cNvSpPr>
                <a:spLocks noChangeShapeType="1"/>
              </p:cNvSpPr>
              <p:nvPr/>
            </p:nvSpPr>
            <p:spPr bwMode="auto">
              <a:xfrm>
                <a:off x="2880" y="1542"/>
                <a:ext cx="0" cy="144"/>
              </a:xfrm>
              <a:prstGeom prst="line">
                <a:avLst/>
              </a:prstGeom>
              <a:noFill/>
              <a:ln w="28575">
                <a:solidFill>
                  <a:schemeClr val="accent2"/>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defRPr/>
                </a:pPr>
                <a:endParaRPr lang="en-US">
                  <a:latin typeface="Arial" charset="0"/>
                  <a:ea typeface="ＭＳ Ｐゴシック" charset="0"/>
                  <a:cs typeface="Arial" charset="0"/>
                </a:endParaRPr>
              </a:p>
            </p:txBody>
          </p:sp>
          <p:grpSp>
            <p:nvGrpSpPr>
              <p:cNvPr id="46096" name="Group 38"/>
              <p:cNvGrpSpPr>
                <a:grpSpLocks/>
              </p:cNvGrpSpPr>
              <p:nvPr/>
            </p:nvGrpSpPr>
            <p:grpSpPr bwMode="auto">
              <a:xfrm>
                <a:off x="2988" y="1542"/>
                <a:ext cx="228" cy="144"/>
                <a:chOff x="2544" y="1536"/>
                <a:chExt cx="228" cy="144"/>
              </a:xfrm>
            </p:grpSpPr>
            <p:sp>
              <p:nvSpPr>
                <p:cNvPr id="122919" name="Line 39"/>
                <p:cNvSpPr>
                  <a:spLocks noChangeShapeType="1"/>
                </p:cNvSpPr>
                <p:nvPr/>
              </p:nvSpPr>
              <p:spPr bwMode="auto">
                <a:xfrm>
                  <a:off x="2544" y="1536"/>
                  <a:ext cx="0" cy="144"/>
                </a:xfrm>
                <a:prstGeom prst="line">
                  <a:avLst/>
                </a:prstGeom>
                <a:noFill/>
                <a:ln w="28575">
                  <a:solidFill>
                    <a:schemeClr val="accent2"/>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defRPr/>
                  </a:pPr>
                  <a:endParaRPr lang="en-US">
                    <a:latin typeface="Arial" charset="0"/>
                    <a:ea typeface="ＭＳ Ｐゴシック" charset="0"/>
                    <a:cs typeface="Arial" charset="0"/>
                  </a:endParaRPr>
                </a:p>
              </p:txBody>
            </p:sp>
            <p:sp>
              <p:nvSpPr>
                <p:cNvPr id="122920" name="Line 40"/>
                <p:cNvSpPr>
                  <a:spLocks noChangeShapeType="1"/>
                </p:cNvSpPr>
                <p:nvPr/>
              </p:nvSpPr>
              <p:spPr bwMode="auto">
                <a:xfrm>
                  <a:off x="2772" y="1536"/>
                  <a:ext cx="0" cy="144"/>
                </a:xfrm>
                <a:prstGeom prst="line">
                  <a:avLst/>
                </a:prstGeom>
                <a:noFill/>
                <a:ln w="28575">
                  <a:solidFill>
                    <a:schemeClr val="accent2"/>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defRPr/>
                  </a:pPr>
                  <a:endParaRPr lang="en-US">
                    <a:latin typeface="Arial" charset="0"/>
                    <a:ea typeface="ＭＳ Ｐゴシック" charset="0"/>
                    <a:cs typeface="Arial" charset="0"/>
                  </a:endParaRPr>
                </a:p>
              </p:txBody>
            </p:sp>
            <p:sp>
              <p:nvSpPr>
                <p:cNvPr id="122921" name="Line 41"/>
                <p:cNvSpPr>
                  <a:spLocks noChangeShapeType="1"/>
                </p:cNvSpPr>
                <p:nvPr/>
              </p:nvSpPr>
              <p:spPr bwMode="auto">
                <a:xfrm>
                  <a:off x="2652" y="1536"/>
                  <a:ext cx="0" cy="144"/>
                </a:xfrm>
                <a:prstGeom prst="line">
                  <a:avLst/>
                </a:prstGeom>
                <a:noFill/>
                <a:ln w="28575">
                  <a:solidFill>
                    <a:schemeClr val="accent2"/>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defRPr/>
                  </a:pPr>
                  <a:endParaRPr lang="en-US">
                    <a:latin typeface="Arial" charset="0"/>
                    <a:ea typeface="ＭＳ Ｐゴシック" charset="0"/>
                    <a:cs typeface="Arial" charset="0"/>
                  </a:endParaRPr>
                </a:p>
              </p:txBody>
            </p:sp>
          </p:grpSp>
        </p:grpSp>
      </p:grpSp>
      <p:sp>
        <p:nvSpPr>
          <p:cNvPr id="122922" name="Text Box 42"/>
          <p:cNvSpPr txBox="1">
            <a:spLocks noChangeArrowheads="1"/>
          </p:cNvSpPr>
          <p:nvPr/>
        </p:nvSpPr>
        <p:spPr bwMode="auto">
          <a:xfrm>
            <a:off x="1949450" y="4495800"/>
            <a:ext cx="5213350"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800">
                <a:latin typeface="Arial" charset="0"/>
                <a:ea typeface="ＭＳ Ｐゴシック" charset="0"/>
                <a:cs typeface="Arial" charset="0"/>
              </a:rPr>
              <a:t>Compression  fan  carries  load </a:t>
            </a:r>
          </a:p>
          <a:p>
            <a:pPr>
              <a:defRPr/>
            </a:pPr>
            <a:r>
              <a:rPr lang="en-US" sz="2800">
                <a:latin typeface="Arial" charset="0"/>
                <a:ea typeface="ＭＳ Ｐゴシック" charset="0"/>
                <a:cs typeface="Arial" charset="0"/>
              </a:rPr>
              <a:t>         directly  to  support</a:t>
            </a:r>
          </a:p>
        </p:txBody>
      </p:sp>
      <p:grpSp>
        <p:nvGrpSpPr>
          <p:cNvPr id="122923" name="Group 43"/>
          <p:cNvGrpSpPr>
            <a:grpSpLocks/>
          </p:cNvGrpSpPr>
          <p:nvPr/>
        </p:nvGrpSpPr>
        <p:grpSpPr bwMode="auto">
          <a:xfrm>
            <a:off x="4648200" y="1600200"/>
            <a:ext cx="457200" cy="2438400"/>
            <a:chOff x="2928" y="1008"/>
            <a:chExt cx="288" cy="1536"/>
          </a:xfrm>
        </p:grpSpPr>
        <p:sp>
          <p:nvSpPr>
            <p:cNvPr id="122924" name="Line 44"/>
            <p:cNvSpPr>
              <a:spLocks noChangeShapeType="1"/>
            </p:cNvSpPr>
            <p:nvPr/>
          </p:nvSpPr>
          <p:spPr bwMode="auto">
            <a:xfrm>
              <a:off x="2928" y="1008"/>
              <a:ext cx="0" cy="1536"/>
            </a:xfrm>
            <a:prstGeom prst="line">
              <a:avLst/>
            </a:prstGeom>
            <a:noFill/>
            <a:ln w="9525">
              <a:solidFill>
                <a:schemeClr val="tx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defRPr/>
              </a:pPr>
              <a:endParaRPr lang="en-US">
                <a:latin typeface="Arial" charset="0"/>
                <a:ea typeface="ＭＳ Ｐゴシック" charset="0"/>
                <a:cs typeface="Arial" charset="0"/>
              </a:endParaRPr>
            </a:p>
          </p:txBody>
        </p:sp>
        <p:sp>
          <p:nvSpPr>
            <p:cNvPr id="122925" name="Line 45"/>
            <p:cNvSpPr>
              <a:spLocks noChangeShapeType="1"/>
            </p:cNvSpPr>
            <p:nvPr/>
          </p:nvSpPr>
          <p:spPr bwMode="auto">
            <a:xfrm>
              <a:off x="3216" y="1104"/>
              <a:ext cx="0" cy="480"/>
            </a:xfrm>
            <a:prstGeom prst="line">
              <a:avLst/>
            </a:prstGeom>
            <a:noFill/>
            <a:ln w="9525">
              <a:solidFill>
                <a:schemeClr val="tx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122926" name="Line 46"/>
            <p:cNvSpPr>
              <a:spLocks noChangeShapeType="1"/>
            </p:cNvSpPr>
            <p:nvPr/>
          </p:nvSpPr>
          <p:spPr bwMode="auto">
            <a:xfrm>
              <a:off x="2928" y="1344"/>
              <a:ext cx="288" cy="0"/>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122927" name="Text Box 47"/>
            <p:cNvSpPr txBox="1">
              <a:spLocks noChangeArrowheads="1"/>
            </p:cNvSpPr>
            <p:nvPr/>
          </p:nvSpPr>
          <p:spPr bwMode="auto">
            <a:xfrm>
              <a:off x="2966" y="1130"/>
              <a:ext cx="214"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000" b="1">
                  <a:latin typeface="Arial" charset="0"/>
                  <a:ea typeface="ＭＳ Ｐゴシック" charset="0"/>
                  <a:cs typeface="Arial" charset="0"/>
                </a:rPr>
                <a:t>d</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1" fill="hold" nodeType="clickEffect">
                                  <p:stCondLst>
                                    <p:cond delay="0"/>
                                  </p:stCondLst>
                                  <p:childTnLst>
                                    <p:set>
                                      <p:cBhvr>
                                        <p:cTn id="6" dur="1" fill="hold">
                                          <p:stCondLst>
                                            <p:cond delay="0"/>
                                          </p:stCondLst>
                                        </p:cTn>
                                        <p:tgtEl>
                                          <p:spTgt spid="122899"/>
                                        </p:tgtEl>
                                        <p:attrNameLst>
                                          <p:attrName>style.visibility</p:attrName>
                                        </p:attrNameLst>
                                      </p:cBhvr>
                                      <p:to>
                                        <p:strVal val="visible"/>
                                      </p:to>
                                    </p:set>
                                    <p:animEffect transition="in" filter="slide(fromTop)">
                                      <p:cBhvr>
                                        <p:cTn id="7" dur="500"/>
                                        <p:tgtEl>
                                          <p:spTgt spid="12289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122894"/>
                                        </p:tgtEl>
                                        <p:attrNameLst>
                                          <p:attrName>style.visibility</p:attrName>
                                        </p:attrNameLst>
                                      </p:cBhvr>
                                      <p:to>
                                        <p:strVal val="visible"/>
                                      </p:to>
                                    </p:set>
                                    <p:animEffect transition="in" filter="dissolve">
                                      <p:cBhvr>
                                        <p:cTn id="12" dur="500"/>
                                        <p:tgtEl>
                                          <p:spTgt spid="122894"/>
                                        </p:tgtEl>
                                      </p:cBhvr>
                                    </p:animEffect>
                                  </p:childTnLst>
                                </p:cTn>
                              </p:par>
                            </p:childTnLst>
                          </p:cTn>
                        </p:par>
                        <p:par>
                          <p:cTn id="13" fill="hold" nodeType="afterGroup">
                            <p:stCondLst>
                              <p:cond delay="500"/>
                            </p:stCondLst>
                            <p:childTnLst>
                              <p:par>
                                <p:cTn id="14" presetID="1" presetClass="entr" presetSubtype="0" fill="hold" grpId="0" nodeType="afterEffect">
                                  <p:stCondLst>
                                    <p:cond delay="1000"/>
                                  </p:stCondLst>
                                  <p:childTnLst>
                                    <p:set>
                                      <p:cBhvr>
                                        <p:cTn id="15" dur="1" fill="hold">
                                          <p:stCondLst>
                                            <p:cond delay="499"/>
                                          </p:stCondLst>
                                        </p:cTn>
                                        <p:tgtEl>
                                          <p:spTgt spid="122922"/>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22" presetClass="entr" presetSubtype="8" fill="hold" nodeType="clickEffect">
                                  <p:stCondLst>
                                    <p:cond delay="0"/>
                                  </p:stCondLst>
                                  <p:childTnLst>
                                    <p:set>
                                      <p:cBhvr>
                                        <p:cTn id="19" dur="1" fill="hold">
                                          <p:stCondLst>
                                            <p:cond delay="0"/>
                                          </p:stCondLst>
                                        </p:cTn>
                                        <p:tgtEl>
                                          <p:spTgt spid="122923"/>
                                        </p:tgtEl>
                                        <p:attrNameLst>
                                          <p:attrName>style.visibility</p:attrName>
                                        </p:attrNameLst>
                                      </p:cBhvr>
                                      <p:to>
                                        <p:strVal val="visible"/>
                                      </p:to>
                                    </p:set>
                                    <p:animEffect transition="in" filter="wipe(left)">
                                      <p:cBhvr>
                                        <p:cTn id="20" dur="500"/>
                                        <p:tgtEl>
                                          <p:spTgt spid="1229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22" grpId="0" autoUpdateAnimBg="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ChangeArrowheads="1"/>
          </p:cNvSpPr>
          <p:nvPr/>
        </p:nvSpPr>
        <p:spPr bwMode="auto">
          <a:xfrm>
            <a:off x="762000" y="563563"/>
            <a:ext cx="7696200" cy="57943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eaLnBrk="0" hangingPunct="0">
              <a:defRPr/>
            </a:pPr>
            <a:r>
              <a:rPr lang="en-US" sz="3200" b="1">
                <a:latin typeface="Arial" charset="0"/>
                <a:ea typeface="ＭＳ Ｐゴシック" charset="0"/>
                <a:cs typeface="Arial" charset="0"/>
              </a:rPr>
              <a:t>CLASSIFICATION  OF  LIMIT  STATES</a:t>
            </a:r>
            <a:r>
              <a:rPr lang="en-US" sz="3200">
                <a:latin typeface="Times New Roman" charset="0"/>
                <a:ea typeface="ＭＳ Ｐゴシック" charset="0"/>
                <a:cs typeface="Arial" charset="0"/>
              </a:rPr>
              <a:t> </a:t>
            </a:r>
          </a:p>
        </p:txBody>
      </p:sp>
      <p:sp>
        <p:nvSpPr>
          <p:cNvPr id="84995" name="Rectangle 3"/>
          <p:cNvSpPr>
            <a:spLocks noChangeArrowheads="1"/>
          </p:cNvSpPr>
          <p:nvPr/>
        </p:nvSpPr>
        <p:spPr bwMode="auto">
          <a:xfrm>
            <a:off x="609600" y="1371600"/>
            <a:ext cx="3048000"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eaLnBrk="0" hangingPunct="0">
              <a:defRPr/>
            </a:pPr>
            <a:r>
              <a:rPr lang="en-US" sz="2800" b="1">
                <a:latin typeface="Arial" charset="0"/>
                <a:ea typeface="ＭＳ Ｐゴシック" charset="0"/>
                <a:cs typeface="Arial" charset="0"/>
              </a:rPr>
              <a:t>1   COLLAPSE</a:t>
            </a:r>
            <a:r>
              <a:rPr lang="en-US" sz="2800">
                <a:latin typeface="Arial" charset="0"/>
                <a:ea typeface="ＭＳ Ｐゴシック" charset="0"/>
                <a:cs typeface="Arial" charset="0"/>
              </a:rPr>
              <a:t> </a:t>
            </a:r>
          </a:p>
        </p:txBody>
      </p:sp>
      <p:sp>
        <p:nvSpPr>
          <p:cNvPr id="84996" name="Rectangle 4"/>
          <p:cNvSpPr>
            <a:spLocks noChangeArrowheads="1"/>
          </p:cNvSpPr>
          <p:nvPr/>
        </p:nvSpPr>
        <p:spPr bwMode="auto">
          <a:xfrm>
            <a:off x="1104900" y="1981200"/>
            <a:ext cx="3200400"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eaLnBrk="0" hangingPunct="0">
              <a:defRPr/>
            </a:pPr>
            <a:r>
              <a:rPr lang="en-US" sz="2800">
                <a:latin typeface="Arial" charset="0"/>
                <a:ea typeface="ＭＳ Ｐゴシック" charset="0"/>
                <a:cs typeface="Arial" charset="0"/>
              </a:rPr>
              <a:t>Compression </a:t>
            </a:r>
          </a:p>
        </p:txBody>
      </p:sp>
      <p:sp>
        <p:nvSpPr>
          <p:cNvPr id="84997" name="Rectangle 5"/>
          <p:cNvSpPr>
            <a:spLocks noChangeArrowheads="1"/>
          </p:cNvSpPr>
          <p:nvPr/>
        </p:nvSpPr>
        <p:spPr bwMode="auto">
          <a:xfrm>
            <a:off x="1104900" y="2438400"/>
            <a:ext cx="1752600"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eaLnBrk="0" hangingPunct="0">
              <a:defRPr/>
            </a:pPr>
            <a:r>
              <a:rPr lang="en-US" sz="2800">
                <a:latin typeface="Arial" charset="0"/>
                <a:ea typeface="ＭＳ Ｐゴシック" charset="0"/>
                <a:cs typeface="Arial" charset="0"/>
              </a:rPr>
              <a:t>Tension </a:t>
            </a:r>
          </a:p>
        </p:txBody>
      </p:sp>
      <p:sp>
        <p:nvSpPr>
          <p:cNvPr id="84998" name="Rectangle 6"/>
          <p:cNvSpPr>
            <a:spLocks noChangeArrowheads="1"/>
          </p:cNvSpPr>
          <p:nvPr/>
        </p:nvSpPr>
        <p:spPr bwMode="auto">
          <a:xfrm>
            <a:off x="1104900" y="2895600"/>
            <a:ext cx="1371600"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lgn="just" eaLnBrk="0" hangingPunct="0">
              <a:defRPr/>
            </a:pPr>
            <a:r>
              <a:rPr lang="en-US" sz="2800">
                <a:latin typeface="Arial" charset="0"/>
                <a:ea typeface="ＭＳ Ｐゴシック" charset="0"/>
                <a:cs typeface="Arial" charset="0"/>
              </a:rPr>
              <a:t>Shear</a:t>
            </a:r>
          </a:p>
        </p:txBody>
      </p:sp>
      <p:sp>
        <p:nvSpPr>
          <p:cNvPr id="84999" name="Rectangle 7"/>
          <p:cNvSpPr>
            <a:spLocks noChangeArrowheads="1"/>
          </p:cNvSpPr>
          <p:nvPr/>
        </p:nvSpPr>
        <p:spPr bwMode="auto">
          <a:xfrm>
            <a:off x="1104900" y="3333750"/>
            <a:ext cx="1752600"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eaLnBrk="0" hangingPunct="0">
              <a:defRPr/>
            </a:pPr>
            <a:r>
              <a:rPr lang="en-US" sz="2800">
                <a:latin typeface="Arial" charset="0"/>
                <a:ea typeface="ＭＳ Ｐゴシック" charset="0"/>
                <a:cs typeface="Arial" charset="0"/>
              </a:rPr>
              <a:t>Bending </a:t>
            </a:r>
          </a:p>
        </p:txBody>
      </p:sp>
      <p:sp>
        <p:nvSpPr>
          <p:cNvPr id="85000" name="Rectangle 8"/>
          <p:cNvSpPr>
            <a:spLocks noChangeArrowheads="1"/>
          </p:cNvSpPr>
          <p:nvPr/>
        </p:nvSpPr>
        <p:spPr bwMode="auto">
          <a:xfrm>
            <a:off x="1104900" y="3810000"/>
            <a:ext cx="1524000"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eaLnBrk="0" hangingPunct="0">
              <a:defRPr/>
            </a:pPr>
            <a:r>
              <a:rPr lang="en-US" sz="2800">
                <a:latin typeface="Arial" charset="0"/>
                <a:ea typeface="ＭＳ Ｐゴシック" charset="0"/>
                <a:cs typeface="Arial" charset="0"/>
              </a:rPr>
              <a:t>Torsion </a:t>
            </a:r>
          </a:p>
        </p:txBody>
      </p:sp>
      <p:sp>
        <p:nvSpPr>
          <p:cNvPr id="85001" name="Rectangle 9"/>
          <p:cNvSpPr>
            <a:spLocks noChangeArrowheads="1"/>
          </p:cNvSpPr>
          <p:nvPr/>
        </p:nvSpPr>
        <p:spPr bwMode="auto">
          <a:xfrm>
            <a:off x="4914900" y="1371600"/>
            <a:ext cx="3429000"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eaLnBrk="0" hangingPunct="0">
              <a:defRPr/>
            </a:pPr>
            <a:r>
              <a:rPr lang="en-US" sz="2800" b="1">
                <a:latin typeface="Arial" charset="0"/>
                <a:ea typeface="ＭＳ Ｐゴシック" charset="0"/>
                <a:cs typeface="Times New Roman" charset="0"/>
              </a:rPr>
              <a:t>2   STABILITY</a:t>
            </a:r>
            <a:r>
              <a:rPr lang="en-US" sz="2800">
                <a:latin typeface="Arial" charset="0"/>
                <a:ea typeface="ＭＳ Ｐゴシック" charset="0"/>
                <a:cs typeface="Arial" charset="0"/>
              </a:rPr>
              <a:t> </a:t>
            </a:r>
          </a:p>
        </p:txBody>
      </p:sp>
      <p:sp>
        <p:nvSpPr>
          <p:cNvPr id="85002" name="Rectangle 10"/>
          <p:cNvSpPr>
            <a:spLocks noChangeArrowheads="1"/>
          </p:cNvSpPr>
          <p:nvPr/>
        </p:nvSpPr>
        <p:spPr bwMode="auto">
          <a:xfrm>
            <a:off x="5410200" y="1981200"/>
            <a:ext cx="1371600"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eaLnBrk="0" hangingPunct="0">
              <a:defRPr/>
            </a:pPr>
            <a:r>
              <a:rPr lang="en-US" sz="2800">
                <a:latin typeface="Arial" charset="0"/>
                <a:ea typeface="ＭＳ Ｐゴシック" charset="0"/>
                <a:cs typeface="Arial" charset="0"/>
              </a:rPr>
              <a:t>Sliding </a:t>
            </a:r>
          </a:p>
        </p:txBody>
      </p:sp>
      <p:sp>
        <p:nvSpPr>
          <p:cNvPr id="85003" name="Rectangle 11"/>
          <p:cNvSpPr>
            <a:spLocks noChangeArrowheads="1"/>
          </p:cNvSpPr>
          <p:nvPr/>
        </p:nvSpPr>
        <p:spPr bwMode="auto">
          <a:xfrm>
            <a:off x="5410200" y="2452688"/>
            <a:ext cx="2209800" cy="5191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lgn="just" eaLnBrk="0" hangingPunct="0">
              <a:defRPr/>
            </a:pPr>
            <a:r>
              <a:rPr lang="en-US" sz="2800">
                <a:latin typeface="Arial" charset="0"/>
                <a:ea typeface="ＭＳ Ｐゴシック" charset="0"/>
                <a:cs typeface="Arial" charset="0"/>
              </a:rPr>
              <a:t>Overturning</a:t>
            </a:r>
          </a:p>
        </p:txBody>
      </p:sp>
      <p:sp>
        <p:nvSpPr>
          <p:cNvPr id="85004" name="Rectangle 12"/>
          <p:cNvSpPr>
            <a:spLocks noChangeArrowheads="1"/>
          </p:cNvSpPr>
          <p:nvPr/>
        </p:nvSpPr>
        <p:spPr bwMode="auto">
          <a:xfrm>
            <a:off x="5410200" y="2895600"/>
            <a:ext cx="2590800"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lgn="just" eaLnBrk="0" hangingPunct="0">
              <a:defRPr/>
            </a:pPr>
            <a:r>
              <a:rPr lang="en-US" sz="2800">
                <a:latin typeface="Arial" charset="0"/>
                <a:ea typeface="ＭＳ Ｐゴシック" charset="0"/>
                <a:cs typeface="Arial" charset="0"/>
              </a:rPr>
              <a:t>Buckling</a:t>
            </a:r>
          </a:p>
        </p:txBody>
      </p:sp>
      <p:sp>
        <p:nvSpPr>
          <p:cNvPr id="85005" name="Rectangle 13"/>
          <p:cNvSpPr>
            <a:spLocks noChangeArrowheads="1"/>
          </p:cNvSpPr>
          <p:nvPr/>
        </p:nvSpPr>
        <p:spPr bwMode="auto">
          <a:xfrm>
            <a:off x="5410200" y="3333750"/>
            <a:ext cx="2057400"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eaLnBrk="0" hangingPunct="0">
              <a:defRPr/>
            </a:pPr>
            <a:r>
              <a:rPr lang="en-US" sz="2800">
                <a:latin typeface="Arial" charset="0"/>
                <a:ea typeface="ＭＳ Ｐゴシック" charset="0"/>
                <a:cs typeface="Arial" charset="0"/>
              </a:rPr>
              <a:t>Sinking </a:t>
            </a:r>
          </a:p>
        </p:txBody>
      </p:sp>
      <p:sp>
        <p:nvSpPr>
          <p:cNvPr id="85006" name="Rectangle 14"/>
          <p:cNvSpPr>
            <a:spLocks noChangeArrowheads="1"/>
          </p:cNvSpPr>
          <p:nvPr/>
        </p:nvSpPr>
        <p:spPr bwMode="auto">
          <a:xfrm>
            <a:off x="609600" y="4267200"/>
            <a:ext cx="4038600"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eaLnBrk="0" hangingPunct="0">
              <a:defRPr/>
            </a:pPr>
            <a:r>
              <a:rPr lang="en-US" sz="2800" b="1">
                <a:latin typeface="Arial" charset="0"/>
                <a:ea typeface="ＭＳ Ｐゴシック" charset="0"/>
                <a:cs typeface="Times New Roman" charset="0"/>
              </a:rPr>
              <a:t>3   SERVICEABILITY</a:t>
            </a:r>
            <a:r>
              <a:rPr lang="en-US" sz="2800">
                <a:latin typeface="Arial" charset="0"/>
                <a:ea typeface="ＭＳ Ｐゴシック" charset="0"/>
                <a:cs typeface="Arial" charset="0"/>
              </a:rPr>
              <a:t> </a:t>
            </a:r>
          </a:p>
        </p:txBody>
      </p:sp>
      <p:sp>
        <p:nvSpPr>
          <p:cNvPr id="85007" name="Rectangle 15"/>
          <p:cNvSpPr>
            <a:spLocks noChangeArrowheads="1"/>
          </p:cNvSpPr>
          <p:nvPr/>
        </p:nvSpPr>
        <p:spPr bwMode="auto">
          <a:xfrm>
            <a:off x="1104900" y="4895850"/>
            <a:ext cx="1828800"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eaLnBrk="0" hangingPunct="0">
              <a:defRPr/>
            </a:pPr>
            <a:r>
              <a:rPr lang="en-US" sz="2800">
                <a:latin typeface="Arial" charset="0"/>
                <a:ea typeface="ＭＳ Ｐゴシック" charset="0"/>
                <a:cs typeface="Arial" charset="0"/>
              </a:rPr>
              <a:t>Deflection </a:t>
            </a:r>
          </a:p>
        </p:txBody>
      </p:sp>
      <p:sp>
        <p:nvSpPr>
          <p:cNvPr id="85008" name="Rectangle 16"/>
          <p:cNvSpPr>
            <a:spLocks noChangeArrowheads="1"/>
          </p:cNvSpPr>
          <p:nvPr/>
        </p:nvSpPr>
        <p:spPr bwMode="auto">
          <a:xfrm>
            <a:off x="1104900" y="5353050"/>
            <a:ext cx="2209800"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eaLnBrk="0" hangingPunct="0">
              <a:defRPr/>
            </a:pPr>
            <a:r>
              <a:rPr lang="en-US" sz="2800">
                <a:latin typeface="Arial" charset="0"/>
                <a:ea typeface="ＭＳ Ｐゴシック" charset="0"/>
                <a:cs typeface="Times New Roman" charset="0"/>
              </a:rPr>
              <a:t>Cracking</a:t>
            </a:r>
            <a:r>
              <a:rPr lang="en-US" sz="2800">
                <a:latin typeface="Arial" charset="0"/>
                <a:ea typeface="ＭＳ Ｐゴシック" charset="0"/>
                <a:cs typeface="Arial" charset="0"/>
              </a:rPr>
              <a:t> </a:t>
            </a:r>
          </a:p>
        </p:txBody>
      </p:sp>
      <p:sp>
        <p:nvSpPr>
          <p:cNvPr id="85009" name="Rectangle 17"/>
          <p:cNvSpPr>
            <a:spLocks noChangeArrowheads="1"/>
          </p:cNvSpPr>
          <p:nvPr/>
        </p:nvSpPr>
        <p:spPr bwMode="auto">
          <a:xfrm>
            <a:off x="1104900" y="5810250"/>
            <a:ext cx="2057400"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eaLnBrk="0" hangingPunct="0">
              <a:defRPr/>
            </a:pPr>
            <a:r>
              <a:rPr lang="en-US" sz="2800">
                <a:latin typeface="Arial" charset="0"/>
                <a:ea typeface="ＭＳ Ｐゴシック" charset="0"/>
                <a:cs typeface="Arial" charset="0"/>
              </a:rPr>
              <a:t>Vibration </a:t>
            </a:r>
          </a:p>
        </p:txBody>
      </p:sp>
      <p:sp>
        <p:nvSpPr>
          <p:cNvPr id="85010" name="Rectangle 18"/>
          <p:cNvSpPr>
            <a:spLocks noChangeArrowheads="1"/>
          </p:cNvSpPr>
          <p:nvPr/>
        </p:nvSpPr>
        <p:spPr bwMode="auto">
          <a:xfrm>
            <a:off x="4895850" y="4281488"/>
            <a:ext cx="3581400" cy="5191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eaLnBrk="0" hangingPunct="0">
              <a:defRPr/>
            </a:pPr>
            <a:r>
              <a:rPr lang="en-US" sz="2800" b="1">
                <a:latin typeface="Arial" charset="0"/>
                <a:ea typeface="ＭＳ Ｐゴシック" charset="0"/>
                <a:cs typeface="Times New Roman" charset="0"/>
              </a:rPr>
              <a:t>4   DURABILITY</a:t>
            </a:r>
            <a:r>
              <a:rPr lang="en-US" sz="2800">
                <a:latin typeface="Arial" charset="0"/>
                <a:ea typeface="ＭＳ Ｐゴシック" charset="0"/>
                <a:cs typeface="Arial" charset="0"/>
              </a:rPr>
              <a:t> </a:t>
            </a:r>
          </a:p>
        </p:txBody>
      </p:sp>
      <p:sp>
        <p:nvSpPr>
          <p:cNvPr id="85011" name="Rectangle 19"/>
          <p:cNvSpPr>
            <a:spLocks noChangeArrowheads="1"/>
          </p:cNvSpPr>
          <p:nvPr/>
        </p:nvSpPr>
        <p:spPr bwMode="auto">
          <a:xfrm>
            <a:off x="5410200" y="4910138"/>
            <a:ext cx="2286000" cy="5191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eaLnBrk="0" hangingPunct="0">
              <a:defRPr/>
            </a:pPr>
            <a:r>
              <a:rPr lang="en-US" sz="2800">
                <a:latin typeface="Arial" charset="0"/>
                <a:ea typeface="ＭＳ Ｐゴシック" charset="0"/>
                <a:cs typeface="Arial" charset="0"/>
              </a:rPr>
              <a:t>Fire damage </a:t>
            </a:r>
          </a:p>
        </p:txBody>
      </p:sp>
      <p:sp>
        <p:nvSpPr>
          <p:cNvPr id="85012" name="Rectangle 20"/>
          <p:cNvSpPr>
            <a:spLocks noChangeArrowheads="1"/>
          </p:cNvSpPr>
          <p:nvPr/>
        </p:nvSpPr>
        <p:spPr bwMode="auto">
          <a:xfrm>
            <a:off x="5410200" y="5353050"/>
            <a:ext cx="2819400"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eaLnBrk="0" hangingPunct="0">
              <a:defRPr/>
            </a:pPr>
            <a:r>
              <a:rPr lang="en-US" sz="2800">
                <a:latin typeface="Arial" charset="0"/>
                <a:ea typeface="ＭＳ Ｐゴシック" charset="0"/>
                <a:cs typeface="Arial" charset="0"/>
              </a:rPr>
              <a:t>Environmental </a:t>
            </a:r>
          </a:p>
          <a:p>
            <a:pPr eaLnBrk="0" hangingPunct="0">
              <a:defRPr/>
            </a:pPr>
            <a:r>
              <a:rPr lang="en-US" sz="2800">
                <a:latin typeface="Arial" charset="0"/>
                <a:ea typeface="ＭＳ Ｐゴシック" charset="0"/>
                <a:cs typeface="Arial" charset="0"/>
              </a:rPr>
              <a:t>attack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4995"/>
                                        </p:tgtEl>
                                        <p:attrNameLst>
                                          <p:attrName>style.visibility</p:attrName>
                                        </p:attrNameLst>
                                      </p:cBhvr>
                                      <p:to>
                                        <p:strVal val="visible"/>
                                      </p:to>
                                    </p:set>
                                    <p:animEffect transition="in" filter="wipe(left)">
                                      <p:cBhvr>
                                        <p:cTn id="7" dur="500"/>
                                        <p:tgtEl>
                                          <p:spTgt spid="8499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84996"/>
                                        </p:tgtEl>
                                        <p:attrNameLst>
                                          <p:attrName>style.visibility</p:attrName>
                                        </p:attrNameLst>
                                      </p:cBhvr>
                                      <p:to>
                                        <p:strVal val="visible"/>
                                      </p:to>
                                    </p:set>
                                    <p:animEffect transition="in" filter="slide(fromBottom)">
                                      <p:cBhvr>
                                        <p:cTn id="12" dur="500"/>
                                        <p:tgtEl>
                                          <p:spTgt spid="8499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84997"/>
                                        </p:tgtEl>
                                        <p:attrNameLst>
                                          <p:attrName>style.visibility</p:attrName>
                                        </p:attrNameLst>
                                      </p:cBhvr>
                                      <p:to>
                                        <p:strVal val="visible"/>
                                      </p:to>
                                    </p:set>
                                    <p:animEffect transition="in" filter="slide(fromBottom)">
                                      <p:cBhvr>
                                        <p:cTn id="17" dur="500"/>
                                        <p:tgtEl>
                                          <p:spTgt spid="8499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84998"/>
                                        </p:tgtEl>
                                        <p:attrNameLst>
                                          <p:attrName>style.visibility</p:attrName>
                                        </p:attrNameLst>
                                      </p:cBhvr>
                                      <p:to>
                                        <p:strVal val="visible"/>
                                      </p:to>
                                    </p:set>
                                    <p:animEffect transition="in" filter="slide(fromBottom)">
                                      <p:cBhvr>
                                        <p:cTn id="22" dur="500"/>
                                        <p:tgtEl>
                                          <p:spTgt spid="84998"/>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2" presetClass="entr" presetSubtype="4" fill="hold" grpId="0" nodeType="clickEffect">
                                  <p:stCondLst>
                                    <p:cond delay="0"/>
                                  </p:stCondLst>
                                  <p:childTnLst>
                                    <p:set>
                                      <p:cBhvr>
                                        <p:cTn id="26" dur="1" fill="hold">
                                          <p:stCondLst>
                                            <p:cond delay="0"/>
                                          </p:stCondLst>
                                        </p:cTn>
                                        <p:tgtEl>
                                          <p:spTgt spid="84999"/>
                                        </p:tgtEl>
                                        <p:attrNameLst>
                                          <p:attrName>style.visibility</p:attrName>
                                        </p:attrNameLst>
                                      </p:cBhvr>
                                      <p:to>
                                        <p:strVal val="visible"/>
                                      </p:to>
                                    </p:set>
                                    <p:animEffect transition="in" filter="slide(fromBottom)">
                                      <p:cBhvr>
                                        <p:cTn id="27" dur="500"/>
                                        <p:tgtEl>
                                          <p:spTgt spid="84999"/>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2" presetClass="entr" presetSubtype="4" fill="hold" grpId="0" nodeType="clickEffect">
                                  <p:stCondLst>
                                    <p:cond delay="0"/>
                                  </p:stCondLst>
                                  <p:childTnLst>
                                    <p:set>
                                      <p:cBhvr>
                                        <p:cTn id="31" dur="1" fill="hold">
                                          <p:stCondLst>
                                            <p:cond delay="0"/>
                                          </p:stCondLst>
                                        </p:cTn>
                                        <p:tgtEl>
                                          <p:spTgt spid="85000"/>
                                        </p:tgtEl>
                                        <p:attrNameLst>
                                          <p:attrName>style.visibility</p:attrName>
                                        </p:attrNameLst>
                                      </p:cBhvr>
                                      <p:to>
                                        <p:strVal val="visible"/>
                                      </p:to>
                                    </p:set>
                                    <p:animEffect transition="in" filter="slide(fromBottom)">
                                      <p:cBhvr>
                                        <p:cTn id="32" dur="500"/>
                                        <p:tgtEl>
                                          <p:spTgt spid="85000"/>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85001"/>
                                        </p:tgtEl>
                                        <p:attrNameLst>
                                          <p:attrName>style.visibility</p:attrName>
                                        </p:attrNameLst>
                                      </p:cBhvr>
                                      <p:to>
                                        <p:strVal val="visible"/>
                                      </p:to>
                                    </p:set>
                                    <p:animEffect transition="in" filter="wipe(left)">
                                      <p:cBhvr>
                                        <p:cTn id="37" dur="500"/>
                                        <p:tgtEl>
                                          <p:spTgt spid="85001"/>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2" presetClass="entr" presetSubtype="4" fill="hold" grpId="0" nodeType="clickEffect">
                                  <p:stCondLst>
                                    <p:cond delay="0"/>
                                  </p:stCondLst>
                                  <p:childTnLst>
                                    <p:set>
                                      <p:cBhvr>
                                        <p:cTn id="41" dur="1" fill="hold">
                                          <p:stCondLst>
                                            <p:cond delay="0"/>
                                          </p:stCondLst>
                                        </p:cTn>
                                        <p:tgtEl>
                                          <p:spTgt spid="85002"/>
                                        </p:tgtEl>
                                        <p:attrNameLst>
                                          <p:attrName>style.visibility</p:attrName>
                                        </p:attrNameLst>
                                      </p:cBhvr>
                                      <p:to>
                                        <p:strVal val="visible"/>
                                      </p:to>
                                    </p:set>
                                    <p:animEffect transition="in" filter="slide(fromBottom)">
                                      <p:cBhvr>
                                        <p:cTn id="42" dur="500"/>
                                        <p:tgtEl>
                                          <p:spTgt spid="85002"/>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12" presetClass="entr" presetSubtype="4" fill="hold" grpId="0" nodeType="clickEffect">
                                  <p:stCondLst>
                                    <p:cond delay="0"/>
                                  </p:stCondLst>
                                  <p:childTnLst>
                                    <p:set>
                                      <p:cBhvr>
                                        <p:cTn id="46" dur="1" fill="hold">
                                          <p:stCondLst>
                                            <p:cond delay="0"/>
                                          </p:stCondLst>
                                        </p:cTn>
                                        <p:tgtEl>
                                          <p:spTgt spid="85003"/>
                                        </p:tgtEl>
                                        <p:attrNameLst>
                                          <p:attrName>style.visibility</p:attrName>
                                        </p:attrNameLst>
                                      </p:cBhvr>
                                      <p:to>
                                        <p:strVal val="visible"/>
                                      </p:to>
                                    </p:set>
                                    <p:animEffect transition="in" filter="slide(fromBottom)">
                                      <p:cBhvr>
                                        <p:cTn id="47" dur="500"/>
                                        <p:tgtEl>
                                          <p:spTgt spid="85003"/>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12" presetClass="entr" presetSubtype="4" fill="hold" grpId="0" nodeType="clickEffect">
                                  <p:stCondLst>
                                    <p:cond delay="0"/>
                                  </p:stCondLst>
                                  <p:childTnLst>
                                    <p:set>
                                      <p:cBhvr>
                                        <p:cTn id="51" dur="1" fill="hold">
                                          <p:stCondLst>
                                            <p:cond delay="0"/>
                                          </p:stCondLst>
                                        </p:cTn>
                                        <p:tgtEl>
                                          <p:spTgt spid="85004"/>
                                        </p:tgtEl>
                                        <p:attrNameLst>
                                          <p:attrName>style.visibility</p:attrName>
                                        </p:attrNameLst>
                                      </p:cBhvr>
                                      <p:to>
                                        <p:strVal val="visible"/>
                                      </p:to>
                                    </p:set>
                                    <p:animEffect transition="in" filter="slide(fromBottom)">
                                      <p:cBhvr>
                                        <p:cTn id="52" dur="500"/>
                                        <p:tgtEl>
                                          <p:spTgt spid="85004"/>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12" presetClass="entr" presetSubtype="4" fill="hold" grpId="0" nodeType="clickEffect">
                                  <p:stCondLst>
                                    <p:cond delay="0"/>
                                  </p:stCondLst>
                                  <p:childTnLst>
                                    <p:set>
                                      <p:cBhvr>
                                        <p:cTn id="56" dur="1" fill="hold">
                                          <p:stCondLst>
                                            <p:cond delay="0"/>
                                          </p:stCondLst>
                                        </p:cTn>
                                        <p:tgtEl>
                                          <p:spTgt spid="85005"/>
                                        </p:tgtEl>
                                        <p:attrNameLst>
                                          <p:attrName>style.visibility</p:attrName>
                                        </p:attrNameLst>
                                      </p:cBhvr>
                                      <p:to>
                                        <p:strVal val="visible"/>
                                      </p:to>
                                    </p:set>
                                    <p:animEffect transition="in" filter="slide(fromBottom)">
                                      <p:cBhvr>
                                        <p:cTn id="57" dur="500"/>
                                        <p:tgtEl>
                                          <p:spTgt spid="85005"/>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22" presetClass="entr" presetSubtype="8" fill="hold" grpId="0" nodeType="clickEffect">
                                  <p:stCondLst>
                                    <p:cond delay="0"/>
                                  </p:stCondLst>
                                  <p:childTnLst>
                                    <p:set>
                                      <p:cBhvr>
                                        <p:cTn id="61" dur="1" fill="hold">
                                          <p:stCondLst>
                                            <p:cond delay="0"/>
                                          </p:stCondLst>
                                        </p:cTn>
                                        <p:tgtEl>
                                          <p:spTgt spid="85006"/>
                                        </p:tgtEl>
                                        <p:attrNameLst>
                                          <p:attrName>style.visibility</p:attrName>
                                        </p:attrNameLst>
                                      </p:cBhvr>
                                      <p:to>
                                        <p:strVal val="visible"/>
                                      </p:to>
                                    </p:set>
                                    <p:animEffect transition="in" filter="wipe(left)">
                                      <p:cBhvr>
                                        <p:cTn id="62" dur="500"/>
                                        <p:tgtEl>
                                          <p:spTgt spid="85006"/>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12" presetClass="entr" presetSubtype="4" fill="hold" grpId="0" nodeType="clickEffect">
                                  <p:stCondLst>
                                    <p:cond delay="0"/>
                                  </p:stCondLst>
                                  <p:childTnLst>
                                    <p:set>
                                      <p:cBhvr>
                                        <p:cTn id="66" dur="1" fill="hold">
                                          <p:stCondLst>
                                            <p:cond delay="0"/>
                                          </p:stCondLst>
                                        </p:cTn>
                                        <p:tgtEl>
                                          <p:spTgt spid="85007"/>
                                        </p:tgtEl>
                                        <p:attrNameLst>
                                          <p:attrName>style.visibility</p:attrName>
                                        </p:attrNameLst>
                                      </p:cBhvr>
                                      <p:to>
                                        <p:strVal val="visible"/>
                                      </p:to>
                                    </p:set>
                                    <p:animEffect transition="in" filter="slide(fromBottom)">
                                      <p:cBhvr>
                                        <p:cTn id="67" dur="500"/>
                                        <p:tgtEl>
                                          <p:spTgt spid="85007"/>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12" presetClass="entr" presetSubtype="4" fill="hold" grpId="0" nodeType="clickEffect">
                                  <p:stCondLst>
                                    <p:cond delay="0"/>
                                  </p:stCondLst>
                                  <p:childTnLst>
                                    <p:set>
                                      <p:cBhvr>
                                        <p:cTn id="71" dur="1" fill="hold">
                                          <p:stCondLst>
                                            <p:cond delay="0"/>
                                          </p:stCondLst>
                                        </p:cTn>
                                        <p:tgtEl>
                                          <p:spTgt spid="85008"/>
                                        </p:tgtEl>
                                        <p:attrNameLst>
                                          <p:attrName>style.visibility</p:attrName>
                                        </p:attrNameLst>
                                      </p:cBhvr>
                                      <p:to>
                                        <p:strVal val="visible"/>
                                      </p:to>
                                    </p:set>
                                    <p:animEffect transition="in" filter="slide(fromBottom)">
                                      <p:cBhvr>
                                        <p:cTn id="72" dur="500"/>
                                        <p:tgtEl>
                                          <p:spTgt spid="85008"/>
                                        </p:tgtEl>
                                      </p:cBhvr>
                                    </p:animEffect>
                                  </p:childTnLst>
                                </p:cTn>
                              </p:par>
                            </p:childTnLst>
                          </p:cTn>
                        </p:par>
                      </p:childTnLst>
                    </p:cTn>
                  </p:par>
                  <p:par>
                    <p:cTn id="73" fill="hold" nodeType="clickPar">
                      <p:stCondLst>
                        <p:cond delay="indefinite"/>
                      </p:stCondLst>
                      <p:childTnLst>
                        <p:par>
                          <p:cTn id="74" fill="hold" nodeType="withGroup">
                            <p:stCondLst>
                              <p:cond delay="0"/>
                            </p:stCondLst>
                            <p:childTnLst>
                              <p:par>
                                <p:cTn id="75" presetID="12" presetClass="entr" presetSubtype="4" fill="hold" grpId="0" nodeType="clickEffect">
                                  <p:stCondLst>
                                    <p:cond delay="0"/>
                                  </p:stCondLst>
                                  <p:childTnLst>
                                    <p:set>
                                      <p:cBhvr>
                                        <p:cTn id="76" dur="1" fill="hold">
                                          <p:stCondLst>
                                            <p:cond delay="0"/>
                                          </p:stCondLst>
                                        </p:cTn>
                                        <p:tgtEl>
                                          <p:spTgt spid="85009"/>
                                        </p:tgtEl>
                                        <p:attrNameLst>
                                          <p:attrName>style.visibility</p:attrName>
                                        </p:attrNameLst>
                                      </p:cBhvr>
                                      <p:to>
                                        <p:strVal val="visible"/>
                                      </p:to>
                                    </p:set>
                                    <p:animEffect transition="in" filter="slide(fromBottom)">
                                      <p:cBhvr>
                                        <p:cTn id="77" dur="500"/>
                                        <p:tgtEl>
                                          <p:spTgt spid="85009"/>
                                        </p:tgtEl>
                                      </p:cBhvr>
                                    </p:animEffect>
                                  </p:childTnLst>
                                </p:cTn>
                              </p:par>
                            </p:childTnLst>
                          </p:cTn>
                        </p:par>
                      </p:childTnLst>
                    </p:cTn>
                  </p:par>
                  <p:par>
                    <p:cTn id="78" fill="hold" nodeType="clickPar">
                      <p:stCondLst>
                        <p:cond delay="indefinite"/>
                      </p:stCondLst>
                      <p:childTnLst>
                        <p:par>
                          <p:cTn id="79" fill="hold" nodeType="withGroup">
                            <p:stCondLst>
                              <p:cond delay="0"/>
                            </p:stCondLst>
                            <p:childTnLst>
                              <p:par>
                                <p:cTn id="80" presetID="22" presetClass="entr" presetSubtype="8" fill="hold" grpId="0" nodeType="clickEffect">
                                  <p:stCondLst>
                                    <p:cond delay="0"/>
                                  </p:stCondLst>
                                  <p:childTnLst>
                                    <p:set>
                                      <p:cBhvr>
                                        <p:cTn id="81" dur="1" fill="hold">
                                          <p:stCondLst>
                                            <p:cond delay="0"/>
                                          </p:stCondLst>
                                        </p:cTn>
                                        <p:tgtEl>
                                          <p:spTgt spid="85010"/>
                                        </p:tgtEl>
                                        <p:attrNameLst>
                                          <p:attrName>style.visibility</p:attrName>
                                        </p:attrNameLst>
                                      </p:cBhvr>
                                      <p:to>
                                        <p:strVal val="visible"/>
                                      </p:to>
                                    </p:set>
                                    <p:animEffect transition="in" filter="wipe(left)">
                                      <p:cBhvr>
                                        <p:cTn id="82" dur="500"/>
                                        <p:tgtEl>
                                          <p:spTgt spid="85010"/>
                                        </p:tgtEl>
                                      </p:cBhvr>
                                    </p:animEffect>
                                  </p:childTnLst>
                                </p:cTn>
                              </p:par>
                            </p:childTnLst>
                          </p:cTn>
                        </p:par>
                      </p:childTnLst>
                    </p:cTn>
                  </p:par>
                  <p:par>
                    <p:cTn id="83" fill="hold" nodeType="clickPar">
                      <p:stCondLst>
                        <p:cond delay="indefinite"/>
                      </p:stCondLst>
                      <p:childTnLst>
                        <p:par>
                          <p:cTn id="84" fill="hold" nodeType="withGroup">
                            <p:stCondLst>
                              <p:cond delay="0"/>
                            </p:stCondLst>
                            <p:childTnLst>
                              <p:par>
                                <p:cTn id="85" presetID="12" presetClass="entr" presetSubtype="4" fill="hold" grpId="0" nodeType="clickEffect">
                                  <p:stCondLst>
                                    <p:cond delay="0"/>
                                  </p:stCondLst>
                                  <p:childTnLst>
                                    <p:set>
                                      <p:cBhvr>
                                        <p:cTn id="86" dur="1" fill="hold">
                                          <p:stCondLst>
                                            <p:cond delay="0"/>
                                          </p:stCondLst>
                                        </p:cTn>
                                        <p:tgtEl>
                                          <p:spTgt spid="85011"/>
                                        </p:tgtEl>
                                        <p:attrNameLst>
                                          <p:attrName>style.visibility</p:attrName>
                                        </p:attrNameLst>
                                      </p:cBhvr>
                                      <p:to>
                                        <p:strVal val="visible"/>
                                      </p:to>
                                    </p:set>
                                    <p:animEffect transition="in" filter="slide(fromBottom)">
                                      <p:cBhvr>
                                        <p:cTn id="87" dur="500"/>
                                        <p:tgtEl>
                                          <p:spTgt spid="85011"/>
                                        </p:tgtEl>
                                      </p:cBhvr>
                                    </p:animEffect>
                                  </p:childTnLst>
                                </p:cTn>
                              </p:par>
                            </p:childTnLst>
                          </p:cTn>
                        </p:par>
                      </p:childTnLst>
                    </p:cTn>
                  </p:par>
                  <p:par>
                    <p:cTn id="88" fill="hold" nodeType="clickPar">
                      <p:stCondLst>
                        <p:cond delay="indefinite"/>
                      </p:stCondLst>
                      <p:childTnLst>
                        <p:par>
                          <p:cTn id="89" fill="hold" nodeType="withGroup">
                            <p:stCondLst>
                              <p:cond delay="0"/>
                            </p:stCondLst>
                            <p:childTnLst>
                              <p:par>
                                <p:cTn id="90" presetID="12" presetClass="entr" presetSubtype="4" fill="hold" grpId="0" nodeType="clickEffect">
                                  <p:stCondLst>
                                    <p:cond delay="0"/>
                                  </p:stCondLst>
                                  <p:childTnLst>
                                    <p:set>
                                      <p:cBhvr>
                                        <p:cTn id="91" dur="1" fill="hold">
                                          <p:stCondLst>
                                            <p:cond delay="0"/>
                                          </p:stCondLst>
                                        </p:cTn>
                                        <p:tgtEl>
                                          <p:spTgt spid="85012"/>
                                        </p:tgtEl>
                                        <p:attrNameLst>
                                          <p:attrName>style.visibility</p:attrName>
                                        </p:attrNameLst>
                                      </p:cBhvr>
                                      <p:to>
                                        <p:strVal val="visible"/>
                                      </p:to>
                                    </p:set>
                                    <p:animEffect transition="in" filter="slide(fromBottom)">
                                      <p:cBhvr>
                                        <p:cTn id="92" dur="500"/>
                                        <p:tgtEl>
                                          <p:spTgt spid="850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995" grpId="0" autoUpdateAnimBg="0"/>
      <p:bldP spid="84996" grpId="0" autoUpdateAnimBg="0"/>
      <p:bldP spid="84997" grpId="0" autoUpdateAnimBg="0"/>
      <p:bldP spid="84998" grpId="0" autoUpdateAnimBg="0"/>
      <p:bldP spid="84999" grpId="0" autoUpdateAnimBg="0"/>
      <p:bldP spid="85000" grpId="0" autoUpdateAnimBg="0"/>
      <p:bldP spid="85001" grpId="0" autoUpdateAnimBg="0"/>
      <p:bldP spid="85002" grpId="0" autoUpdateAnimBg="0"/>
      <p:bldP spid="85003" grpId="0" autoUpdateAnimBg="0"/>
      <p:bldP spid="85004" grpId="0" autoUpdateAnimBg="0"/>
      <p:bldP spid="85005" grpId="0" autoUpdateAnimBg="0"/>
      <p:bldP spid="85006" grpId="0" autoUpdateAnimBg="0"/>
      <p:bldP spid="85007" grpId="0" autoUpdateAnimBg="0"/>
      <p:bldP spid="85008" grpId="0" autoUpdateAnimBg="0"/>
      <p:bldP spid="85009" grpId="0" autoUpdateAnimBg="0"/>
      <p:bldP spid="85010" grpId="0" autoUpdateAnimBg="0"/>
      <p:bldP spid="85011" grpId="0" autoUpdateAnimBg="0"/>
      <p:bldP spid="85012" grpId="0" autoUpdateAnimBg="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8129" name="Group 2"/>
          <p:cNvGrpSpPr>
            <a:grpSpLocks/>
          </p:cNvGrpSpPr>
          <p:nvPr/>
        </p:nvGrpSpPr>
        <p:grpSpPr bwMode="auto">
          <a:xfrm>
            <a:off x="0" y="396875"/>
            <a:ext cx="9144000" cy="6461125"/>
            <a:chOff x="0" y="250"/>
            <a:chExt cx="5760" cy="4070"/>
          </a:xfrm>
        </p:grpSpPr>
        <p:pic>
          <p:nvPicPr>
            <p:cNvPr id="48130" name="Picture 3" descr="P4290023"/>
            <p:cNvPicPr>
              <a:picLocks noChangeAspect="1" noChangeArrowheads="1"/>
            </p:cNvPicPr>
            <p:nvPr/>
          </p:nvPicPr>
          <p:blipFill>
            <a:blip r:embed="rId2">
              <a:lum contrast="24000"/>
            </a:blip>
            <a:srcRect l="14142" t="20203" r="11111" b="19193"/>
            <a:stretch>
              <a:fillRect/>
            </a:stretch>
          </p:blipFill>
          <p:spPr bwMode="auto">
            <a:xfrm>
              <a:off x="0" y="817"/>
              <a:ext cx="5760" cy="3503"/>
            </a:xfrm>
            <a:prstGeom prst="rect">
              <a:avLst/>
            </a:prstGeom>
            <a:noFill/>
            <a:ln w="9525">
              <a:noFill/>
              <a:miter lim="800000"/>
              <a:headEnd/>
              <a:tailEnd/>
            </a:ln>
          </p:spPr>
        </p:pic>
        <p:sp>
          <p:nvSpPr>
            <p:cNvPr id="126980" name="Text Box 4"/>
            <p:cNvSpPr txBox="1">
              <a:spLocks noChangeArrowheads="1"/>
            </p:cNvSpPr>
            <p:nvPr/>
          </p:nvSpPr>
          <p:spPr bwMode="auto">
            <a:xfrm>
              <a:off x="1649" y="250"/>
              <a:ext cx="2335" cy="36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3200" b="1">
                  <a:latin typeface="Arial" charset="0"/>
                  <a:ea typeface="ＭＳ Ｐゴシック" charset="0"/>
                  <a:cs typeface="Arial" charset="0"/>
                </a:rPr>
                <a:t>SHEAR   FAILURE</a:t>
              </a:r>
            </a:p>
          </p:txBody>
        </p:sp>
      </p:gr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8" name="Text Box 4"/>
          <p:cNvSpPr txBox="1">
            <a:spLocks noChangeArrowheads="1"/>
          </p:cNvSpPr>
          <p:nvPr/>
        </p:nvSpPr>
        <p:spPr bwMode="auto">
          <a:xfrm>
            <a:off x="3200400" y="787400"/>
            <a:ext cx="1030288" cy="3968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000" b="1">
                <a:latin typeface="Arial" charset="0"/>
                <a:ea typeface="ＭＳ Ｐゴシック" charset="0"/>
                <a:cs typeface="Arial" charset="0"/>
              </a:rPr>
              <a:t> 0.0035</a:t>
            </a:r>
          </a:p>
        </p:txBody>
      </p:sp>
      <p:grpSp>
        <p:nvGrpSpPr>
          <p:cNvPr id="49154" name="Group 5"/>
          <p:cNvGrpSpPr>
            <a:grpSpLocks/>
          </p:cNvGrpSpPr>
          <p:nvPr/>
        </p:nvGrpSpPr>
        <p:grpSpPr bwMode="auto">
          <a:xfrm>
            <a:off x="304800" y="304800"/>
            <a:ext cx="8001000" cy="3962400"/>
            <a:chOff x="144" y="192"/>
            <a:chExt cx="5040" cy="2496"/>
          </a:xfrm>
        </p:grpSpPr>
        <p:sp>
          <p:nvSpPr>
            <p:cNvPr id="129030" name="Rectangle 6"/>
            <p:cNvSpPr>
              <a:spLocks noChangeArrowheads="1"/>
            </p:cNvSpPr>
            <p:nvPr/>
          </p:nvSpPr>
          <p:spPr bwMode="auto">
            <a:xfrm>
              <a:off x="720" y="192"/>
              <a:ext cx="4464" cy="36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eaLnBrk="0" hangingPunct="0">
                <a:defRPr/>
              </a:pPr>
              <a:r>
                <a:rPr lang="en-US" sz="3200" b="1">
                  <a:solidFill>
                    <a:srgbClr val="663300"/>
                  </a:solidFill>
                  <a:latin typeface="Arial" charset="0"/>
                  <a:ea typeface="ＭＳ Ｐゴシック" charset="0"/>
                  <a:cs typeface="Arial" charset="0"/>
                </a:rPr>
                <a:t>	STRONGER BEAMS</a:t>
              </a:r>
              <a:r>
                <a:rPr lang="en-US" sz="3200">
                  <a:solidFill>
                    <a:srgbClr val="663300"/>
                  </a:solidFill>
                  <a:latin typeface="Arial" charset="0"/>
                  <a:ea typeface="ＭＳ Ｐゴシック" charset="0"/>
                  <a:cs typeface="Arial" charset="0"/>
                </a:rPr>
                <a:t> </a:t>
              </a:r>
            </a:p>
          </p:txBody>
        </p:sp>
        <p:grpSp>
          <p:nvGrpSpPr>
            <p:cNvPr id="49163" name="Group 7"/>
            <p:cNvGrpSpPr>
              <a:grpSpLocks/>
            </p:cNvGrpSpPr>
            <p:nvPr/>
          </p:nvGrpSpPr>
          <p:grpSpPr bwMode="auto">
            <a:xfrm>
              <a:off x="144" y="704"/>
              <a:ext cx="2496" cy="1984"/>
              <a:chOff x="144" y="704"/>
              <a:chExt cx="2496" cy="1984"/>
            </a:xfrm>
          </p:grpSpPr>
          <p:sp>
            <p:nvSpPr>
              <p:cNvPr id="129032" name="Line 8"/>
              <p:cNvSpPr>
                <a:spLocks noChangeShapeType="1"/>
              </p:cNvSpPr>
              <p:nvPr/>
            </p:nvSpPr>
            <p:spPr bwMode="auto">
              <a:xfrm>
                <a:off x="480" y="960"/>
                <a:ext cx="1584" cy="0"/>
              </a:xfrm>
              <a:prstGeom prst="line">
                <a:avLst/>
              </a:prstGeom>
              <a:noFill/>
              <a:ln w="9525">
                <a:solidFill>
                  <a:schemeClr val="tx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49165" name="Line 9"/>
              <p:cNvSpPr>
                <a:spLocks noChangeShapeType="1"/>
              </p:cNvSpPr>
              <p:nvPr/>
            </p:nvSpPr>
            <p:spPr bwMode="auto">
              <a:xfrm>
                <a:off x="1583" y="743"/>
                <a:ext cx="408" cy="0"/>
              </a:xfrm>
              <a:prstGeom prst="line">
                <a:avLst/>
              </a:prstGeom>
              <a:noFill/>
              <a:ln w="9525">
                <a:solidFill>
                  <a:srgbClr val="000000"/>
                </a:solidFill>
                <a:round/>
                <a:headEnd/>
                <a:tailEnd/>
              </a:ln>
            </p:spPr>
            <p:txBody>
              <a:bodyPr/>
              <a:lstStyle/>
              <a:p>
                <a:endParaRPr lang="en-US"/>
              </a:p>
            </p:txBody>
          </p:sp>
          <p:sp>
            <p:nvSpPr>
              <p:cNvPr id="49166" name="Line 10"/>
              <p:cNvSpPr>
                <a:spLocks noChangeShapeType="1"/>
              </p:cNvSpPr>
              <p:nvPr/>
            </p:nvSpPr>
            <p:spPr bwMode="auto">
              <a:xfrm>
                <a:off x="1595" y="1699"/>
                <a:ext cx="408" cy="0"/>
              </a:xfrm>
              <a:prstGeom prst="line">
                <a:avLst/>
              </a:prstGeom>
              <a:noFill/>
              <a:ln w="9525">
                <a:solidFill>
                  <a:srgbClr val="000000"/>
                </a:solidFill>
                <a:round/>
                <a:headEnd/>
                <a:tailEnd/>
              </a:ln>
            </p:spPr>
            <p:txBody>
              <a:bodyPr/>
              <a:lstStyle/>
              <a:p>
                <a:endParaRPr lang="en-US"/>
              </a:p>
            </p:txBody>
          </p:sp>
          <p:sp>
            <p:nvSpPr>
              <p:cNvPr id="49167" name="Rectangle 11" descr="40%"/>
              <p:cNvSpPr>
                <a:spLocks noChangeArrowheads="1"/>
              </p:cNvSpPr>
              <p:nvPr/>
            </p:nvSpPr>
            <p:spPr bwMode="auto">
              <a:xfrm>
                <a:off x="144" y="720"/>
                <a:ext cx="544" cy="1968"/>
              </a:xfrm>
              <a:prstGeom prst="rect">
                <a:avLst/>
              </a:prstGeom>
              <a:pattFill prst="pct40">
                <a:fgClr>
                  <a:srgbClr val="FF00FF"/>
                </a:fgClr>
                <a:bgClr>
                  <a:srgbClr val="FFFFFF"/>
                </a:bgClr>
              </a:pattFill>
              <a:ln w="38100">
                <a:solidFill>
                  <a:srgbClr val="000000"/>
                </a:solidFill>
                <a:miter lim="800000"/>
                <a:headEnd/>
                <a:tailEnd/>
              </a:ln>
            </p:spPr>
            <p:txBody>
              <a:bodyPr/>
              <a:lstStyle/>
              <a:p>
                <a:endParaRPr lang="en-US"/>
              </a:p>
            </p:txBody>
          </p:sp>
          <p:sp>
            <p:nvSpPr>
              <p:cNvPr id="49168" name="Line 12"/>
              <p:cNvSpPr>
                <a:spLocks noChangeShapeType="1"/>
              </p:cNvSpPr>
              <p:nvPr/>
            </p:nvSpPr>
            <p:spPr bwMode="auto">
              <a:xfrm>
                <a:off x="718" y="738"/>
                <a:ext cx="408" cy="0"/>
              </a:xfrm>
              <a:prstGeom prst="line">
                <a:avLst/>
              </a:prstGeom>
              <a:noFill/>
              <a:ln w="9525">
                <a:solidFill>
                  <a:srgbClr val="000000"/>
                </a:solidFill>
                <a:round/>
                <a:headEnd/>
                <a:tailEnd/>
              </a:ln>
            </p:spPr>
            <p:txBody>
              <a:bodyPr/>
              <a:lstStyle/>
              <a:p>
                <a:endParaRPr lang="en-US"/>
              </a:p>
            </p:txBody>
          </p:sp>
          <p:sp>
            <p:nvSpPr>
              <p:cNvPr id="49169" name="Line 13"/>
              <p:cNvSpPr>
                <a:spLocks noChangeShapeType="1"/>
              </p:cNvSpPr>
              <p:nvPr/>
            </p:nvSpPr>
            <p:spPr bwMode="auto">
              <a:xfrm>
                <a:off x="711" y="2536"/>
                <a:ext cx="408" cy="0"/>
              </a:xfrm>
              <a:prstGeom prst="line">
                <a:avLst/>
              </a:prstGeom>
              <a:noFill/>
              <a:ln w="9525">
                <a:solidFill>
                  <a:srgbClr val="000000"/>
                </a:solidFill>
                <a:round/>
                <a:headEnd/>
                <a:tailEnd/>
              </a:ln>
            </p:spPr>
            <p:txBody>
              <a:bodyPr/>
              <a:lstStyle/>
              <a:p>
                <a:endParaRPr lang="en-US"/>
              </a:p>
            </p:txBody>
          </p:sp>
          <p:sp>
            <p:nvSpPr>
              <p:cNvPr id="49170" name="Line 14"/>
              <p:cNvSpPr>
                <a:spLocks noChangeShapeType="1"/>
              </p:cNvSpPr>
              <p:nvPr/>
            </p:nvSpPr>
            <p:spPr bwMode="auto">
              <a:xfrm>
                <a:off x="1062" y="729"/>
                <a:ext cx="0" cy="1804"/>
              </a:xfrm>
              <a:prstGeom prst="line">
                <a:avLst/>
              </a:prstGeom>
              <a:noFill/>
              <a:ln w="9525">
                <a:solidFill>
                  <a:srgbClr val="000000"/>
                </a:solidFill>
                <a:round/>
                <a:headEnd type="triangle" w="med" len="med"/>
                <a:tailEnd type="triangle" w="med" len="med"/>
              </a:ln>
            </p:spPr>
            <p:txBody>
              <a:bodyPr/>
              <a:lstStyle/>
              <a:p>
                <a:endParaRPr lang="en-US"/>
              </a:p>
            </p:txBody>
          </p:sp>
          <p:sp>
            <p:nvSpPr>
              <p:cNvPr id="49171" name="Line 15"/>
              <p:cNvSpPr>
                <a:spLocks noChangeShapeType="1"/>
              </p:cNvSpPr>
              <p:nvPr/>
            </p:nvSpPr>
            <p:spPr bwMode="auto">
              <a:xfrm>
                <a:off x="1889" y="729"/>
                <a:ext cx="0" cy="984"/>
              </a:xfrm>
              <a:prstGeom prst="line">
                <a:avLst/>
              </a:prstGeom>
              <a:noFill/>
              <a:ln w="9525">
                <a:solidFill>
                  <a:srgbClr val="000000"/>
                </a:solidFill>
                <a:round/>
                <a:headEnd type="triangle" w="med" len="med"/>
                <a:tailEnd type="triangle" w="med" len="med"/>
              </a:ln>
            </p:spPr>
            <p:txBody>
              <a:bodyPr/>
              <a:lstStyle/>
              <a:p>
                <a:endParaRPr lang="en-US"/>
              </a:p>
            </p:txBody>
          </p:sp>
          <p:sp>
            <p:nvSpPr>
              <p:cNvPr id="49172" name="Line 16"/>
              <p:cNvSpPr>
                <a:spLocks noChangeShapeType="1"/>
              </p:cNvSpPr>
              <p:nvPr/>
            </p:nvSpPr>
            <p:spPr bwMode="auto">
              <a:xfrm>
                <a:off x="348" y="966"/>
                <a:ext cx="136" cy="0"/>
              </a:xfrm>
              <a:prstGeom prst="line">
                <a:avLst/>
              </a:prstGeom>
              <a:noFill/>
              <a:ln w="76200">
                <a:solidFill>
                  <a:srgbClr val="000000"/>
                </a:solidFill>
                <a:round/>
                <a:headEnd/>
                <a:tailEnd/>
              </a:ln>
            </p:spPr>
            <p:txBody>
              <a:bodyPr/>
              <a:lstStyle/>
              <a:p>
                <a:endParaRPr lang="en-US"/>
              </a:p>
            </p:txBody>
          </p:sp>
          <p:sp>
            <p:nvSpPr>
              <p:cNvPr id="49173" name="Line 17"/>
              <p:cNvSpPr>
                <a:spLocks noChangeShapeType="1"/>
              </p:cNvSpPr>
              <p:nvPr/>
            </p:nvSpPr>
            <p:spPr bwMode="auto">
              <a:xfrm>
                <a:off x="280" y="2534"/>
                <a:ext cx="272" cy="0"/>
              </a:xfrm>
              <a:prstGeom prst="line">
                <a:avLst/>
              </a:prstGeom>
              <a:noFill/>
              <a:ln w="76200">
                <a:solidFill>
                  <a:srgbClr val="000000"/>
                </a:solidFill>
                <a:round/>
                <a:headEnd/>
                <a:tailEnd/>
              </a:ln>
            </p:spPr>
            <p:txBody>
              <a:bodyPr/>
              <a:lstStyle/>
              <a:p>
                <a:endParaRPr lang="en-US"/>
              </a:p>
            </p:txBody>
          </p:sp>
          <p:sp>
            <p:nvSpPr>
              <p:cNvPr id="129042" name="Text Box 18"/>
              <p:cNvSpPr txBox="1">
                <a:spLocks noChangeArrowheads="1"/>
              </p:cNvSpPr>
              <p:nvPr/>
            </p:nvSpPr>
            <p:spPr bwMode="auto">
              <a:xfrm rot="-5400000">
                <a:off x="882" y="1518"/>
                <a:ext cx="214"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000" b="1">
                    <a:latin typeface="Arial" charset="0"/>
                    <a:ea typeface="ＭＳ Ｐゴシック" charset="0"/>
                    <a:cs typeface="Arial" charset="0"/>
                  </a:rPr>
                  <a:t>d</a:t>
                </a:r>
              </a:p>
            </p:txBody>
          </p:sp>
          <p:sp>
            <p:nvSpPr>
              <p:cNvPr id="129043" name="Text Box 19"/>
              <p:cNvSpPr txBox="1">
                <a:spLocks noChangeArrowheads="1"/>
              </p:cNvSpPr>
              <p:nvPr/>
            </p:nvSpPr>
            <p:spPr bwMode="auto">
              <a:xfrm rot="-5400000">
                <a:off x="1632" y="1065"/>
                <a:ext cx="269"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000" b="1">
                    <a:latin typeface="Arial" charset="0"/>
                    <a:ea typeface="ＭＳ Ｐゴシック" charset="0"/>
                    <a:cs typeface="Arial" charset="0"/>
                  </a:rPr>
                  <a:t>x</a:t>
                </a:r>
                <a:r>
                  <a:rPr lang="en-US" sz="2000" b="1" baseline="-25000">
                    <a:latin typeface="Arial" charset="0"/>
                    <a:ea typeface="ＭＳ Ｐゴシック" charset="0"/>
                    <a:cs typeface="Arial" charset="0"/>
                  </a:rPr>
                  <a:t>u</a:t>
                </a:r>
              </a:p>
            </p:txBody>
          </p:sp>
          <p:sp>
            <p:nvSpPr>
              <p:cNvPr id="129044" name="Text Box 20"/>
              <p:cNvSpPr txBox="1">
                <a:spLocks noChangeArrowheads="1"/>
              </p:cNvSpPr>
              <p:nvPr/>
            </p:nvSpPr>
            <p:spPr bwMode="auto">
              <a:xfrm rot="-5400000">
                <a:off x="829" y="731"/>
                <a:ext cx="303"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000" b="1">
                    <a:latin typeface="Arial" charset="0"/>
                    <a:ea typeface="ＭＳ Ｐゴシック" charset="0"/>
                    <a:cs typeface="Arial" charset="0"/>
                  </a:rPr>
                  <a:t>dc</a:t>
                </a:r>
              </a:p>
            </p:txBody>
          </p:sp>
          <p:grpSp>
            <p:nvGrpSpPr>
              <p:cNvPr id="49177" name="Group 21"/>
              <p:cNvGrpSpPr>
                <a:grpSpLocks/>
              </p:cNvGrpSpPr>
              <p:nvPr/>
            </p:nvGrpSpPr>
            <p:grpSpPr bwMode="auto">
              <a:xfrm>
                <a:off x="1488" y="732"/>
                <a:ext cx="1152" cy="1956"/>
                <a:chOff x="1488" y="732"/>
                <a:chExt cx="1152" cy="1956"/>
              </a:xfrm>
            </p:grpSpPr>
            <p:sp>
              <p:nvSpPr>
                <p:cNvPr id="129046" name="AutoShape 22"/>
                <p:cNvSpPr>
                  <a:spLocks noChangeArrowheads="1"/>
                </p:cNvSpPr>
                <p:nvPr/>
              </p:nvSpPr>
              <p:spPr bwMode="auto">
                <a:xfrm flipH="1">
                  <a:off x="1488" y="1680"/>
                  <a:ext cx="576" cy="1008"/>
                </a:xfrm>
                <a:prstGeom prst="rtTriangle">
                  <a:avLst/>
                </a:prstGeom>
                <a:gradFill rotWithShape="0">
                  <a:gsLst>
                    <a:gs pos="0">
                      <a:schemeClr val="bg1"/>
                    </a:gs>
                    <a:gs pos="100000">
                      <a:srgbClr val="FF00FF"/>
                    </a:gs>
                  </a:gsLst>
                  <a:lin ang="0" scaled="1"/>
                </a:gradFill>
                <a:ln w="38100">
                  <a:solidFill>
                    <a:schemeClr val="tx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29047" name="AutoShape 23"/>
                <p:cNvSpPr>
                  <a:spLocks noChangeArrowheads="1"/>
                </p:cNvSpPr>
                <p:nvPr/>
              </p:nvSpPr>
              <p:spPr bwMode="auto">
                <a:xfrm flipV="1">
                  <a:off x="2064" y="732"/>
                  <a:ext cx="576" cy="960"/>
                </a:xfrm>
                <a:prstGeom prst="rtTriangle">
                  <a:avLst/>
                </a:prstGeom>
                <a:gradFill rotWithShape="0">
                  <a:gsLst>
                    <a:gs pos="0">
                      <a:srgbClr val="0066FF"/>
                    </a:gs>
                    <a:gs pos="100000">
                      <a:schemeClr val="bg1"/>
                    </a:gs>
                  </a:gsLst>
                  <a:lin ang="0" scaled="1"/>
                </a:gradFill>
                <a:ln w="38100">
                  <a:solidFill>
                    <a:schemeClr val="tx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grpSp>
        </p:grpSp>
      </p:grpSp>
      <p:sp>
        <p:nvSpPr>
          <p:cNvPr id="49155" name="Line 25"/>
          <p:cNvSpPr>
            <a:spLocks noChangeShapeType="1"/>
          </p:cNvSpPr>
          <p:nvPr/>
        </p:nvSpPr>
        <p:spPr bwMode="auto">
          <a:xfrm flipV="1">
            <a:off x="3251200" y="1524000"/>
            <a:ext cx="711200" cy="7938"/>
          </a:xfrm>
          <a:prstGeom prst="line">
            <a:avLst/>
          </a:prstGeom>
          <a:noFill/>
          <a:ln w="38100">
            <a:solidFill>
              <a:srgbClr val="FF0000"/>
            </a:solidFill>
            <a:round/>
            <a:headEnd/>
            <a:tailEnd/>
          </a:ln>
        </p:spPr>
        <p:txBody>
          <a:bodyPr/>
          <a:lstStyle/>
          <a:p>
            <a:endParaRPr lang="en-US"/>
          </a:p>
        </p:txBody>
      </p:sp>
      <p:grpSp>
        <p:nvGrpSpPr>
          <p:cNvPr id="49156" name="Group 26"/>
          <p:cNvGrpSpPr>
            <a:grpSpLocks/>
          </p:cNvGrpSpPr>
          <p:nvPr/>
        </p:nvGrpSpPr>
        <p:grpSpPr bwMode="auto">
          <a:xfrm>
            <a:off x="3505200" y="1143000"/>
            <a:ext cx="1141413" cy="396875"/>
            <a:chOff x="2208" y="720"/>
            <a:chExt cx="719" cy="250"/>
          </a:xfrm>
        </p:grpSpPr>
        <p:sp>
          <p:nvSpPr>
            <p:cNvPr id="129051" name="Text Box 27"/>
            <p:cNvSpPr txBox="1">
              <a:spLocks noChangeArrowheads="1"/>
            </p:cNvSpPr>
            <p:nvPr/>
          </p:nvSpPr>
          <p:spPr bwMode="auto">
            <a:xfrm>
              <a:off x="2544" y="720"/>
              <a:ext cx="383"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000" b="1">
                  <a:latin typeface="Arial" charset="0"/>
                  <a:ea typeface="ＭＳ Ｐゴシック" charset="0"/>
                  <a:cs typeface="Arial" charset="0"/>
                </a:rPr>
                <a:t>esc</a:t>
              </a:r>
            </a:p>
          </p:txBody>
        </p:sp>
        <p:sp>
          <p:nvSpPr>
            <p:cNvPr id="129052" name="Line 28"/>
            <p:cNvSpPr>
              <a:spLocks noChangeShapeType="1"/>
            </p:cNvSpPr>
            <p:nvPr/>
          </p:nvSpPr>
          <p:spPr bwMode="auto">
            <a:xfrm flipH="1">
              <a:off x="2208" y="864"/>
              <a:ext cx="144" cy="9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129053" name="Line 29"/>
            <p:cNvSpPr>
              <a:spLocks noChangeShapeType="1"/>
            </p:cNvSpPr>
            <p:nvPr/>
          </p:nvSpPr>
          <p:spPr bwMode="auto">
            <a:xfrm>
              <a:off x="2352" y="864"/>
              <a:ext cx="96" cy="0"/>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sp>
        <p:nvSpPr>
          <p:cNvPr id="129062" name="Text Box 38"/>
          <p:cNvSpPr txBox="1">
            <a:spLocks noChangeArrowheads="1"/>
          </p:cNvSpPr>
          <p:nvPr/>
        </p:nvSpPr>
        <p:spPr bwMode="auto">
          <a:xfrm>
            <a:off x="2590800" y="4800600"/>
            <a:ext cx="4114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spcBef>
                <a:spcPct val="50000"/>
              </a:spcBef>
              <a:defRPr/>
            </a:pPr>
            <a:r>
              <a:rPr lang="en-US" sz="2400">
                <a:latin typeface="Arial" charset="0"/>
                <a:ea typeface="ＭＳ Ｐゴシック" charset="0"/>
                <a:cs typeface="Arial" charset="0"/>
              </a:rPr>
              <a:t>DOUBLY REINFORCED</a:t>
            </a:r>
          </a:p>
        </p:txBody>
      </p:sp>
      <p:pic>
        <p:nvPicPr>
          <p:cNvPr id="49158" name="Picture 2"/>
          <p:cNvPicPr>
            <a:picLocks noChangeAspect="1" noChangeArrowheads="1"/>
          </p:cNvPicPr>
          <p:nvPr/>
        </p:nvPicPr>
        <p:blipFill>
          <a:blip r:embed="rId2"/>
          <a:srcRect/>
          <a:stretch>
            <a:fillRect/>
          </a:stretch>
        </p:blipFill>
        <p:spPr bwMode="auto">
          <a:xfrm>
            <a:off x="4572000" y="1295400"/>
            <a:ext cx="4114800" cy="2743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5170" name="Group 2"/>
          <p:cNvGrpSpPr>
            <a:grpSpLocks/>
          </p:cNvGrpSpPr>
          <p:nvPr/>
        </p:nvGrpSpPr>
        <p:grpSpPr bwMode="auto">
          <a:xfrm>
            <a:off x="685800" y="2278063"/>
            <a:ext cx="8153400" cy="2293937"/>
            <a:chOff x="432" y="1435"/>
            <a:chExt cx="5136" cy="1445"/>
          </a:xfrm>
        </p:grpSpPr>
        <p:sp>
          <p:nvSpPr>
            <p:cNvPr id="135171" name="Text Box 3"/>
            <p:cNvSpPr txBox="1">
              <a:spLocks noChangeArrowheads="1"/>
            </p:cNvSpPr>
            <p:nvPr/>
          </p:nvSpPr>
          <p:spPr bwMode="auto">
            <a:xfrm>
              <a:off x="3182" y="2544"/>
              <a:ext cx="233"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400" b="1">
                  <a:solidFill>
                    <a:schemeClr val="accent2"/>
                  </a:solidFill>
                  <a:latin typeface="Arial" charset="0"/>
                  <a:ea typeface="ＭＳ Ｐゴシック" charset="0"/>
                  <a:cs typeface="Arial" charset="0"/>
                </a:rPr>
                <a:t>T</a:t>
              </a:r>
            </a:p>
          </p:txBody>
        </p:sp>
        <p:grpSp>
          <p:nvGrpSpPr>
            <p:cNvPr id="50253" name="Group 4"/>
            <p:cNvGrpSpPr>
              <a:grpSpLocks/>
            </p:cNvGrpSpPr>
            <p:nvPr/>
          </p:nvGrpSpPr>
          <p:grpSpPr bwMode="auto">
            <a:xfrm>
              <a:off x="432" y="1435"/>
              <a:ext cx="5136" cy="1445"/>
              <a:chOff x="432" y="1435"/>
              <a:chExt cx="5136" cy="1445"/>
            </a:xfrm>
          </p:grpSpPr>
          <p:sp>
            <p:nvSpPr>
              <p:cNvPr id="135173" name="Line 5"/>
              <p:cNvSpPr>
                <a:spLocks noChangeShapeType="1"/>
              </p:cNvSpPr>
              <p:nvPr/>
            </p:nvSpPr>
            <p:spPr bwMode="auto">
              <a:xfrm>
                <a:off x="2772" y="2686"/>
                <a:ext cx="336" cy="0"/>
              </a:xfrm>
              <a:prstGeom prst="line">
                <a:avLst/>
              </a:prstGeom>
              <a:noFill/>
              <a:ln w="38100">
                <a:solidFill>
                  <a:schemeClr val="accent2"/>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nvGrpSpPr>
              <p:cNvPr id="50255" name="Group 6"/>
              <p:cNvGrpSpPr>
                <a:grpSpLocks/>
              </p:cNvGrpSpPr>
              <p:nvPr/>
            </p:nvGrpSpPr>
            <p:grpSpPr bwMode="auto">
              <a:xfrm>
                <a:off x="432" y="1435"/>
                <a:ext cx="5136" cy="1445"/>
                <a:chOff x="432" y="1435"/>
                <a:chExt cx="5136" cy="1445"/>
              </a:xfrm>
            </p:grpSpPr>
            <p:grpSp>
              <p:nvGrpSpPr>
                <p:cNvPr id="50256" name="Group 7"/>
                <p:cNvGrpSpPr>
                  <a:grpSpLocks/>
                </p:cNvGrpSpPr>
                <p:nvPr/>
              </p:nvGrpSpPr>
              <p:grpSpPr bwMode="auto">
                <a:xfrm>
                  <a:off x="432" y="1435"/>
                  <a:ext cx="3264" cy="1445"/>
                  <a:chOff x="432" y="1435"/>
                  <a:chExt cx="3264" cy="1445"/>
                </a:xfrm>
              </p:grpSpPr>
              <p:grpSp>
                <p:nvGrpSpPr>
                  <p:cNvPr id="50258" name="Group 8"/>
                  <p:cNvGrpSpPr>
                    <a:grpSpLocks/>
                  </p:cNvGrpSpPr>
                  <p:nvPr/>
                </p:nvGrpSpPr>
                <p:grpSpPr bwMode="auto">
                  <a:xfrm>
                    <a:off x="432" y="1435"/>
                    <a:ext cx="2851" cy="1445"/>
                    <a:chOff x="432" y="1435"/>
                    <a:chExt cx="2851" cy="1445"/>
                  </a:xfrm>
                </p:grpSpPr>
                <p:grpSp>
                  <p:nvGrpSpPr>
                    <p:cNvPr id="50262" name="Group 9"/>
                    <p:cNvGrpSpPr>
                      <a:grpSpLocks/>
                    </p:cNvGrpSpPr>
                    <p:nvPr/>
                  </p:nvGrpSpPr>
                  <p:grpSpPr bwMode="auto">
                    <a:xfrm>
                      <a:off x="432" y="1435"/>
                      <a:ext cx="2851" cy="1445"/>
                      <a:chOff x="432" y="1435"/>
                      <a:chExt cx="2851" cy="1445"/>
                    </a:xfrm>
                  </p:grpSpPr>
                  <p:sp>
                    <p:nvSpPr>
                      <p:cNvPr id="50264" name="Oval 10" descr="75%"/>
                      <p:cNvSpPr>
                        <a:spLocks noChangeArrowheads="1"/>
                      </p:cNvSpPr>
                      <p:nvPr/>
                    </p:nvSpPr>
                    <p:spPr bwMode="auto">
                      <a:xfrm>
                        <a:off x="2553" y="1515"/>
                        <a:ext cx="460" cy="518"/>
                      </a:xfrm>
                      <a:prstGeom prst="ellipse">
                        <a:avLst/>
                      </a:prstGeom>
                      <a:pattFill prst="pct75">
                        <a:fgClr>
                          <a:srgbClr val="008000"/>
                        </a:fgClr>
                        <a:bgClr>
                          <a:srgbClr val="FFFFFF"/>
                        </a:bgClr>
                      </a:pattFill>
                      <a:ln w="19050">
                        <a:solidFill>
                          <a:srgbClr val="000000"/>
                        </a:solidFill>
                        <a:round/>
                        <a:headEnd/>
                        <a:tailEnd/>
                      </a:ln>
                    </p:spPr>
                    <p:txBody>
                      <a:bodyPr/>
                      <a:lstStyle/>
                      <a:p>
                        <a:endParaRPr lang="en-US"/>
                      </a:p>
                    </p:txBody>
                  </p:sp>
                  <p:sp>
                    <p:nvSpPr>
                      <p:cNvPr id="50265" name="Rectangle 11" descr="75%"/>
                      <p:cNvSpPr>
                        <a:spLocks noChangeArrowheads="1"/>
                      </p:cNvSpPr>
                      <p:nvPr/>
                    </p:nvSpPr>
                    <p:spPr bwMode="auto">
                      <a:xfrm>
                        <a:off x="2758" y="1558"/>
                        <a:ext cx="255" cy="230"/>
                      </a:xfrm>
                      <a:prstGeom prst="rect">
                        <a:avLst/>
                      </a:prstGeom>
                      <a:pattFill prst="pct75">
                        <a:fgClr>
                          <a:srgbClr val="800080"/>
                        </a:fgClr>
                        <a:bgClr>
                          <a:srgbClr val="FFFFFF"/>
                        </a:bgClr>
                      </a:pattFill>
                      <a:ln w="19050">
                        <a:solidFill>
                          <a:srgbClr val="000000"/>
                        </a:solidFill>
                        <a:miter lim="800000"/>
                        <a:headEnd/>
                        <a:tailEnd/>
                      </a:ln>
                    </p:spPr>
                    <p:txBody>
                      <a:bodyPr/>
                      <a:lstStyle/>
                      <a:p>
                        <a:endParaRPr lang="en-US"/>
                      </a:p>
                    </p:txBody>
                  </p:sp>
                  <p:sp>
                    <p:nvSpPr>
                      <p:cNvPr id="50266" name="Rectangle 12"/>
                      <p:cNvSpPr>
                        <a:spLocks noChangeArrowheads="1"/>
                      </p:cNvSpPr>
                      <p:nvPr/>
                    </p:nvSpPr>
                    <p:spPr bwMode="auto">
                      <a:xfrm>
                        <a:off x="2535" y="1612"/>
                        <a:ext cx="231" cy="421"/>
                      </a:xfrm>
                      <a:prstGeom prst="rect">
                        <a:avLst/>
                      </a:prstGeom>
                      <a:solidFill>
                        <a:srgbClr val="FFFFCC"/>
                      </a:solidFill>
                      <a:ln w="9525">
                        <a:solidFill>
                          <a:srgbClr val="FFFFCC"/>
                        </a:solidFill>
                        <a:miter lim="800000"/>
                        <a:headEnd/>
                        <a:tailEnd/>
                      </a:ln>
                    </p:spPr>
                    <p:txBody>
                      <a:bodyPr/>
                      <a:lstStyle/>
                      <a:p>
                        <a:endParaRPr lang="en-US"/>
                      </a:p>
                    </p:txBody>
                  </p:sp>
                  <p:sp>
                    <p:nvSpPr>
                      <p:cNvPr id="50267" name="Rectangle 13"/>
                      <p:cNvSpPr>
                        <a:spLocks noChangeArrowheads="1"/>
                      </p:cNvSpPr>
                      <p:nvPr/>
                    </p:nvSpPr>
                    <p:spPr bwMode="auto">
                      <a:xfrm>
                        <a:off x="2618" y="1435"/>
                        <a:ext cx="346" cy="115"/>
                      </a:xfrm>
                      <a:prstGeom prst="rect">
                        <a:avLst/>
                      </a:prstGeom>
                      <a:solidFill>
                        <a:srgbClr val="FFFFCC"/>
                      </a:solidFill>
                      <a:ln w="9525">
                        <a:solidFill>
                          <a:srgbClr val="FFFFCC"/>
                        </a:solidFill>
                        <a:miter lim="800000"/>
                        <a:headEnd/>
                        <a:tailEnd/>
                      </a:ln>
                    </p:spPr>
                    <p:txBody>
                      <a:bodyPr/>
                      <a:lstStyle/>
                      <a:p>
                        <a:endParaRPr lang="en-US"/>
                      </a:p>
                    </p:txBody>
                  </p:sp>
                  <p:sp>
                    <p:nvSpPr>
                      <p:cNvPr id="50268" name="Line 14"/>
                      <p:cNvSpPr>
                        <a:spLocks noChangeShapeType="1"/>
                      </p:cNvSpPr>
                      <p:nvPr/>
                    </p:nvSpPr>
                    <p:spPr bwMode="auto">
                      <a:xfrm>
                        <a:off x="2767" y="1554"/>
                        <a:ext cx="0" cy="1152"/>
                      </a:xfrm>
                      <a:prstGeom prst="line">
                        <a:avLst/>
                      </a:prstGeom>
                      <a:noFill/>
                      <a:ln w="38100">
                        <a:solidFill>
                          <a:srgbClr val="000000"/>
                        </a:solidFill>
                        <a:round/>
                        <a:headEnd/>
                        <a:tailEnd/>
                      </a:ln>
                    </p:spPr>
                    <p:txBody>
                      <a:bodyPr/>
                      <a:lstStyle/>
                      <a:p>
                        <a:endParaRPr lang="en-US"/>
                      </a:p>
                    </p:txBody>
                  </p:sp>
                  <p:sp>
                    <p:nvSpPr>
                      <p:cNvPr id="50269" name="Line 15"/>
                      <p:cNvSpPr>
                        <a:spLocks noChangeShapeType="1"/>
                      </p:cNvSpPr>
                      <p:nvPr/>
                    </p:nvSpPr>
                    <p:spPr bwMode="auto">
                      <a:xfrm flipH="1">
                        <a:off x="3067" y="1536"/>
                        <a:ext cx="5" cy="249"/>
                      </a:xfrm>
                      <a:prstGeom prst="line">
                        <a:avLst/>
                      </a:prstGeom>
                      <a:noFill/>
                      <a:ln w="9525">
                        <a:solidFill>
                          <a:srgbClr val="000000"/>
                        </a:solidFill>
                        <a:round/>
                        <a:headEnd type="triangle" w="med" len="med"/>
                        <a:tailEnd type="triangle" w="med" len="med"/>
                      </a:ln>
                    </p:spPr>
                    <p:txBody>
                      <a:bodyPr/>
                      <a:lstStyle/>
                      <a:p>
                        <a:endParaRPr lang="en-US"/>
                      </a:p>
                    </p:txBody>
                  </p:sp>
                  <p:sp>
                    <p:nvSpPr>
                      <p:cNvPr id="50270" name="Line 16"/>
                      <p:cNvSpPr>
                        <a:spLocks noChangeShapeType="1"/>
                      </p:cNvSpPr>
                      <p:nvPr/>
                    </p:nvSpPr>
                    <p:spPr bwMode="auto">
                      <a:xfrm>
                        <a:off x="2563" y="1541"/>
                        <a:ext cx="0" cy="503"/>
                      </a:xfrm>
                      <a:prstGeom prst="line">
                        <a:avLst/>
                      </a:prstGeom>
                      <a:noFill/>
                      <a:ln w="9525">
                        <a:solidFill>
                          <a:srgbClr val="000000"/>
                        </a:solidFill>
                        <a:round/>
                        <a:headEnd type="triangle" w="med" len="med"/>
                        <a:tailEnd type="triangle" w="med" len="med"/>
                      </a:ln>
                    </p:spPr>
                    <p:txBody>
                      <a:bodyPr/>
                      <a:lstStyle/>
                      <a:p>
                        <a:endParaRPr lang="en-US"/>
                      </a:p>
                    </p:txBody>
                  </p:sp>
                  <p:sp>
                    <p:nvSpPr>
                      <p:cNvPr id="50271" name="Rectangle 17"/>
                      <p:cNvSpPr>
                        <a:spLocks noChangeArrowheads="1"/>
                      </p:cNvSpPr>
                      <p:nvPr/>
                    </p:nvSpPr>
                    <p:spPr bwMode="auto">
                      <a:xfrm>
                        <a:off x="2605" y="1565"/>
                        <a:ext cx="144" cy="71"/>
                      </a:xfrm>
                      <a:prstGeom prst="rect">
                        <a:avLst/>
                      </a:prstGeom>
                      <a:solidFill>
                        <a:srgbClr val="FFFFCC"/>
                      </a:solidFill>
                      <a:ln w="9525">
                        <a:solidFill>
                          <a:srgbClr val="FFFFCC"/>
                        </a:solidFill>
                        <a:miter lim="800000"/>
                        <a:headEnd/>
                        <a:tailEnd/>
                      </a:ln>
                    </p:spPr>
                    <p:txBody>
                      <a:bodyPr/>
                      <a:lstStyle/>
                      <a:p>
                        <a:endParaRPr lang="en-US"/>
                      </a:p>
                    </p:txBody>
                  </p:sp>
                  <p:grpSp>
                    <p:nvGrpSpPr>
                      <p:cNvPr id="50272" name="Group 18"/>
                      <p:cNvGrpSpPr>
                        <a:grpSpLocks/>
                      </p:cNvGrpSpPr>
                      <p:nvPr/>
                    </p:nvGrpSpPr>
                    <p:grpSpPr bwMode="auto">
                      <a:xfrm>
                        <a:off x="432" y="1553"/>
                        <a:ext cx="2851" cy="1327"/>
                        <a:chOff x="432" y="1553"/>
                        <a:chExt cx="2851" cy="1327"/>
                      </a:xfrm>
                    </p:grpSpPr>
                    <p:sp>
                      <p:nvSpPr>
                        <p:cNvPr id="50273" name="Rectangle 19" descr="75%"/>
                        <p:cNvSpPr>
                          <a:spLocks noChangeArrowheads="1"/>
                        </p:cNvSpPr>
                        <p:nvPr/>
                      </p:nvSpPr>
                      <p:spPr bwMode="auto">
                        <a:xfrm>
                          <a:off x="434" y="1774"/>
                          <a:ext cx="1331" cy="72"/>
                        </a:xfrm>
                        <a:prstGeom prst="rect">
                          <a:avLst/>
                        </a:prstGeom>
                        <a:pattFill prst="pct75">
                          <a:fgClr>
                            <a:srgbClr val="008000"/>
                          </a:fgClr>
                          <a:bgClr>
                            <a:srgbClr val="FFFFFF"/>
                          </a:bgClr>
                        </a:pattFill>
                        <a:ln w="9525">
                          <a:solidFill>
                            <a:srgbClr val="969696"/>
                          </a:solidFill>
                          <a:miter lim="800000"/>
                          <a:headEnd/>
                          <a:tailEnd/>
                        </a:ln>
                      </p:spPr>
                      <p:txBody>
                        <a:bodyPr/>
                        <a:lstStyle/>
                        <a:p>
                          <a:endParaRPr lang="en-US"/>
                        </a:p>
                      </p:txBody>
                    </p:sp>
                    <p:grpSp>
                      <p:nvGrpSpPr>
                        <p:cNvPr id="50274" name="Group 20"/>
                        <p:cNvGrpSpPr>
                          <a:grpSpLocks/>
                        </p:cNvGrpSpPr>
                        <p:nvPr/>
                      </p:nvGrpSpPr>
                      <p:grpSpPr bwMode="auto">
                        <a:xfrm>
                          <a:off x="441" y="1844"/>
                          <a:ext cx="1341" cy="0"/>
                          <a:chOff x="441" y="1844"/>
                          <a:chExt cx="1341" cy="0"/>
                        </a:xfrm>
                      </p:grpSpPr>
                      <p:sp>
                        <p:nvSpPr>
                          <p:cNvPr id="50294" name="Line 21"/>
                          <p:cNvSpPr>
                            <a:spLocks noChangeShapeType="1"/>
                          </p:cNvSpPr>
                          <p:nvPr/>
                        </p:nvSpPr>
                        <p:spPr bwMode="auto">
                          <a:xfrm>
                            <a:off x="1206" y="1844"/>
                            <a:ext cx="576" cy="0"/>
                          </a:xfrm>
                          <a:prstGeom prst="line">
                            <a:avLst/>
                          </a:prstGeom>
                          <a:noFill/>
                          <a:ln w="38100">
                            <a:solidFill>
                              <a:srgbClr val="000000"/>
                            </a:solidFill>
                            <a:round/>
                            <a:headEnd/>
                            <a:tailEnd/>
                          </a:ln>
                        </p:spPr>
                        <p:txBody>
                          <a:bodyPr/>
                          <a:lstStyle/>
                          <a:p>
                            <a:endParaRPr lang="en-US"/>
                          </a:p>
                        </p:txBody>
                      </p:sp>
                      <p:sp>
                        <p:nvSpPr>
                          <p:cNvPr id="50295" name="Line 22"/>
                          <p:cNvSpPr>
                            <a:spLocks noChangeShapeType="1"/>
                          </p:cNvSpPr>
                          <p:nvPr/>
                        </p:nvSpPr>
                        <p:spPr bwMode="auto">
                          <a:xfrm>
                            <a:off x="441" y="1844"/>
                            <a:ext cx="485" cy="0"/>
                          </a:xfrm>
                          <a:prstGeom prst="line">
                            <a:avLst/>
                          </a:prstGeom>
                          <a:noFill/>
                          <a:ln w="38100">
                            <a:solidFill>
                              <a:srgbClr val="000000"/>
                            </a:solidFill>
                            <a:round/>
                            <a:headEnd/>
                            <a:tailEnd/>
                          </a:ln>
                        </p:spPr>
                        <p:txBody>
                          <a:bodyPr/>
                          <a:lstStyle/>
                          <a:p>
                            <a:endParaRPr lang="en-US"/>
                          </a:p>
                        </p:txBody>
                      </p:sp>
                    </p:grpSp>
                    <p:grpSp>
                      <p:nvGrpSpPr>
                        <p:cNvPr id="50275" name="Group 23"/>
                        <p:cNvGrpSpPr>
                          <a:grpSpLocks/>
                        </p:cNvGrpSpPr>
                        <p:nvPr/>
                      </p:nvGrpSpPr>
                      <p:grpSpPr bwMode="auto">
                        <a:xfrm>
                          <a:off x="432" y="1553"/>
                          <a:ext cx="2851" cy="1327"/>
                          <a:chOff x="432" y="1553"/>
                          <a:chExt cx="2851" cy="1327"/>
                        </a:xfrm>
                      </p:grpSpPr>
                      <p:sp>
                        <p:nvSpPr>
                          <p:cNvPr id="50276" name="Oval 24"/>
                          <p:cNvSpPr>
                            <a:spLocks noChangeArrowheads="1"/>
                          </p:cNvSpPr>
                          <p:nvPr/>
                        </p:nvSpPr>
                        <p:spPr bwMode="auto">
                          <a:xfrm>
                            <a:off x="1030" y="2686"/>
                            <a:ext cx="72" cy="72"/>
                          </a:xfrm>
                          <a:prstGeom prst="ellipse">
                            <a:avLst/>
                          </a:prstGeom>
                          <a:solidFill>
                            <a:srgbClr val="000000"/>
                          </a:solidFill>
                          <a:ln w="9525">
                            <a:solidFill>
                              <a:srgbClr val="000000"/>
                            </a:solidFill>
                            <a:round/>
                            <a:headEnd/>
                            <a:tailEnd/>
                          </a:ln>
                        </p:spPr>
                        <p:txBody>
                          <a:bodyPr/>
                          <a:lstStyle/>
                          <a:p>
                            <a:endParaRPr lang="en-US"/>
                          </a:p>
                        </p:txBody>
                      </p:sp>
                      <p:sp>
                        <p:nvSpPr>
                          <p:cNvPr id="50277" name="Line 25"/>
                          <p:cNvSpPr>
                            <a:spLocks noChangeShapeType="1"/>
                          </p:cNvSpPr>
                          <p:nvPr/>
                        </p:nvSpPr>
                        <p:spPr bwMode="auto">
                          <a:xfrm>
                            <a:off x="1294" y="2040"/>
                            <a:ext cx="1440" cy="0"/>
                          </a:xfrm>
                          <a:prstGeom prst="line">
                            <a:avLst/>
                          </a:prstGeom>
                          <a:noFill/>
                          <a:ln w="9525">
                            <a:solidFill>
                              <a:srgbClr val="000000"/>
                            </a:solidFill>
                            <a:prstDash val="dash"/>
                            <a:round/>
                            <a:headEnd/>
                            <a:tailEnd/>
                          </a:ln>
                        </p:spPr>
                        <p:txBody>
                          <a:bodyPr/>
                          <a:lstStyle/>
                          <a:p>
                            <a:endParaRPr lang="en-US"/>
                          </a:p>
                        </p:txBody>
                      </p:sp>
                      <p:sp>
                        <p:nvSpPr>
                          <p:cNvPr id="50278" name="Line 26"/>
                          <p:cNvSpPr>
                            <a:spLocks noChangeShapeType="1"/>
                          </p:cNvSpPr>
                          <p:nvPr/>
                        </p:nvSpPr>
                        <p:spPr bwMode="auto">
                          <a:xfrm>
                            <a:off x="1812" y="1843"/>
                            <a:ext cx="346" cy="0"/>
                          </a:xfrm>
                          <a:prstGeom prst="line">
                            <a:avLst/>
                          </a:prstGeom>
                          <a:noFill/>
                          <a:ln w="9525">
                            <a:solidFill>
                              <a:srgbClr val="000000"/>
                            </a:solidFill>
                            <a:prstDash val="dash"/>
                            <a:round/>
                            <a:headEnd/>
                            <a:tailEnd/>
                          </a:ln>
                        </p:spPr>
                        <p:txBody>
                          <a:bodyPr/>
                          <a:lstStyle/>
                          <a:p>
                            <a:endParaRPr lang="en-US"/>
                          </a:p>
                        </p:txBody>
                      </p:sp>
                      <p:grpSp>
                        <p:nvGrpSpPr>
                          <p:cNvPr id="50279" name="Group 27"/>
                          <p:cNvGrpSpPr>
                            <a:grpSpLocks/>
                          </p:cNvGrpSpPr>
                          <p:nvPr/>
                        </p:nvGrpSpPr>
                        <p:grpSpPr bwMode="auto">
                          <a:xfrm>
                            <a:off x="1801" y="1784"/>
                            <a:ext cx="1451" cy="2"/>
                            <a:chOff x="5301" y="7228"/>
                            <a:chExt cx="3627" cy="5"/>
                          </a:xfrm>
                        </p:grpSpPr>
                        <p:sp>
                          <p:nvSpPr>
                            <p:cNvPr id="50292" name="Line 28"/>
                            <p:cNvSpPr>
                              <a:spLocks noChangeShapeType="1"/>
                            </p:cNvSpPr>
                            <p:nvPr/>
                          </p:nvSpPr>
                          <p:spPr bwMode="auto">
                            <a:xfrm>
                              <a:off x="8352" y="7228"/>
                              <a:ext cx="576" cy="0"/>
                            </a:xfrm>
                            <a:prstGeom prst="line">
                              <a:avLst/>
                            </a:prstGeom>
                            <a:noFill/>
                            <a:ln w="9525">
                              <a:solidFill>
                                <a:srgbClr val="000000"/>
                              </a:solidFill>
                              <a:prstDash val="dash"/>
                              <a:round/>
                              <a:headEnd/>
                              <a:tailEnd/>
                            </a:ln>
                          </p:spPr>
                          <p:txBody>
                            <a:bodyPr/>
                            <a:lstStyle/>
                            <a:p>
                              <a:endParaRPr lang="en-US"/>
                            </a:p>
                          </p:txBody>
                        </p:sp>
                        <p:sp>
                          <p:nvSpPr>
                            <p:cNvPr id="50293" name="Line 29"/>
                            <p:cNvSpPr>
                              <a:spLocks noChangeShapeType="1"/>
                            </p:cNvSpPr>
                            <p:nvPr/>
                          </p:nvSpPr>
                          <p:spPr bwMode="auto">
                            <a:xfrm>
                              <a:off x="5301" y="7233"/>
                              <a:ext cx="2340" cy="0"/>
                            </a:xfrm>
                            <a:prstGeom prst="line">
                              <a:avLst/>
                            </a:prstGeom>
                            <a:noFill/>
                            <a:ln w="9525">
                              <a:solidFill>
                                <a:srgbClr val="000000"/>
                              </a:solidFill>
                              <a:prstDash val="dash"/>
                              <a:round/>
                              <a:headEnd/>
                              <a:tailEnd/>
                            </a:ln>
                          </p:spPr>
                          <p:txBody>
                            <a:bodyPr/>
                            <a:lstStyle/>
                            <a:p>
                              <a:endParaRPr lang="en-US"/>
                            </a:p>
                          </p:txBody>
                        </p:sp>
                      </p:grpSp>
                      <p:grpSp>
                        <p:nvGrpSpPr>
                          <p:cNvPr id="50280" name="Group 30"/>
                          <p:cNvGrpSpPr>
                            <a:grpSpLocks/>
                          </p:cNvGrpSpPr>
                          <p:nvPr/>
                        </p:nvGrpSpPr>
                        <p:grpSpPr bwMode="auto">
                          <a:xfrm>
                            <a:off x="432" y="1556"/>
                            <a:ext cx="1350" cy="296"/>
                            <a:chOff x="1876" y="6702"/>
                            <a:chExt cx="3376" cy="740"/>
                          </a:xfrm>
                        </p:grpSpPr>
                        <p:sp>
                          <p:nvSpPr>
                            <p:cNvPr id="50288" name="Rectangle 31" descr="75%"/>
                            <p:cNvSpPr>
                              <a:spLocks noChangeArrowheads="1"/>
                            </p:cNvSpPr>
                            <p:nvPr/>
                          </p:nvSpPr>
                          <p:spPr bwMode="auto">
                            <a:xfrm>
                              <a:off x="1881" y="6709"/>
                              <a:ext cx="3330" cy="546"/>
                            </a:xfrm>
                            <a:prstGeom prst="rect">
                              <a:avLst/>
                            </a:prstGeom>
                            <a:pattFill prst="pct75">
                              <a:fgClr>
                                <a:srgbClr val="800080"/>
                              </a:fgClr>
                              <a:bgClr>
                                <a:srgbClr val="FFFFFF"/>
                              </a:bgClr>
                            </a:pattFill>
                            <a:ln w="9525">
                              <a:solidFill>
                                <a:srgbClr val="969696"/>
                              </a:solidFill>
                              <a:miter lim="800000"/>
                              <a:headEnd/>
                              <a:tailEnd/>
                            </a:ln>
                          </p:spPr>
                          <p:txBody>
                            <a:bodyPr/>
                            <a:lstStyle/>
                            <a:p>
                              <a:endParaRPr lang="en-US"/>
                            </a:p>
                          </p:txBody>
                        </p:sp>
                        <p:sp>
                          <p:nvSpPr>
                            <p:cNvPr id="50289" name="Line 32" descr="75%"/>
                            <p:cNvSpPr>
                              <a:spLocks noChangeShapeType="1"/>
                            </p:cNvSpPr>
                            <p:nvPr/>
                          </p:nvSpPr>
                          <p:spPr bwMode="auto">
                            <a:xfrm>
                              <a:off x="1891" y="6722"/>
                              <a:ext cx="0" cy="720"/>
                            </a:xfrm>
                            <a:prstGeom prst="line">
                              <a:avLst/>
                            </a:prstGeom>
                            <a:noFill/>
                            <a:ln w="38100">
                              <a:solidFill>
                                <a:srgbClr val="000000"/>
                              </a:solidFill>
                              <a:round/>
                              <a:headEnd/>
                              <a:tailEnd/>
                            </a:ln>
                          </p:spPr>
                          <p:txBody>
                            <a:bodyPr/>
                            <a:lstStyle/>
                            <a:p>
                              <a:endParaRPr lang="en-US"/>
                            </a:p>
                          </p:txBody>
                        </p:sp>
                        <p:sp>
                          <p:nvSpPr>
                            <p:cNvPr id="50290" name="Line 33" descr="75%"/>
                            <p:cNvSpPr>
                              <a:spLocks noChangeShapeType="1"/>
                            </p:cNvSpPr>
                            <p:nvPr/>
                          </p:nvSpPr>
                          <p:spPr bwMode="auto">
                            <a:xfrm>
                              <a:off x="5212" y="6702"/>
                              <a:ext cx="0" cy="720"/>
                            </a:xfrm>
                            <a:prstGeom prst="line">
                              <a:avLst/>
                            </a:prstGeom>
                            <a:noFill/>
                            <a:ln w="38100">
                              <a:solidFill>
                                <a:srgbClr val="000000"/>
                              </a:solidFill>
                              <a:round/>
                              <a:headEnd/>
                              <a:tailEnd/>
                            </a:ln>
                          </p:spPr>
                          <p:txBody>
                            <a:bodyPr/>
                            <a:lstStyle/>
                            <a:p>
                              <a:endParaRPr lang="en-US"/>
                            </a:p>
                          </p:txBody>
                        </p:sp>
                        <p:sp>
                          <p:nvSpPr>
                            <p:cNvPr id="50291" name="Line 34" descr="75%"/>
                            <p:cNvSpPr>
                              <a:spLocks noChangeShapeType="1"/>
                            </p:cNvSpPr>
                            <p:nvPr/>
                          </p:nvSpPr>
                          <p:spPr bwMode="auto">
                            <a:xfrm>
                              <a:off x="1876" y="6702"/>
                              <a:ext cx="3376" cy="0"/>
                            </a:xfrm>
                            <a:prstGeom prst="line">
                              <a:avLst/>
                            </a:prstGeom>
                            <a:noFill/>
                            <a:ln w="38100">
                              <a:solidFill>
                                <a:srgbClr val="000000"/>
                              </a:solidFill>
                              <a:round/>
                              <a:headEnd/>
                              <a:tailEnd/>
                            </a:ln>
                          </p:spPr>
                          <p:txBody>
                            <a:bodyPr/>
                            <a:lstStyle/>
                            <a:p>
                              <a:endParaRPr lang="en-US"/>
                            </a:p>
                          </p:txBody>
                        </p:sp>
                      </p:grpSp>
                      <p:sp>
                        <p:nvSpPr>
                          <p:cNvPr id="50281" name="Rectangle 35" descr="75%"/>
                          <p:cNvSpPr>
                            <a:spLocks noChangeArrowheads="1"/>
                          </p:cNvSpPr>
                          <p:nvPr/>
                        </p:nvSpPr>
                        <p:spPr bwMode="auto">
                          <a:xfrm>
                            <a:off x="925" y="1810"/>
                            <a:ext cx="288" cy="216"/>
                          </a:xfrm>
                          <a:prstGeom prst="rect">
                            <a:avLst/>
                          </a:prstGeom>
                          <a:pattFill prst="pct75">
                            <a:fgClr>
                              <a:srgbClr val="008000"/>
                            </a:fgClr>
                            <a:bgClr>
                              <a:srgbClr val="FFFFFF"/>
                            </a:bgClr>
                          </a:pattFill>
                          <a:ln w="9525">
                            <a:noFill/>
                            <a:miter lim="800000"/>
                            <a:headEnd/>
                            <a:tailEnd/>
                          </a:ln>
                        </p:spPr>
                        <p:txBody>
                          <a:bodyPr/>
                          <a:lstStyle/>
                          <a:p>
                            <a:endParaRPr lang="en-US"/>
                          </a:p>
                        </p:txBody>
                      </p:sp>
                      <p:grpSp>
                        <p:nvGrpSpPr>
                          <p:cNvPr id="50282" name="Group 36"/>
                          <p:cNvGrpSpPr>
                            <a:grpSpLocks/>
                          </p:cNvGrpSpPr>
                          <p:nvPr/>
                        </p:nvGrpSpPr>
                        <p:grpSpPr bwMode="auto">
                          <a:xfrm>
                            <a:off x="926" y="1836"/>
                            <a:ext cx="288" cy="1044"/>
                            <a:chOff x="3112" y="7356"/>
                            <a:chExt cx="720" cy="2612"/>
                          </a:xfrm>
                        </p:grpSpPr>
                        <p:sp>
                          <p:nvSpPr>
                            <p:cNvPr id="50285" name="Line 37"/>
                            <p:cNvSpPr>
                              <a:spLocks noChangeShapeType="1"/>
                            </p:cNvSpPr>
                            <p:nvPr/>
                          </p:nvSpPr>
                          <p:spPr bwMode="auto">
                            <a:xfrm>
                              <a:off x="3112" y="9948"/>
                              <a:ext cx="720" cy="0"/>
                            </a:xfrm>
                            <a:prstGeom prst="line">
                              <a:avLst/>
                            </a:prstGeom>
                            <a:noFill/>
                            <a:ln w="38100">
                              <a:solidFill>
                                <a:srgbClr val="000000"/>
                              </a:solidFill>
                              <a:round/>
                              <a:headEnd/>
                              <a:tailEnd/>
                            </a:ln>
                          </p:spPr>
                          <p:txBody>
                            <a:bodyPr/>
                            <a:lstStyle/>
                            <a:p>
                              <a:endParaRPr lang="en-US"/>
                            </a:p>
                          </p:txBody>
                        </p:sp>
                        <p:sp>
                          <p:nvSpPr>
                            <p:cNvPr id="50286" name="Line 38"/>
                            <p:cNvSpPr>
                              <a:spLocks noChangeShapeType="1"/>
                            </p:cNvSpPr>
                            <p:nvPr/>
                          </p:nvSpPr>
                          <p:spPr bwMode="auto">
                            <a:xfrm>
                              <a:off x="3132" y="7356"/>
                              <a:ext cx="0" cy="2592"/>
                            </a:xfrm>
                            <a:prstGeom prst="line">
                              <a:avLst/>
                            </a:prstGeom>
                            <a:noFill/>
                            <a:ln w="38100">
                              <a:solidFill>
                                <a:srgbClr val="000000"/>
                              </a:solidFill>
                              <a:round/>
                              <a:headEnd/>
                              <a:tailEnd/>
                            </a:ln>
                          </p:spPr>
                          <p:txBody>
                            <a:bodyPr/>
                            <a:lstStyle/>
                            <a:p>
                              <a:endParaRPr lang="en-US"/>
                            </a:p>
                          </p:txBody>
                        </p:sp>
                        <p:sp>
                          <p:nvSpPr>
                            <p:cNvPr id="50287" name="Line 39"/>
                            <p:cNvSpPr>
                              <a:spLocks noChangeShapeType="1"/>
                            </p:cNvSpPr>
                            <p:nvPr/>
                          </p:nvSpPr>
                          <p:spPr bwMode="auto">
                            <a:xfrm>
                              <a:off x="3812" y="7376"/>
                              <a:ext cx="0" cy="2592"/>
                            </a:xfrm>
                            <a:prstGeom prst="line">
                              <a:avLst/>
                            </a:prstGeom>
                            <a:noFill/>
                            <a:ln w="38100">
                              <a:solidFill>
                                <a:srgbClr val="000000"/>
                              </a:solidFill>
                              <a:round/>
                              <a:headEnd/>
                              <a:tailEnd/>
                            </a:ln>
                          </p:spPr>
                          <p:txBody>
                            <a:bodyPr/>
                            <a:lstStyle/>
                            <a:p>
                              <a:endParaRPr lang="en-US"/>
                            </a:p>
                          </p:txBody>
                        </p:sp>
                      </p:grpSp>
                      <p:sp>
                        <p:nvSpPr>
                          <p:cNvPr id="50283" name="Line 40"/>
                          <p:cNvSpPr>
                            <a:spLocks noChangeShapeType="1"/>
                          </p:cNvSpPr>
                          <p:nvPr/>
                        </p:nvSpPr>
                        <p:spPr bwMode="auto">
                          <a:xfrm>
                            <a:off x="1873" y="1559"/>
                            <a:ext cx="0" cy="288"/>
                          </a:xfrm>
                          <a:prstGeom prst="line">
                            <a:avLst/>
                          </a:prstGeom>
                          <a:noFill/>
                          <a:ln w="9525">
                            <a:solidFill>
                              <a:srgbClr val="000000"/>
                            </a:solidFill>
                            <a:round/>
                            <a:headEnd type="triangle" w="med" len="med"/>
                            <a:tailEnd type="triangle" w="med" len="med"/>
                          </a:ln>
                        </p:spPr>
                        <p:txBody>
                          <a:bodyPr/>
                          <a:lstStyle/>
                          <a:p>
                            <a:endParaRPr lang="en-US"/>
                          </a:p>
                        </p:txBody>
                      </p:sp>
                      <p:sp>
                        <p:nvSpPr>
                          <p:cNvPr id="50284" name="Line 41"/>
                          <p:cNvSpPr>
                            <a:spLocks noChangeShapeType="1"/>
                          </p:cNvSpPr>
                          <p:nvPr/>
                        </p:nvSpPr>
                        <p:spPr bwMode="auto">
                          <a:xfrm>
                            <a:off x="1771" y="1553"/>
                            <a:ext cx="1512" cy="0"/>
                          </a:xfrm>
                          <a:prstGeom prst="line">
                            <a:avLst/>
                          </a:prstGeom>
                          <a:noFill/>
                          <a:ln w="9525">
                            <a:solidFill>
                              <a:srgbClr val="000000"/>
                            </a:solidFill>
                            <a:prstDash val="dash"/>
                            <a:round/>
                            <a:headEnd/>
                            <a:tailEnd/>
                          </a:ln>
                        </p:spPr>
                        <p:txBody>
                          <a:bodyPr/>
                          <a:lstStyle/>
                          <a:p>
                            <a:endParaRPr lang="en-US"/>
                          </a:p>
                        </p:txBody>
                      </p:sp>
                    </p:grpSp>
                  </p:grpSp>
                </p:grpSp>
                <p:sp>
                  <p:nvSpPr>
                    <p:cNvPr id="135210" name="Line 42"/>
                    <p:cNvSpPr>
                      <a:spLocks noChangeShapeType="1"/>
                    </p:cNvSpPr>
                    <p:nvPr/>
                  </p:nvSpPr>
                  <p:spPr bwMode="auto">
                    <a:xfrm>
                      <a:off x="912" y="2016"/>
                      <a:ext cx="288" cy="0"/>
                    </a:xfrm>
                    <a:prstGeom prst="line">
                      <a:avLst/>
                    </a:prstGeom>
                    <a:noFill/>
                    <a:ln w="381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sp>
                <p:nvSpPr>
                  <p:cNvPr id="135211" name="Text Box 43"/>
                  <p:cNvSpPr txBox="1">
                    <a:spLocks noChangeArrowheads="1"/>
                  </p:cNvSpPr>
                  <p:nvPr/>
                </p:nvSpPr>
                <p:spPr bwMode="auto">
                  <a:xfrm>
                    <a:off x="1872" y="1584"/>
                    <a:ext cx="285"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000" b="1">
                        <a:latin typeface="Arial" charset="0"/>
                        <a:ea typeface="ＭＳ Ｐゴシック" charset="0"/>
                        <a:cs typeface="Arial" charset="0"/>
                      </a:rPr>
                      <a:t>Df</a:t>
                    </a:r>
                  </a:p>
                </p:txBody>
              </p:sp>
              <p:sp>
                <p:nvSpPr>
                  <p:cNvPr id="135212" name="Text Box 44"/>
                  <p:cNvSpPr txBox="1">
                    <a:spLocks noChangeArrowheads="1"/>
                  </p:cNvSpPr>
                  <p:nvPr/>
                </p:nvSpPr>
                <p:spPr bwMode="auto">
                  <a:xfrm>
                    <a:off x="2256" y="1704"/>
                    <a:ext cx="303"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defRPr/>
                    </a:pPr>
                    <a:r>
                      <a:rPr lang="en-US" sz="2000" b="1">
                        <a:latin typeface="Arial" charset="0"/>
                        <a:ea typeface="ＭＳ Ｐゴシック" charset="0"/>
                        <a:cs typeface="Arial" charset="0"/>
                      </a:rPr>
                      <a:t>xu</a:t>
                    </a:r>
                  </a:p>
                </p:txBody>
              </p:sp>
              <p:sp>
                <p:nvSpPr>
                  <p:cNvPr id="135213" name="Text Box 45"/>
                  <p:cNvSpPr txBox="1">
                    <a:spLocks noChangeArrowheads="1"/>
                  </p:cNvSpPr>
                  <p:nvPr/>
                </p:nvSpPr>
                <p:spPr bwMode="auto">
                  <a:xfrm>
                    <a:off x="3072" y="1536"/>
                    <a:ext cx="624"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defRPr/>
                    </a:pPr>
                    <a:r>
                      <a:rPr lang="en-US" sz="2000" b="1">
                        <a:latin typeface="Arial" charset="0"/>
                        <a:ea typeface="ＭＳ Ｐゴシック" charset="0"/>
                        <a:cs typeface="Arial" charset="0"/>
                      </a:rPr>
                      <a:t>3xu/7</a:t>
                    </a:r>
                  </a:p>
                </p:txBody>
              </p:sp>
            </p:grpSp>
            <p:sp>
              <p:nvSpPr>
                <p:cNvPr id="135214" name="Text Box 46"/>
                <p:cNvSpPr txBox="1">
                  <a:spLocks noChangeArrowheads="1"/>
                </p:cNvSpPr>
                <p:nvPr/>
              </p:nvSpPr>
              <p:spPr bwMode="auto">
                <a:xfrm>
                  <a:off x="3504" y="2292"/>
                  <a:ext cx="2064" cy="32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defRPr/>
                  </a:pPr>
                  <a:r>
                    <a:rPr lang="en-US" sz="2800">
                      <a:solidFill>
                        <a:schemeClr val="accent2"/>
                      </a:solidFill>
                      <a:latin typeface="Arial" charset="0"/>
                      <a:ea typeface="ＭＳ Ｐゴシック" charset="0"/>
                      <a:cs typeface="Arial" charset="0"/>
                    </a:rPr>
                    <a:t>Case2a</a:t>
                  </a:r>
                  <a:r>
                    <a:rPr lang="en-US" sz="2800">
                      <a:latin typeface="Arial" charset="0"/>
                      <a:ea typeface="ＭＳ Ｐゴシック" charset="0"/>
                      <a:cs typeface="Arial" charset="0"/>
                    </a:rPr>
                    <a:t>  3x</a:t>
                  </a:r>
                  <a:r>
                    <a:rPr lang="en-US" sz="2800" baseline="-25000">
                      <a:latin typeface="Arial" charset="0"/>
                      <a:ea typeface="ＭＳ Ｐゴシック" charset="0"/>
                      <a:cs typeface="Arial" charset="0"/>
                    </a:rPr>
                    <a:t>u</a:t>
                  </a:r>
                  <a:r>
                    <a:rPr lang="en-US" sz="2800">
                      <a:latin typeface="Arial" charset="0"/>
                      <a:ea typeface="ＭＳ Ｐゴシック" charset="0"/>
                      <a:cs typeface="Arial" charset="0"/>
                    </a:rPr>
                    <a:t>/ 7 </a:t>
                  </a:r>
                  <a:r>
                    <a:rPr lang="en-US" sz="2800">
                      <a:solidFill>
                        <a:srgbClr val="FF0000"/>
                      </a:solidFill>
                      <a:latin typeface="Arial" charset="0"/>
                      <a:ea typeface="ＭＳ Ｐゴシック" charset="0"/>
                      <a:cs typeface="Arial" charset="0"/>
                    </a:rPr>
                    <a:t>&lt;</a:t>
                  </a:r>
                  <a:r>
                    <a:rPr lang="en-US" sz="2800">
                      <a:latin typeface="Arial" charset="0"/>
                      <a:ea typeface="ＭＳ Ｐゴシック" charset="0"/>
                      <a:cs typeface="Arial" charset="0"/>
                    </a:rPr>
                    <a:t> Df</a:t>
                  </a:r>
                </a:p>
              </p:txBody>
            </p:sp>
          </p:grpSp>
        </p:grpSp>
      </p:grpSp>
      <p:grpSp>
        <p:nvGrpSpPr>
          <p:cNvPr id="135215" name="Group 47"/>
          <p:cNvGrpSpPr>
            <a:grpSpLocks/>
          </p:cNvGrpSpPr>
          <p:nvPr/>
        </p:nvGrpSpPr>
        <p:grpSpPr bwMode="auto">
          <a:xfrm>
            <a:off x="685800" y="4648200"/>
            <a:ext cx="8229600" cy="2114550"/>
            <a:chOff x="432" y="2928"/>
            <a:chExt cx="5184" cy="1332"/>
          </a:xfrm>
        </p:grpSpPr>
        <p:sp>
          <p:nvSpPr>
            <p:cNvPr id="135216" name="Text Box 48"/>
            <p:cNvSpPr txBox="1">
              <a:spLocks noChangeArrowheads="1"/>
            </p:cNvSpPr>
            <p:nvPr/>
          </p:nvSpPr>
          <p:spPr bwMode="auto">
            <a:xfrm>
              <a:off x="3072" y="3012"/>
              <a:ext cx="528"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defRPr/>
              </a:pPr>
              <a:r>
                <a:rPr lang="en-US" sz="2000" b="1">
                  <a:latin typeface="Arial" charset="0"/>
                  <a:ea typeface="ＭＳ Ｐゴシック" charset="0"/>
                  <a:cs typeface="Arial" charset="0"/>
                </a:rPr>
                <a:t>3xu/7</a:t>
              </a:r>
            </a:p>
          </p:txBody>
        </p:sp>
        <p:grpSp>
          <p:nvGrpSpPr>
            <p:cNvPr id="50217" name="Group 49"/>
            <p:cNvGrpSpPr>
              <a:grpSpLocks/>
            </p:cNvGrpSpPr>
            <p:nvPr/>
          </p:nvGrpSpPr>
          <p:grpSpPr bwMode="auto">
            <a:xfrm>
              <a:off x="432" y="2928"/>
              <a:ext cx="5184" cy="1332"/>
              <a:chOff x="432" y="2928"/>
              <a:chExt cx="5184" cy="1332"/>
            </a:xfrm>
          </p:grpSpPr>
          <p:grpSp>
            <p:nvGrpSpPr>
              <p:cNvPr id="50218" name="Group 50"/>
              <p:cNvGrpSpPr>
                <a:grpSpLocks/>
              </p:cNvGrpSpPr>
              <p:nvPr/>
            </p:nvGrpSpPr>
            <p:grpSpPr bwMode="auto">
              <a:xfrm>
                <a:off x="432" y="2928"/>
                <a:ext cx="2957" cy="1332"/>
                <a:chOff x="432" y="2928"/>
                <a:chExt cx="2957" cy="1332"/>
              </a:xfrm>
            </p:grpSpPr>
            <p:grpSp>
              <p:nvGrpSpPr>
                <p:cNvPr id="50220" name="Group 51"/>
                <p:cNvGrpSpPr>
                  <a:grpSpLocks/>
                </p:cNvGrpSpPr>
                <p:nvPr/>
              </p:nvGrpSpPr>
              <p:grpSpPr bwMode="auto">
                <a:xfrm>
                  <a:off x="432" y="2928"/>
                  <a:ext cx="2872" cy="1332"/>
                  <a:chOff x="432" y="2928"/>
                  <a:chExt cx="2872" cy="1332"/>
                </a:xfrm>
              </p:grpSpPr>
              <p:sp>
                <p:nvSpPr>
                  <p:cNvPr id="50226" name="Oval 52" descr="75%"/>
                  <p:cNvSpPr>
                    <a:spLocks noChangeArrowheads="1"/>
                  </p:cNvSpPr>
                  <p:nvPr/>
                </p:nvSpPr>
                <p:spPr bwMode="auto">
                  <a:xfrm>
                    <a:off x="2467" y="3030"/>
                    <a:ext cx="576" cy="542"/>
                  </a:xfrm>
                  <a:prstGeom prst="ellipse">
                    <a:avLst/>
                  </a:prstGeom>
                  <a:pattFill prst="pct75">
                    <a:fgClr>
                      <a:srgbClr val="008000"/>
                    </a:fgClr>
                    <a:bgClr>
                      <a:srgbClr val="FFFFFF"/>
                    </a:bgClr>
                  </a:pattFill>
                  <a:ln w="19050">
                    <a:solidFill>
                      <a:srgbClr val="000000"/>
                    </a:solidFill>
                    <a:round/>
                    <a:headEnd/>
                    <a:tailEnd/>
                  </a:ln>
                </p:spPr>
                <p:txBody>
                  <a:bodyPr/>
                  <a:lstStyle/>
                  <a:p>
                    <a:endParaRPr lang="en-US"/>
                  </a:p>
                </p:txBody>
              </p:sp>
              <p:sp>
                <p:nvSpPr>
                  <p:cNvPr id="50227" name="Rectangle 53" descr="75%"/>
                  <p:cNvSpPr>
                    <a:spLocks noChangeArrowheads="1"/>
                  </p:cNvSpPr>
                  <p:nvPr/>
                </p:nvSpPr>
                <p:spPr bwMode="auto">
                  <a:xfrm>
                    <a:off x="2752" y="2941"/>
                    <a:ext cx="288" cy="407"/>
                  </a:xfrm>
                  <a:prstGeom prst="rect">
                    <a:avLst/>
                  </a:prstGeom>
                  <a:pattFill prst="pct75">
                    <a:fgClr>
                      <a:srgbClr val="800080"/>
                    </a:fgClr>
                    <a:bgClr>
                      <a:srgbClr val="FFFFFF"/>
                    </a:bgClr>
                  </a:pattFill>
                  <a:ln w="19050">
                    <a:solidFill>
                      <a:srgbClr val="000000"/>
                    </a:solidFill>
                    <a:miter lim="800000"/>
                    <a:headEnd/>
                    <a:tailEnd/>
                  </a:ln>
                </p:spPr>
                <p:txBody>
                  <a:bodyPr/>
                  <a:lstStyle/>
                  <a:p>
                    <a:endParaRPr lang="en-US"/>
                  </a:p>
                </p:txBody>
              </p:sp>
              <p:sp>
                <p:nvSpPr>
                  <p:cNvPr id="50228" name="Rectangle 54"/>
                  <p:cNvSpPr>
                    <a:spLocks noChangeArrowheads="1"/>
                  </p:cNvSpPr>
                  <p:nvPr/>
                </p:nvSpPr>
                <p:spPr bwMode="auto">
                  <a:xfrm>
                    <a:off x="2444" y="3001"/>
                    <a:ext cx="306" cy="518"/>
                  </a:xfrm>
                  <a:prstGeom prst="rect">
                    <a:avLst/>
                  </a:prstGeom>
                  <a:solidFill>
                    <a:srgbClr val="FFFFCC"/>
                  </a:solidFill>
                  <a:ln w="9525">
                    <a:solidFill>
                      <a:srgbClr val="FFFFCC"/>
                    </a:solidFill>
                    <a:miter lim="800000"/>
                    <a:headEnd/>
                    <a:tailEnd/>
                  </a:ln>
                </p:spPr>
                <p:txBody>
                  <a:bodyPr/>
                  <a:lstStyle/>
                  <a:p>
                    <a:endParaRPr lang="en-US"/>
                  </a:p>
                </p:txBody>
              </p:sp>
              <p:sp>
                <p:nvSpPr>
                  <p:cNvPr id="50229" name="Line 55"/>
                  <p:cNvSpPr>
                    <a:spLocks noChangeShapeType="1"/>
                  </p:cNvSpPr>
                  <p:nvPr/>
                </p:nvSpPr>
                <p:spPr bwMode="auto">
                  <a:xfrm>
                    <a:off x="3068" y="3342"/>
                    <a:ext cx="230" cy="0"/>
                  </a:xfrm>
                  <a:prstGeom prst="line">
                    <a:avLst/>
                  </a:prstGeom>
                  <a:noFill/>
                  <a:ln w="9525" cap="rnd">
                    <a:solidFill>
                      <a:srgbClr val="000000"/>
                    </a:solidFill>
                    <a:prstDash val="sysDot"/>
                    <a:round/>
                    <a:headEnd/>
                    <a:tailEnd/>
                  </a:ln>
                </p:spPr>
                <p:txBody>
                  <a:bodyPr/>
                  <a:lstStyle/>
                  <a:p>
                    <a:endParaRPr lang="en-US"/>
                  </a:p>
                </p:txBody>
              </p:sp>
              <p:sp>
                <p:nvSpPr>
                  <p:cNvPr id="50230" name="Line 56"/>
                  <p:cNvSpPr>
                    <a:spLocks noChangeShapeType="1"/>
                  </p:cNvSpPr>
                  <p:nvPr/>
                </p:nvSpPr>
                <p:spPr bwMode="auto">
                  <a:xfrm>
                    <a:off x="2516" y="2930"/>
                    <a:ext cx="0" cy="636"/>
                  </a:xfrm>
                  <a:prstGeom prst="line">
                    <a:avLst/>
                  </a:prstGeom>
                  <a:noFill/>
                  <a:ln w="9525">
                    <a:solidFill>
                      <a:srgbClr val="000000"/>
                    </a:solidFill>
                    <a:round/>
                    <a:headEnd type="triangle" w="med" len="med"/>
                    <a:tailEnd type="triangle" w="med" len="med"/>
                  </a:ln>
                </p:spPr>
                <p:txBody>
                  <a:bodyPr/>
                  <a:lstStyle/>
                  <a:p>
                    <a:endParaRPr lang="en-US"/>
                  </a:p>
                </p:txBody>
              </p:sp>
              <p:sp>
                <p:nvSpPr>
                  <p:cNvPr id="50231" name="Rectangle 57"/>
                  <p:cNvSpPr>
                    <a:spLocks noChangeArrowheads="1"/>
                  </p:cNvSpPr>
                  <p:nvPr/>
                </p:nvSpPr>
                <p:spPr bwMode="auto">
                  <a:xfrm>
                    <a:off x="2594" y="3470"/>
                    <a:ext cx="144" cy="216"/>
                  </a:xfrm>
                  <a:prstGeom prst="rect">
                    <a:avLst/>
                  </a:prstGeom>
                  <a:solidFill>
                    <a:srgbClr val="FFFFCC"/>
                  </a:solidFill>
                  <a:ln w="9525">
                    <a:solidFill>
                      <a:srgbClr val="FFFFCC"/>
                    </a:solidFill>
                    <a:miter lim="800000"/>
                    <a:headEnd/>
                    <a:tailEnd/>
                  </a:ln>
                </p:spPr>
                <p:txBody>
                  <a:bodyPr/>
                  <a:lstStyle/>
                  <a:p>
                    <a:endParaRPr lang="en-US"/>
                  </a:p>
                </p:txBody>
              </p:sp>
              <p:sp>
                <p:nvSpPr>
                  <p:cNvPr id="50232" name="Line 58"/>
                  <p:cNvSpPr>
                    <a:spLocks noChangeShapeType="1"/>
                  </p:cNvSpPr>
                  <p:nvPr/>
                </p:nvSpPr>
                <p:spPr bwMode="auto">
                  <a:xfrm>
                    <a:off x="2750" y="2942"/>
                    <a:ext cx="0" cy="1152"/>
                  </a:xfrm>
                  <a:prstGeom prst="line">
                    <a:avLst/>
                  </a:prstGeom>
                  <a:noFill/>
                  <a:ln w="28575">
                    <a:solidFill>
                      <a:srgbClr val="000000"/>
                    </a:solidFill>
                    <a:round/>
                    <a:headEnd/>
                    <a:tailEnd/>
                  </a:ln>
                </p:spPr>
                <p:txBody>
                  <a:bodyPr/>
                  <a:lstStyle/>
                  <a:p>
                    <a:endParaRPr lang="en-US"/>
                  </a:p>
                </p:txBody>
              </p:sp>
              <p:grpSp>
                <p:nvGrpSpPr>
                  <p:cNvPr id="50233" name="Group 59"/>
                  <p:cNvGrpSpPr>
                    <a:grpSpLocks/>
                  </p:cNvGrpSpPr>
                  <p:nvPr/>
                </p:nvGrpSpPr>
                <p:grpSpPr bwMode="auto">
                  <a:xfrm>
                    <a:off x="432" y="2928"/>
                    <a:ext cx="2872" cy="1332"/>
                    <a:chOff x="432" y="2940"/>
                    <a:chExt cx="2872" cy="1332"/>
                  </a:xfrm>
                </p:grpSpPr>
                <p:sp>
                  <p:nvSpPr>
                    <p:cNvPr id="50234" name="Rectangle 60" descr="75%"/>
                    <p:cNvSpPr>
                      <a:spLocks noChangeArrowheads="1"/>
                    </p:cNvSpPr>
                    <p:nvPr/>
                  </p:nvSpPr>
                  <p:spPr bwMode="auto">
                    <a:xfrm>
                      <a:off x="940" y="3218"/>
                      <a:ext cx="252" cy="360"/>
                    </a:xfrm>
                    <a:prstGeom prst="rect">
                      <a:avLst/>
                    </a:prstGeom>
                    <a:pattFill prst="pct75">
                      <a:fgClr>
                        <a:srgbClr val="008000"/>
                      </a:fgClr>
                      <a:bgClr>
                        <a:srgbClr val="FFFFFF"/>
                      </a:bgClr>
                    </a:pattFill>
                    <a:ln w="9525">
                      <a:solidFill>
                        <a:srgbClr val="FFFFFF"/>
                      </a:solidFill>
                      <a:miter lim="800000"/>
                      <a:headEnd/>
                      <a:tailEnd/>
                    </a:ln>
                  </p:spPr>
                  <p:txBody>
                    <a:bodyPr/>
                    <a:lstStyle/>
                    <a:p>
                      <a:endParaRPr lang="en-US"/>
                    </a:p>
                  </p:txBody>
                </p:sp>
                <p:sp>
                  <p:nvSpPr>
                    <p:cNvPr id="50235" name="Oval 61"/>
                    <p:cNvSpPr>
                      <a:spLocks noChangeArrowheads="1"/>
                    </p:cNvSpPr>
                    <p:nvPr/>
                  </p:nvSpPr>
                  <p:spPr bwMode="auto">
                    <a:xfrm>
                      <a:off x="1036" y="4042"/>
                      <a:ext cx="72" cy="72"/>
                    </a:xfrm>
                    <a:prstGeom prst="ellipse">
                      <a:avLst/>
                    </a:prstGeom>
                    <a:solidFill>
                      <a:srgbClr val="000000"/>
                    </a:solidFill>
                    <a:ln w="9525">
                      <a:solidFill>
                        <a:srgbClr val="000000"/>
                      </a:solidFill>
                      <a:round/>
                      <a:headEnd/>
                      <a:tailEnd/>
                    </a:ln>
                  </p:spPr>
                  <p:txBody>
                    <a:bodyPr/>
                    <a:lstStyle/>
                    <a:p>
                      <a:endParaRPr lang="en-US"/>
                    </a:p>
                  </p:txBody>
                </p:sp>
                <p:sp>
                  <p:nvSpPr>
                    <p:cNvPr id="50236" name="Line 62"/>
                    <p:cNvSpPr>
                      <a:spLocks noChangeShapeType="1"/>
                    </p:cNvSpPr>
                    <p:nvPr/>
                  </p:nvSpPr>
                  <p:spPr bwMode="auto">
                    <a:xfrm>
                      <a:off x="1800" y="3232"/>
                      <a:ext cx="216" cy="0"/>
                    </a:xfrm>
                    <a:prstGeom prst="line">
                      <a:avLst/>
                    </a:prstGeom>
                    <a:noFill/>
                    <a:ln w="9525" cap="rnd">
                      <a:solidFill>
                        <a:srgbClr val="000000"/>
                      </a:solidFill>
                      <a:prstDash val="sysDot"/>
                      <a:round/>
                      <a:headEnd/>
                      <a:tailEnd/>
                    </a:ln>
                  </p:spPr>
                  <p:txBody>
                    <a:bodyPr/>
                    <a:lstStyle/>
                    <a:p>
                      <a:endParaRPr lang="en-US"/>
                    </a:p>
                  </p:txBody>
                </p:sp>
                <p:sp>
                  <p:nvSpPr>
                    <p:cNvPr id="50237" name="Line 63"/>
                    <p:cNvSpPr>
                      <a:spLocks noChangeShapeType="1"/>
                    </p:cNvSpPr>
                    <p:nvPr/>
                  </p:nvSpPr>
                  <p:spPr bwMode="auto">
                    <a:xfrm>
                      <a:off x="1864" y="2949"/>
                      <a:ext cx="0" cy="288"/>
                    </a:xfrm>
                    <a:prstGeom prst="line">
                      <a:avLst/>
                    </a:prstGeom>
                    <a:noFill/>
                    <a:ln w="9525">
                      <a:solidFill>
                        <a:srgbClr val="000000"/>
                      </a:solidFill>
                      <a:round/>
                      <a:headEnd type="triangle" w="med" len="med"/>
                      <a:tailEnd type="triangle" w="med" len="med"/>
                    </a:ln>
                  </p:spPr>
                  <p:txBody>
                    <a:bodyPr/>
                    <a:lstStyle/>
                    <a:p>
                      <a:endParaRPr lang="en-US"/>
                    </a:p>
                  </p:txBody>
                </p:sp>
                <p:sp>
                  <p:nvSpPr>
                    <p:cNvPr id="50238" name="Line 64"/>
                    <p:cNvSpPr>
                      <a:spLocks noChangeShapeType="1"/>
                    </p:cNvSpPr>
                    <p:nvPr/>
                  </p:nvSpPr>
                  <p:spPr bwMode="auto">
                    <a:xfrm>
                      <a:off x="1806" y="2947"/>
                      <a:ext cx="1498" cy="0"/>
                    </a:xfrm>
                    <a:prstGeom prst="line">
                      <a:avLst/>
                    </a:prstGeom>
                    <a:noFill/>
                    <a:ln w="9525" cap="rnd">
                      <a:solidFill>
                        <a:srgbClr val="000000"/>
                      </a:solidFill>
                      <a:prstDash val="sysDot"/>
                      <a:round/>
                      <a:headEnd/>
                      <a:tailEnd/>
                    </a:ln>
                  </p:spPr>
                  <p:txBody>
                    <a:bodyPr/>
                    <a:lstStyle/>
                    <a:p>
                      <a:endParaRPr lang="en-US"/>
                    </a:p>
                  </p:txBody>
                </p:sp>
                <p:sp>
                  <p:nvSpPr>
                    <p:cNvPr id="50239" name="Line 65"/>
                    <p:cNvSpPr>
                      <a:spLocks noChangeShapeType="1"/>
                    </p:cNvSpPr>
                    <p:nvPr/>
                  </p:nvSpPr>
                  <p:spPr bwMode="auto">
                    <a:xfrm>
                      <a:off x="1230" y="3575"/>
                      <a:ext cx="1440" cy="0"/>
                    </a:xfrm>
                    <a:prstGeom prst="line">
                      <a:avLst/>
                    </a:prstGeom>
                    <a:noFill/>
                    <a:ln w="9525" cap="rnd">
                      <a:solidFill>
                        <a:srgbClr val="000000"/>
                      </a:solidFill>
                      <a:prstDash val="sysDot"/>
                      <a:round/>
                      <a:headEnd/>
                      <a:tailEnd/>
                    </a:ln>
                  </p:spPr>
                  <p:txBody>
                    <a:bodyPr/>
                    <a:lstStyle/>
                    <a:p>
                      <a:endParaRPr lang="en-US"/>
                    </a:p>
                  </p:txBody>
                </p:sp>
                <p:sp>
                  <p:nvSpPr>
                    <p:cNvPr id="50240" name="Line 66"/>
                    <p:cNvSpPr>
                      <a:spLocks noChangeShapeType="1"/>
                    </p:cNvSpPr>
                    <p:nvPr/>
                  </p:nvSpPr>
                  <p:spPr bwMode="auto">
                    <a:xfrm>
                      <a:off x="1220" y="3356"/>
                      <a:ext cx="1512" cy="0"/>
                    </a:xfrm>
                    <a:prstGeom prst="line">
                      <a:avLst/>
                    </a:prstGeom>
                    <a:noFill/>
                    <a:ln w="9525" cap="rnd">
                      <a:solidFill>
                        <a:srgbClr val="000000"/>
                      </a:solidFill>
                      <a:prstDash val="sysDot"/>
                      <a:round/>
                      <a:headEnd/>
                      <a:tailEnd/>
                    </a:ln>
                  </p:spPr>
                  <p:txBody>
                    <a:bodyPr/>
                    <a:lstStyle/>
                    <a:p>
                      <a:endParaRPr lang="en-US"/>
                    </a:p>
                  </p:txBody>
                </p:sp>
                <p:sp>
                  <p:nvSpPr>
                    <p:cNvPr id="50241" name="Rectangle 67" descr="75%"/>
                    <p:cNvSpPr>
                      <a:spLocks noChangeArrowheads="1"/>
                    </p:cNvSpPr>
                    <p:nvPr/>
                  </p:nvSpPr>
                  <p:spPr bwMode="auto">
                    <a:xfrm>
                      <a:off x="432" y="2940"/>
                      <a:ext cx="1332" cy="288"/>
                    </a:xfrm>
                    <a:prstGeom prst="rect">
                      <a:avLst/>
                    </a:prstGeom>
                    <a:pattFill prst="pct75">
                      <a:fgClr>
                        <a:srgbClr val="800080"/>
                      </a:fgClr>
                      <a:bgClr>
                        <a:srgbClr val="FFFFFF"/>
                      </a:bgClr>
                    </a:pattFill>
                    <a:ln w="9525">
                      <a:solidFill>
                        <a:srgbClr val="969696"/>
                      </a:solidFill>
                      <a:miter lim="800000"/>
                      <a:headEnd/>
                      <a:tailEnd/>
                    </a:ln>
                  </p:spPr>
                  <p:txBody>
                    <a:bodyPr/>
                    <a:lstStyle/>
                    <a:p>
                      <a:endParaRPr lang="en-US"/>
                    </a:p>
                  </p:txBody>
                </p:sp>
                <p:grpSp>
                  <p:nvGrpSpPr>
                    <p:cNvPr id="50242" name="Group 68"/>
                    <p:cNvGrpSpPr>
                      <a:grpSpLocks/>
                    </p:cNvGrpSpPr>
                    <p:nvPr/>
                  </p:nvGrpSpPr>
                  <p:grpSpPr bwMode="auto">
                    <a:xfrm>
                      <a:off x="432" y="2947"/>
                      <a:ext cx="1350" cy="1317"/>
                      <a:chOff x="432" y="2947"/>
                      <a:chExt cx="1350" cy="1317"/>
                    </a:xfrm>
                  </p:grpSpPr>
                  <p:sp>
                    <p:nvSpPr>
                      <p:cNvPr id="50246" name="Line 69"/>
                      <p:cNvSpPr>
                        <a:spLocks noChangeShapeType="1"/>
                      </p:cNvSpPr>
                      <p:nvPr/>
                    </p:nvSpPr>
                    <p:spPr bwMode="auto">
                      <a:xfrm>
                        <a:off x="926" y="4264"/>
                        <a:ext cx="288" cy="0"/>
                      </a:xfrm>
                      <a:prstGeom prst="line">
                        <a:avLst/>
                      </a:prstGeom>
                      <a:noFill/>
                      <a:ln w="38100">
                        <a:solidFill>
                          <a:srgbClr val="000000"/>
                        </a:solidFill>
                        <a:round/>
                        <a:headEnd/>
                        <a:tailEnd/>
                      </a:ln>
                    </p:spPr>
                    <p:txBody>
                      <a:bodyPr/>
                      <a:lstStyle/>
                      <a:p>
                        <a:endParaRPr lang="en-US"/>
                      </a:p>
                    </p:txBody>
                  </p:sp>
                  <p:sp>
                    <p:nvSpPr>
                      <p:cNvPr id="50247" name="Line 70"/>
                      <p:cNvSpPr>
                        <a:spLocks noChangeShapeType="1"/>
                      </p:cNvSpPr>
                      <p:nvPr/>
                    </p:nvSpPr>
                    <p:spPr bwMode="auto">
                      <a:xfrm>
                        <a:off x="432" y="2953"/>
                        <a:ext cx="1350" cy="0"/>
                      </a:xfrm>
                      <a:prstGeom prst="line">
                        <a:avLst/>
                      </a:prstGeom>
                      <a:noFill/>
                      <a:ln w="38100">
                        <a:solidFill>
                          <a:srgbClr val="000000"/>
                        </a:solidFill>
                        <a:round/>
                        <a:headEnd/>
                        <a:tailEnd/>
                      </a:ln>
                    </p:spPr>
                    <p:txBody>
                      <a:bodyPr/>
                      <a:lstStyle/>
                      <a:p>
                        <a:endParaRPr lang="en-US"/>
                      </a:p>
                    </p:txBody>
                  </p:sp>
                  <p:sp>
                    <p:nvSpPr>
                      <p:cNvPr id="50248" name="Line 71"/>
                      <p:cNvSpPr>
                        <a:spLocks noChangeShapeType="1"/>
                      </p:cNvSpPr>
                      <p:nvPr/>
                    </p:nvSpPr>
                    <p:spPr bwMode="auto">
                      <a:xfrm>
                        <a:off x="444" y="2955"/>
                        <a:ext cx="0" cy="288"/>
                      </a:xfrm>
                      <a:prstGeom prst="line">
                        <a:avLst/>
                      </a:prstGeom>
                      <a:noFill/>
                      <a:ln w="38100">
                        <a:solidFill>
                          <a:srgbClr val="000000"/>
                        </a:solidFill>
                        <a:round/>
                        <a:headEnd/>
                        <a:tailEnd/>
                      </a:ln>
                    </p:spPr>
                    <p:txBody>
                      <a:bodyPr/>
                      <a:lstStyle/>
                      <a:p>
                        <a:endParaRPr lang="en-US"/>
                      </a:p>
                    </p:txBody>
                  </p:sp>
                  <p:sp>
                    <p:nvSpPr>
                      <p:cNvPr id="50249" name="Line 72"/>
                      <p:cNvSpPr>
                        <a:spLocks noChangeShapeType="1"/>
                      </p:cNvSpPr>
                      <p:nvPr/>
                    </p:nvSpPr>
                    <p:spPr bwMode="auto">
                      <a:xfrm>
                        <a:off x="1766" y="2947"/>
                        <a:ext cx="0" cy="288"/>
                      </a:xfrm>
                      <a:prstGeom prst="line">
                        <a:avLst/>
                      </a:prstGeom>
                      <a:noFill/>
                      <a:ln w="38100">
                        <a:solidFill>
                          <a:srgbClr val="000000"/>
                        </a:solidFill>
                        <a:round/>
                        <a:headEnd/>
                        <a:tailEnd/>
                      </a:ln>
                    </p:spPr>
                    <p:txBody>
                      <a:bodyPr/>
                      <a:lstStyle/>
                      <a:p>
                        <a:endParaRPr lang="en-US"/>
                      </a:p>
                    </p:txBody>
                  </p:sp>
                  <p:sp>
                    <p:nvSpPr>
                      <p:cNvPr id="50250" name="Line 73"/>
                      <p:cNvSpPr>
                        <a:spLocks noChangeShapeType="1"/>
                      </p:cNvSpPr>
                      <p:nvPr/>
                    </p:nvSpPr>
                    <p:spPr bwMode="auto">
                      <a:xfrm>
                        <a:off x="442" y="3235"/>
                        <a:ext cx="484" cy="0"/>
                      </a:xfrm>
                      <a:prstGeom prst="line">
                        <a:avLst/>
                      </a:prstGeom>
                      <a:noFill/>
                      <a:ln w="38100">
                        <a:solidFill>
                          <a:srgbClr val="000000"/>
                        </a:solidFill>
                        <a:round/>
                        <a:headEnd/>
                        <a:tailEnd/>
                      </a:ln>
                    </p:spPr>
                    <p:txBody>
                      <a:bodyPr/>
                      <a:lstStyle/>
                      <a:p>
                        <a:endParaRPr lang="en-US"/>
                      </a:p>
                    </p:txBody>
                  </p:sp>
                  <p:sp>
                    <p:nvSpPr>
                      <p:cNvPr id="50251" name="Line 74"/>
                      <p:cNvSpPr>
                        <a:spLocks noChangeShapeType="1"/>
                      </p:cNvSpPr>
                      <p:nvPr/>
                    </p:nvSpPr>
                    <p:spPr bwMode="auto">
                      <a:xfrm>
                        <a:off x="1206" y="3235"/>
                        <a:ext cx="576" cy="0"/>
                      </a:xfrm>
                      <a:prstGeom prst="line">
                        <a:avLst/>
                      </a:prstGeom>
                      <a:noFill/>
                      <a:ln w="38100">
                        <a:solidFill>
                          <a:srgbClr val="000000"/>
                        </a:solidFill>
                        <a:round/>
                        <a:headEnd/>
                        <a:tailEnd/>
                      </a:ln>
                    </p:spPr>
                    <p:txBody>
                      <a:bodyPr/>
                      <a:lstStyle/>
                      <a:p>
                        <a:endParaRPr lang="en-US"/>
                      </a:p>
                    </p:txBody>
                  </p:sp>
                </p:grpSp>
                <p:grpSp>
                  <p:nvGrpSpPr>
                    <p:cNvPr id="50243" name="Group 75"/>
                    <p:cNvGrpSpPr>
                      <a:grpSpLocks/>
                    </p:cNvGrpSpPr>
                    <p:nvPr/>
                  </p:nvGrpSpPr>
                  <p:grpSpPr bwMode="auto">
                    <a:xfrm>
                      <a:off x="934" y="3227"/>
                      <a:ext cx="272" cy="1045"/>
                      <a:chOff x="934" y="3227"/>
                      <a:chExt cx="272" cy="1045"/>
                    </a:xfrm>
                  </p:grpSpPr>
                  <p:sp>
                    <p:nvSpPr>
                      <p:cNvPr id="50244" name="Line 76"/>
                      <p:cNvSpPr>
                        <a:spLocks noChangeShapeType="1"/>
                      </p:cNvSpPr>
                      <p:nvPr/>
                    </p:nvSpPr>
                    <p:spPr bwMode="auto">
                      <a:xfrm>
                        <a:off x="934" y="3227"/>
                        <a:ext cx="0" cy="1037"/>
                      </a:xfrm>
                      <a:prstGeom prst="line">
                        <a:avLst/>
                      </a:prstGeom>
                      <a:noFill/>
                      <a:ln w="38100">
                        <a:solidFill>
                          <a:srgbClr val="000000"/>
                        </a:solidFill>
                        <a:round/>
                        <a:headEnd/>
                        <a:tailEnd/>
                      </a:ln>
                    </p:spPr>
                    <p:txBody>
                      <a:bodyPr/>
                      <a:lstStyle/>
                      <a:p>
                        <a:endParaRPr lang="en-US"/>
                      </a:p>
                    </p:txBody>
                  </p:sp>
                  <p:sp>
                    <p:nvSpPr>
                      <p:cNvPr id="50245" name="Line 77"/>
                      <p:cNvSpPr>
                        <a:spLocks noChangeShapeType="1"/>
                      </p:cNvSpPr>
                      <p:nvPr/>
                    </p:nvSpPr>
                    <p:spPr bwMode="auto">
                      <a:xfrm>
                        <a:off x="1206" y="3235"/>
                        <a:ext cx="0" cy="1037"/>
                      </a:xfrm>
                      <a:prstGeom prst="line">
                        <a:avLst/>
                      </a:prstGeom>
                      <a:noFill/>
                      <a:ln w="38100">
                        <a:solidFill>
                          <a:srgbClr val="000000"/>
                        </a:solidFill>
                        <a:round/>
                        <a:headEnd/>
                        <a:tailEnd/>
                      </a:ln>
                    </p:spPr>
                    <p:txBody>
                      <a:bodyPr/>
                      <a:lstStyle/>
                      <a:p>
                        <a:endParaRPr lang="en-US"/>
                      </a:p>
                    </p:txBody>
                  </p:sp>
                </p:grpSp>
              </p:grpSp>
            </p:grpSp>
            <p:sp>
              <p:nvSpPr>
                <p:cNvPr id="135246" name="Line 78"/>
                <p:cNvSpPr>
                  <a:spLocks noChangeShapeType="1"/>
                </p:cNvSpPr>
                <p:nvPr/>
              </p:nvSpPr>
              <p:spPr bwMode="auto">
                <a:xfrm>
                  <a:off x="2746" y="4078"/>
                  <a:ext cx="336" cy="0"/>
                </a:xfrm>
                <a:prstGeom prst="line">
                  <a:avLst/>
                </a:prstGeom>
                <a:noFill/>
                <a:ln w="38100">
                  <a:solidFill>
                    <a:schemeClr val="accent2"/>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135247" name="Text Box 79"/>
                <p:cNvSpPr txBox="1">
                  <a:spLocks noChangeArrowheads="1"/>
                </p:cNvSpPr>
                <p:nvPr/>
              </p:nvSpPr>
              <p:spPr bwMode="auto">
                <a:xfrm>
                  <a:off x="3156" y="3924"/>
                  <a:ext cx="233"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400" b="1">
                      <a:solidFill>
                        <a:schemeClr val="accent2"/>
                      </a:solidFill>
                      <a:latin typeface="Arial" charset="0"/>
                      <a:ea typeface="ＭＳ Ｐゴシック" charset="0"/>
                      <a:cs typeface="Arial" charset="0"/>
                    </a:rPr>
                    <a:t>T</a:t>
                  </a:r>
                </a:p>
              </p:txBody>
            </p:sp>
            <p:sp>
              <p:nvSpPr>
                <p:cNvPr id="135248" name="Text Box 80"/>
                <p:cNvSpPr txBox="1">
                  <a:spLocks noChangeArrowheads="1"/>
                </p:cNvSpPr>
                <p:nvPr/>
              </p:nvSpPr>
              <p:spPr bwMode="auto">
                <a:xfrm>
                  <a:off x="2241" y="3204"/>
                  <a:ext cx="303"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defRPr/>
                  </a:pPr>
                  <a:r>
                    <a:rPr lang="en-US" sz="2000" b="1">
                      <a:latin typeface="Arial" charset="0"/>
                      <a:ea typeface="ＭＳ Ｐゴシック" charset="0"/>
                      <a:cs typeface="Arial" charset="0"/>
                    </a:rPr>
                    <a:t>xu</a:t>
                  </a:r>
                </a:p>
              </p:txBody>
            </p:sp>
            <p:sp>
              <p:nvSpPr>
                <p:cNvPr id="135249" name="Text Box 81"/>
                <p:cNvSpPr txBox="1">
                  <a:spLocks noChangeArrowheads="1"/>
                </p:cNvSpPr>
                <p:nvPr/>
              </p:nvSpPr>
              <p:spPr bwMode="auto">
                <a:xfrm>
                  <a:off x="1848" y="2964"/>
                  <a:ext cx="285"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000" b="1">
                      <a:latin typeface="Arial" charset="0"/>
                      <a:ea typeface="ＭＳ Ｐゴシック" charset="0"/>
                      <a:cs typeface="Arial" charset="0"/>
                    </a:rPr>
                    <a:t>Df</a:t>
                  </a:r>
                </a:p>
              </p:txBody>
            </p:sp>
            <p:sp>
              <p:nvSpPr>
                <p:cNvPr id="50225" name="Rectangle 82" descr="75%"/>
                <p:cNvSpPr>
                  <a:spLocks noChangeArrowheads="1"/>
                </p:cNvSpPr>
                <p:nvPr/>
              </p:nvSpPr>
              <p:spPr bwMode="auto">
                <a:xfrm>
                  <a:off x="948" y="3204"/>
                  <a:ext cx="240" cy="144"/>
                </a:xfrm>
                <a:prstGeom prst="rect">
                  <a:avLst/>
                </a:prstGeom>
                <a:pattFill prst="pct75">
                  <a:fgClr>
                    <a:srgbClr val="800080"/>
                  </a:fgClr>
                  <a:bgClr>
                    <a:srgbClr val="FFFFFF"/>
                  </a:bgClr>
                </a:pattFill>
                <a:ln w="9525">
                  <a:noFill/>
                  <a:miter lim="800000"/>
                  <a:headEnd/>
                  <a:tailEnd/>
                </a:ln>
              </p:spPr>
              <p:txBody>
                <a:bodyPr/>
                <a:lstStyle/>
                <a:p>
                  <a:endParaRPr lang="en-US"/>
                </a:p>
              </p:txBody>
            </p:sp>
          </p:grpSp>
          <p:sp>
            <p:nvSpPr>
              <p:cNvPr id="135251" name="Text Box 83"/>
              <p:cNvSpPr txBox="1">
                <a:spLocks noChangeArrowheads="1"/>
              </p:cNvSpPr>
              <p:nvPr/>
            </p:nvSpPr>
            <p:spPr bwMode="auto">
              <a:xfrm>
                <a:off x="3504" y="3648"/>
                <a:ext cx="2112" cy="32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defRPr/>
                </a:pPr>
                <a:r>
                  <a:rPr lang="en-US" sz="2800">
                    <a:solidFill>
                      <a:schemeClr val="accent2"/>
                    </a:solidFill>
                    <a:latin typeface="Arial" charset="0"/>
                    <a:ea typeface="ＭＳ Ｐゴシック" charset="0"/>
                    <a:cs typeface="Arial" charset="0"/>
                  </a:rPr>
                  <a:t>Case2b</a:t>
                </a:r>
                <a:r>
                  <a:rPr lang="en-US" sz="2800">
                    <a:latin typeface="Arial" charset="0"/>
                    <a:ea typeface="ＭＳ Ｐゴシック" charset="0"/>
                    <a:cs typeface="Arial" charset="0"/>
                  </a:rPr>
                  <a:t> 3x</a:t>
                </a:r>
                <a:r>
                  <a:rPr lang="en-US" sz="2800" baseline="-25000">
                    <a:latin typeface="Arial" charset="0"/>
                    <a:ea typeface="ＭＳ Ｐゴシック" charset="0"/>
                    <a:cs typeface="Arial" charset="0"/>
                  </a:rPr>
                  <a:t>u</a:t>
                </a:r>
                <a:r>
                  <a:rPr lang="en-US" sz="2800">
                    <a:latin typeface="Arial" charset="0"/>
                    <a:ea typeface="ＭＳ Ｐゴシック" charset="0"/>
                    <a:cs typeface="Arial" charset="0"/>
                  </a:rPr>
                  <a:t>/ 7</a:t>
                </a:r>
                <a:r>
                  <a:rPr lang="en-US" sz="2800">
                    <a:solidFill>
                      <a:srgbClr val="FF0000"/>
                    </a:solidFill>
                    <a:latin typeface="Arial" charset="0"/>
                    <a:ea typeface="ＭＳ Ｐゴシック" charset="0"/>
                    <a:cs typeface="Arial" charset="0"/>
                  </a:rPr>
                  <a:t>&gt;</a:t>
                </a:r>
                <a:r>
                  <a:rPr lang="en-US" sz="2800">
                    <a:latin typeface="Arial" charset="0"/>
                    <a:ea typeface="ＭＳ Ｐゴシック" charset="0"/>
                    <a:cs typeface="Arial" charset="0"/>
                  </a:rPr>
                  <a:t>  Df</a:t>
                </a:r>
              </a:p>
            </p:txBody>
          </p:sp>
        </p:grpSp>
      </p:grpSp>
      <p:sp>
        <p:nvSpPr>
          <p:cNvPr id="135252" name="Text Box 84" descr="Recycled paper"/>
          <p:cNvSpPr txBox="1">
            <a:spLocks noChangeArrowheads="1"/>
          </p:cNvSpPr>
          <p:nvPr/>
        </p:nvSpPr>
        <p:spPr bwMode="auto">
          <a:xfrm>
            <a:off x="6019800" y="381000"/>
            <a:ext cx="2681288" cy="1104900"/>
          </a:xfrm>
          <a:prstGeom prst="rect">
            <a:avLst/>
          </a:prstGeom>
          <a:blipFill dpi="0" rotWithShape="0">
            <a:blip r:embed="rId2"/>
            <a:srcRect/>
            <a:tile tx="0" ty="0" sx="100000" sy="100000" flip="none" algn="tl"/>
          </a:blipFill>
          <a:ln w="38100">
            <a:solidFill>
              <a:srgbClr val="663300"/>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defRPr/>
            </a:pPr>
            <a:r>
              <a:rPr lang="en-US" sz="3200" b="1">
                <a:solidFill>
                  <a:srgbClr val="663300"/>
                </a:solidFill>
                <a:latin typeface="Arial" charset="0"/>
                <a:ea typeface="ＭＳ Ｐゴシック" charset="0"/>
                <a:cs typeface="Arial" charset="0"/>
              </a:rPr>
              <a:t>  FLANGED</a:t>
            </a:r>
          </a:p>
          <a:p>
            <a:pPr>
              <a:defRPr/>
            </a:pPr>
            <a:r>
              <a:rPr lang="en-US" sz="3200" b="1">
                <a:solidFill>
                  <a:srgbClr val="663300"/>
                </a:solidFill>
                <a:latin typeface="Arial" charset="0"/>
                <a:ea typeface="ＭＳ Ｐゴシック" charset="0"/>
                <a:cs typeface="Arial" charset="0"/>
              </a:rPr>
              <a:t>    BEAMS</a:t>
            </a:r>
          </a:p>
        </p:txBody>
      </p:sp>
      <p:grpSp>
        <p:nvGrpSpPr>
          <p:cNvPr id="135253" name="Group 85"/>
          <p:cNvGrpSpPr>
            <a:grpSpLocks/>
          </p:cNvGrpSpPr>
          <p:nvPr/>
        </p:nvGrpSpPr>
        <p:grpSpPr bwMode="auto">
          <a:xfrm>
            <a:off x="685800" y="247650"/>
            <a:ext cx="7558088" cy="2270125"/>
            <a:chOff x="432" y="156"/>
            <a:chExt cx="4761" cy="1430"/>
          </a:xfrm>
        </p:grpSpPr>
        <p:grpSp>
          <p:nvGrpSpPr>
            <p:cNvPr id="50181" name="Group 86"/>
            <p:cNvGrpSpPr>
              <a:grpSpLocks/>
            </p:cNvGrpSpPr>
            <p:nvPr/>
          </p:nvGrpSpPr>
          <p:grpSpPr bwMode="auto">
            <a:xfrm>
              <a:off x="432" y="156"/>
              <a:ext cx="2943" cy="1430"/>
              <a:chOff x="432" y="156"/>
              <a:chExt cx="2943" cy="1430"/>
            </a:xfrm>
          </p:grpSpPr>
          <p:grpSp>
            <p:nvGrpSpPr>
              <p:cNvPr id="50183" name="Group 87"/>
              <p:cNvGrpSpPr>
                <a:grpSpLocks/>
              </p:cNvGrpSpPr>
              <p:nvPr/>
            </p:nvGrpSpPr>
            <p:grpSpPr bwMode="auto">
              <a:xfrm>
                <a:off x="432" y="186"/>
                <a:ext cx="2218" cy="1325"/>
                <a:chOff x="432" y="186"/>
                <a:chExt cx="2218" cy="1325"/>
              </a:xfrm>
            </p:grpSpPr>
            <p:grpSp>
              <p:nvGrpSpPr>
                <p:cNvPr id="50199" name="Group 88"/>
                <p:cNvGrpSpPr>
                  <a:grpSpLocks/>
                </p:cNvGrpSpPr>
                <p:nvPr/>
              </p:nvGrpSpPr>
              <p:grpSpPr bwMode="auto">
                <a:xfrm>
                  <a:off x="432" y="186"/>
                  <a:ext cx="2218" cy="1325"/>
                  <a:chOff x="432" y="186"/>
                  <a:chExt cx="2218" cy="1325"/>
                </a:xfrm>
              </p:grpSpPr>
              <p:sp>
                <p:nvSpPr>
                  <p:cNvPr id="50201" name="Line 89"/>
                  <p:cNvSpPr>
                    <a:spLocks noChangeShapeType="1"/>
                  </p:cNvSpPr>
                  <p:nvPr/>
                </p:nvSpPr>
                <p:spPr bwMode="auto">
                  <a:xfrm>
                    <a:off x="1206" y="474"/>
                    <a:ext cx="576" cy="0"/>
                  </a:xfrm>
                  <a:prstGeom prst="line">
                    <a:avLst/>
                  </a:prstGeom>
                  <a:noFill/>
                  <a:ln w="38100">
                    <a:solidFill>
                      <a:srgbClr val="000000"/>
                    </a:solidFill>
                    <a:round/>
                    <a:headEnd/>
                    <a:tailEnd/>
                  </a:ln>
                </p:spPr>
                <p:txBody>
                  <a:bodyPr/>
                  <a:lstStyle/>
                  <a:p>
                    <a:endParaRPr lang="en-US"/>
                  </a:p>
                </p:txBody>
              </p:sp>
              <p:grpSp>
                <p:nvGrpSpPr>
                  <p:cNvPr id="50202" name="Group 90"/>
                  <p:cNvGrpSpPr>
                    <a:grpSpLocks/>
                  </p:cNvGrpSpPr>
                  <p:nvPr/>
                </p:nvGrpSpPr>
                <p:grpSpPr bwMode="auto">
                  <a:xfrm>
                    <a:off x="432" y="186"/>
                    <a:ext cx="2218" cy="1325"/>
                    <a:chOff x="432" y="186"/>
                    <a:chExt cx="2218" cy="1325"/>
                  </a:xfrm>
                </p:grpSpPr>
                <p:sp>
                  <p:nvSpPr>
                    <p:cNvPr id="50204" name="Rectangle 91" descr="75%"/>
                    <p:cNvSpPr>
                      <a:spLocks noChangeArrowheads="1"/>
                    </p:cNvSpPr>
                    <p:nvPr/>
                  </p:nvSpPr>
                  <p:spPr bwMode="auto">
                    <a:xfrm>
                      <a:off x="436" y="196"/>
                      <a:ext cx="1332" cy="218"/>
                    </a:xfrm>
                    <a:prstGeom prst="rect">
                      <a:avLst/>
                    </a:prstGeom>
                    <a:pattFill prst="pct75">
                      <a:fgClr>
                        <a:srgbClr val="800080"/>
                      </a:fgClr>
                      <a:bgClr>
                        <a:srgbClr val="FFFFFF"/>
                      </a:bgClr>
                    </a:pattFill>
                    <a:ln w="9525">
                      <a:solidFill>
                        <a:srgbClr val="969696"/>
                      </a:solidFill>
                      <a:miter lim="800000"/>
                      <a:headEnd/>
                      <a:tailEnd/>
                    </a:ln>
                  </p:spPr>
                  <p:txBody>
                    <a:bodyPr/>
                    <a:lstStyle/>
                    <a:p>
                      <a:endParaRPr lang="en-US"/>
                    </a:p>
                  </p:txBody>
                </p:sp>
                <p:sp>
                  <p:nvSpPr>
                    <p:cNvPr id="50205" name="Oval 92"/>
                    <p:cNvSpPr>
                      <a:spLocks noChangeArrowheads="1"/>
                    </p:cNvSpPr>
                    <p:nvPr/>
                  </p:nvSpPr>
                  <p:spPr bwMode="auto">
                    <a:xfrm>
                      <a:off x="1024" y="1389"/>
                      <a:ext cx="72" cy="72"/>
                    </a:xfrm>
                    <a:prstGeom prst="ellipse">
                      <a:avLst/>
                    </a:prstGeom>
                    <a:solidFill>
                      <a:srgbClr val="000000"/>
                    </a:solidFill>
                    <a:ln w="9525">
                      <a:solidFill>
                        <a:srgbClr val="000000"/>
                      </a:solidFill>
                      <a:round/>
                      <a:headEnd/>
                      <a:tailEnd/>
                    </a:ln>
                  </p:spPr>
                  <p:txBody>
                    <a:bodyPr/>
                    <a:lstStyle/>
                    <a:p>
                      <a:endParaRPr lang="en-US"/>
                    </a:p>
                  </p:txBody>
                </p:sp>
                <p:sp>
                  <p:nvSpPr>
                    <p:cNvPr id="50206" name="Line 93"/>
                    <p:cNvSpPr>
                      <a:spLocks noChangeShapeType="1"/>
                    </p:cNvSpPr>
                    <p:nvPr/>
                  </p:nvSpPr>
                  <p:spPr bwMode="auto">
                    <a:xfrm>
                      <a:off x="432" y="186"/>
                      <a:ext cx="1350" cy="0"/>
                    </a:xfrm>
                    <a:prstGeom prst="line">
                      <a:avLst/>
                    </a:prstGeom>
                    <a:noFill/>
                    <a:ln w="38100">
                      <a:solidFill>
                        <a:srgbClr val="000000"/>
                      </a:solidFill>
                      <a:round/>
                      <a:headEnd/>
                      <a:tailEnd/>
                    </a:ln>
                  </p:spPr>
                  <p:txBody>
                    <a:bodyPr/>
                    <a:lstStyle/>
                    <a:p>
                      <a:endParaRPr lang="en-US"/>
                    </a:p>
                  </p:txBody>
                </p:sp>
                <p:sp>
                  <p:nvSpPr>
                    <p:cNvPr id="50207" name="Line 94"/>
                    <p:cNvSpPr>
                      <a:spLocks noChangeShapeType="1"/>
                    </p:cNvSpPr>
                    <p:nvPr/>
                  </p:nvSpPr>
                  <p:spPr bwMode="auto">
                    <a:xfrm>
                      <a:off x="444" y="194"/>
                      <a:ext cx="0" cy="288"/>
                    </a:xfrm>
                    <a:prstGeom prst="line">
                      <a:avLst/>
                    </a:prstGeom>
                    <a:noFill/>
                    <a:ln w="38100">
                      <a:solidFill>
                        <a:srgbClr val="000000"/>
                      </a:solidFill>
                      <a:round/>
                      <a:headEnd/>
                      <a:tailEnd/>
                    </a:ln>
                  </p:spPr>
                  <p:txBody>
                    <a:bodyPr/>
                    <a:lstStyle/>
                    <a:p>
                      <a:endParaRPr lang="en-US"/>
                    </a:p>
                  </p:txBody>
                </p:sp>
                <p:sp>
                  <p:nvSpPr>
                    <p:cNvPr id="50208" name="Line 95"/>
                    <p:cNvSpPr>
                      <a:spLocks noChangeShapeType="1"/>
                    </p:cNvSpPr>
                    <p:nvPr/>
                  </p:nvSpPr>
                  <p:spPr bwMode="auto">
                    <a:xfrm>
                      <a:off x="1766" y="186"/>
                      <a:ext cx="0" cy="288"/>
                    </a:xfrm>
                    <a:prstGeom prst="line">
                      <a:avLst/>
                    </a:prstGeom>
                    <a:noFill/>
                    <a:ln w="38100">
                      <a:solidFill>
                        <a:srgbClr val="000000"/>
                      </a:solidFill>
                      <a:round/>
                      <a:headEnd/>
                      <a:tailEnd/>
                    </a:ln>
                  </p:spPr>
                  <p:txBody>
                    <a:bodyPr/>
                    <a:lstStyle/>
                    <a:p>
                      <a:endParaRPr lang="en-US"/>
                    </a:p>
                  </p:txBody>
                </p:sp>
                <p:sp>
                  <p:nvSpPr>
                    <p:cNvPr id="50209" name="Line 96"/>
                    <p:cNvSpPr>
                      <a:spLocks noChangeShapeType="1"/>
                    </p:cNvSpPr>
                    <p:nvPr/>
                  </p:nvSpPr>
                  <p:spPr bwMode="auto">
                    <a:xfrm>
                      <a:off x="442" y="474"/>
                      <a:ext cx="484" cy="0"/>
                    </a:xfrm>
                    <a:prstGeom prst="line">
                      <a:avLst/>
                    </a:prstGeom>
                    <a:noFill/>
                    <a:ln w="38100">
                      <a:solidFill>
                        <a:srgbClr val="000000"/>
                      </a:solidFill>
                      <a:round/>
                      <a:headEnd/>
                      <a:tailEnd/>
                    </a:ln>
                  </p:spPr>
                  <p:txBody>
                    <a:bodyPr/>
                    <a:lstStyle/>
                    <a:p>
                      <a:endParaRPr lang="en-US"/>
                    </a:p>
                  </p:txBody>
                </p:sp>
                <p:sp>
                  <p:nvSpPr>
                    <p:cNvPr id="50210" name="Line 97"/>
                    <p:cNvSpPr>
                      <a:spLocks noChangeShapeType="1"/>
                    </p:cNvSpPr>
                    <p:nvPr/>
                  </p:nvSpPr>
                  <p:spPr bwMode="auto">
                    <a:xfrm>
                      <a:off x="934" y="466"/>
                      <a:ext cx="0" cy="1037"/>
                    </a:xfrm>
                    <a:prstGeom prst="line">
                      <a:avLst/>
                    </a:prstGeom>
                    <a:noFill/>
                    <a:ln w="38100">
                      <a:solidFill>
                        <a:srgbClr val="000000"/>
                      </a:solidFill>
                      <a:round/>
                      <a:headEnd/>
                      <a:tailEnd/>
                    </a:ln>
                  </p:spPr>
                  <p:txBody>
                    <a:bodyPr/>
                    <a:lstStyle/>
                    <a:p>
                      <a:endParaRPr lang="en-US"/>
                    </a:p>
                  </p:txBody>
                </p:sp>
                <p:sp>
                  <p:nvSpPr>
                    <p:cNvPr id="50211" name="Line 98"/>
                    <p:cNvSpPr>
                      <a:spLocks noChangeShapeType="1"/>
                    </p:cNvSpPr>
                    <p:nvPr/>
                  </p:nvSpPr>
                  <p:spPr bwMode="auto">
                    <a:xfrm>
                      <a:off x="1206" y="474"/>
                      <a:ext cx="0" cy="1037"/>
                    </a:xfrm>
                    <a:prstGeom prst="line">
                      <a:avLst/>
                    </a:prstGeom>
                    <a:noFill/>
                    <a:ln w="38100">
                      <a:solidFill>
                        <a:srgbClr val="000000"/>
                      </a:solidFill>
                      <a:round/>
                      <a:headEnd/>
                      <a:tailEnd/>
                    </a:ln>
                  </p:spPr>
                  <p:txBody>
                    <a:bodyPr/>
                    <a:lstStyle/>
                    <a:p>
                      <a:endParaRPr lang="en-US"/>
                    </a:p>
                  </p:txBody>
                </p:sp>
                <p:sp>
                  <p:nvSpPr>
                    <p:cNvPr id="50212" name="Line 99"/>
                    <p:cNvSpPr>
                      <a:spLocks noChangeShapeType="1"/>
                    </p:cNvSpPr>
                    <p:nvPr/>
                  </p:nvSpPr>
                  <p:spPr bwMode="auto">
                    <a:xfrm>
                      <a:off x="926" y="1503"/>
                      <a:ext cx="288" cy="0"/>
                    </a:xfrm>
                    <a:prstGeom prst="line">
                      <a:avLst/>
                    </a:prstGeom>
                    <a:noFill/>
                    <a:ln w="38100">
                      <a:solidFill>
                        <a:srgbClr val="000000"/>
                      </a:solidFill>
                      <a:round/>
                      <a:headEnd/>
                      <a:tailEnd/>
                    </a:ln>
                  </p:spPr>
                  <p:txBody>
                    <a:bodyPr/>
                    <a:lstStyle/>
                    <a:p>
                      <a:endParaRPr lang="en-US"/>
                    </a:p>
                  </p:txBody>
                </p:sp>
                <p:sp>
                  <p:nvSpPr>
                    <p:cNvPr id="50213" name="Line 100"/>
                    <p:cNvSpPr>
                      <a:spLocks noChangeShapeType="1"/>
                    </p:cNvSpPr>
                    <p:nvPr/>
                  </p:nvSpPr>
                  <p:spPr bwMode="auto">
                    <a:xfrm>
                      <a:off x="1844" y="196"/>
                      <a:ext cx="806" cy="0"/>
                    </a:xfrm>
                    <a:prstGeom prst="line">
                      <a:avLst/>
                    </a:prstGeom>
                    <a:noFill/>
                    <a:ln w="9525" cap="rnd">
                      <a:solidFill>
                        <a:srgbClr val="000000"/>
                      </a:solidFill>
                      <a:prstDash val="sysDot"/>
                      <a:round/>
                      <a:headEnd/>
                      <a:tailEnd/>
                    </a:ln>
                  </p:spPr>
                  <p:txBody>
                    <a:bodyPr/>
                    <a:lstStyle/>
                    <a:p>
                      <a:endParaRPr lang="en-US"/>
                    </a:p>
                  </p:txBody>
                </p:sp>
                <p:sp>
                  <p:nvSpPr>
                    <p:cNvPr id="50214" name="Line 101"/>
                    <p:cNvSpPr>
                      <a:spLocks noChangeShapeType="1"/>
                    </p:cNvSpPr>
                    <p:nvPr/>
                  </p:nvSpPr>
                  <p:spPr bwMode="auto">
                    <a:xfrm>
                      <a:off x="1782" y="474"/>
                      <a:ext cx="288" cy="0"/>
                    </a:xfrm>
                    <a:prstGeom prst="line">
                      <a:avLst/>
                    </a:prstGeom>
                    <a:noFill/>
                    <a:ln w="9525">
                      <a:solidFill>
                        <a:srgbClr val="000000"/>
                      </a:solidFill>
                      <a:round/>
                      <a:headEnd/>
                      <a:tailEnd/>
                    </a:ln>
                  </p:spPr>
                  <p:txBody>
                    <a:bodyPr/>
                    <a:lstStyle/>
                    <a:p>
                      <a:endParaRPr lang="en-US"/>
                    </a:p>
                  </p:txBody>
                </p:sp>
                <p:sp>
                  <p:nvSpPr>
                    <p:cNvPr id="50215" name="Line 102"/>
                    <p:cNvSpPr>
                      <a:spLocks noChangeShapeType="1"/>
                    </p:cNvSpPr>
                    <p:nvPr/>
                  </p:nvSpPr>
                  <p:spPr bwMode="auto">
                    <a:xfrm>
                      <a:off x="1898" y="186"/>
                      <a:ext cx="0" cy="288"/>
                    </a:xfrm>
                    <a:prstGeom prst="line">
                      <a:avLst/>
                    </a:prstGeom>
                    <a:noFill/>
                    <a:ln w="9525">
                      <a:solidFill>
                        <a:srgbClr val="000000"/>
                      </a:solidFill>
                      <a:round/>
                      <a:headEnd type="triangle" w="med" len="med"/>
                      <a:tailEnd type="triangle" w="med" len="med"/>
                    </a:ln>
                  </p:spPr>
                  <p:txBody>
                    <a:bodyPr/>
                    <a:lstStyle/>
                    <a:p>
                      <a:endParaRPr lang="en-US"/>
                    </a:p>
                  </p:txBody>
                </p:sp>
              </p:grpSp>
              <p:sp>
                <p:nvSpPr>
                  <p:cNvPr id="50203" name="Line 103"/>
                  <p:cNvSpPr>
                    <a:spLocks noChangeShapeType="1"/>
                  </p:cNvSpPr>
                  <p:nvPr/>
                </p:nvSpPr>
                <p:spPr bwMode="auto">
                  <a:xfrm>
                    <a:off x="442" y="405"/>
                    <a:ext cx="1324" cy="0"/>
                  </a:xfrm>
                  <a:prstGeom prst="line">
                    <a:avLst/>
                  </a:prstGeom>
                  <a:noFill/>
                  <a:ln w="57150">
                    <a:solidFill>
                      <a:srgbClr val="000000"/>
                    </a:solidFill>
                    <a:round/>
                    <a:headEnd/>
                    <a:tailEnd/>
                  </a:ln>
                </p:spPr>
                <p:txBody>
                  <a:bodyPr/>
                  <a:lstStyle/>
                  <a:p>
                    <a:endParaRPr lang="en-US"/>
                  </a:p>
                </p:txBody>
              </p:sp>
            </p:grpSp>
            <p:sp>
              <p:nvSpPr>
                <p:cNvPr id="135272" name="Text Box 104"/>
                <p:cNvSpPr txBox="1">
                  <a:spLocks noChangeArrowheads="1"/>
                </p:cNvSpPr>
                <p:nvPr/>
              </p:nvSpPr>
              <p:spPr bwMode="auto">
                <a:xfrm>
                  <a:off x="1884" y="186"/>
                  <a:ext cx="285"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000" b="1">
                      <a:latin typeface="Arial" charset="0"/>
                      <a:ea typeface="ＭＳ Ｐゴシック" charset="0"/>
                      <a:cs typeface="Arial" charset="0"/>
                    </a:rPr>
                    <a:t>Df</a:t>
                  </a:r>
                </a:p>
              </p:txBody>
            </p:sp>
          </p:grpSp>
          <p:grpSp>
            <p:nvGrpSpPr>
              <p:cNvPr id="50184" name="Group 105"/>
              <p:cNvGrpSpPr>
                <a:grpSpLocks/>
              </p:cNvGrpSpPr>
              <p:nvPr/>
            </p:nvGrpSpPr>
            <p:grpSpPr bwMode="auto">
              <a:xfrm>
                <a:off x="1840" y="156"/>
                <a:ext cx="1535" cy="1430"/>
                <a:chOff x="1840" y="156"/>
                <a:chExt cx="1535" cy="1430"/>
              </a:xfrm>
            </p:grpSpPr>
            <p:grpSp>
              <p:nvGrpSpPr>
                <p:cNvPr id="50185" name="Group 106"/>
                <p:cNvGrpSpPr>
                  <a:grpSpLocks/>
                </p:cNvGrpSpPr>
                <p:nvPr/>
              </p:nvGrpSpPr>
              <p:grpSpPr bwMode="auto">
                <a:xfrm>
                  <a:off x="1840" y="192"/>
                  <a:ext cx="1270" cy="1270"/>
                  <a:chOff x="1840" y="192"/>
                  <a:chExt cx="1270" cy="1270"/>
                </a:xfrm>
              </p:grpSpPr>
              <p:sp>
                <p:nvSpPr>
                  <p:cNvPr id="50190" name="Oval 107" descr="75%"/>
                  <p:cNvSpPr>
                    <a:spLocks noChangeArrowheads="1"/>
                  </p:cNvSpPr>
                  <p:nvPr/>
                </p:nvSpPr>
                <p:spPr bwMode="auto">
                  <a:xfrm>
                    <a:off x="2589" y="213"/>
                    <a:ext cx="288" cy="213"/>
                  </a:xfrm>
                  <a:prstGeom prst="ellipse">
                    <a:avLst/>
                  </a:prstGeom>
                  <a:pattFill prst="pct75">
                    <a:fgClr>
                      <a:srgbClr val="800080"/>
                    </a:fgClr>
                    <a:bgClr>
                      <a:srgbClr val="FFFFFF"/>
                    </a:bgClr>
                  </a:pattFill>
                  <a:ln w="19050">
                    <a:solidFill>
                      <a:srgbClr val="000000"/>
                    </a:solidFill>
                    <a:round/>
                    <a:headEnd/>
                    <a:tailEnd/>
                  </a:ln>
                </p:spPr>
                <p:txBody>
                  <a:bodyPr/>
                  <a:lstStyle/>
                  <a:p>
                    <a:endParaRPr lang="en-US"/>
                  </a:p>
                </p:txBody>
              </p:sp>
              <p:sp>
                <p:nvSpPr>
                  <p:cNvPr id="50191" name="Rectangle 108" descr="75%"/>
                  <p:cNvSpPr>
                    <a:spLocks noChangeArrowheads="1"/>
                  </p:cNvSpPr>
                  <p:nvPr/>
                </p:nvSpPr>
                <p:spPr bwMode="auto">
                  <a:xfrm>
                    <a:off x="2704" y="195"/>
                    <a:ext cx="173" cy="115"/>
                  </a:xfrm>
                  <a:prstGeom prst="rect">
                    <a:avLst/>
                  </a:prstGeom>
                  <a:pattFill prst="pct75">
                    <a:fgClr>
                      <a:srgbClr val="800080"/>
                    </a:fgClr>
                    <a:bgClr>
                      <a:srgbClr val="FFFFFF"/>
                    </a:bgClr>
                  </a:pattFill>
                  <a:ln w="19050">
                    <a:solidFill>
                      <a:srgbClr val="000000"/>
                    </a:solidFill>
                    <a:miter lim="800000"/>
                    <a:headEnd/>
                    <a:tailEnd/>
                  </a:ln>
                </p:spPr>
                <p:txBody>
                  <a:bodyPr/>
                  <a:lstStyle/>
                  <a:p>
                    <a:endParaRPr lang="en-US"/>
                  </a:p>
                </p:txBody>
              </p:sp>
              <p:grpSp>
                <p:nvGrpSpPr>
                  <p:cNvPr id="50192" name="Group 109"/>
                  <p:cNvGrpSpPr>
                    <a:grpSpLocks/>
                  </p:cNvGrpSpPr>
                  <p:nvPr/>
                </p:nvGrpSpPr>
                <p:grpSpPr bwMode="auto">
                  <a:xfrm>
                    <a:off x="1840" y="192"/>
                    <a:ext cx="1270" cy="1270"/>
                    <a:chOff x="1840" y="192"/>
                    <a:chExt cx="1270" cy="1270"/>
                  </a:xfrm>
                </p:grpSpPr>
                <p:sp>
                  <p:nvSpPr>
                    <p:cNvPr id="50193" name="Rectangle 110"/>
                    <p:cNvSpPr>
                      <a:spLocks noChangeArrowheads="1"/>
                    </p:cNvSpPr>
                    <p:nvPr/>
                  </p:nvSpPr>
                  <p:spPr bwMode="auto">
                    <a:xfrm>
                      <a:off x="2589" y="195"/>
                      <a:ext cx="115" cy="288"/>
                    </a:xfrm>
                    <a:prstGeom prst="rect">
                      <a:avLst/>
                    </a:prstGeom>
                    <a:solidFill>
                      <a:srgbClr val="FFFFCC"/>
                    </a:solidFill>
                    <a:ln w="9525">
                      <a:solidFill>
                        <a:srgbClr val="FFFFCC"/>
                      </a:solidFill>
                      <a:miter lim="800000"/>
                      <a:headEnd/>
                      <a:tailEnd/>
                    </a:ln>
                  </p:spPr>
                  <p:txBody>
                    <a:bodyPr/>
                    <a:lstStyle/>
                    <a:p>
                      <a:endParaRPr lang="en-US"/>
                    </a:p>
                  </p:txBody>
                </p:sp>
                <p:sp>
                  <p:nvSpPr>
                    <p:cNvPr id="50194" name="Line 111"/>
                    <p:cNvSpPr>
                      <a:spLocks noChangeShapeType="1"/>
                    </p:cNvSpPr>
                    <p:nvPr/>
                  </p:nvSpPr>
                  <p:spPr bwMode="auto">
                    <a:xfrm>
                      <a:off x="1840" y="426"/>
                      <a:ext cx="864" cy="0"/>
                    </a:xfrm>
                    <a:prstGeom prst="line">
                      <a:avLst/>
                    </a:prstGeom>
                    <a:noFill/>
                    <a:ln w="9525" cap="rnd">
                      <a:solidFill>
                        <a:srgbClr val="000000"/>
                      </a:solidFill>
                      <a:prstDash val="sysDot"/>
                      <a:round/>
                      <a:headEnd/>
                      <a:tailEnd/>
                    </a:ln>
                  </p:spPr>
                  <p:txBody>
                    <a:bodyPr/>
                    <a:lstStyle/>
                    <a:p>
                      <a:endParaRPr lang="en-US"/>
                    </a:p>
                  </p:txBody>
                </p:sp>
                <p:sp>
                  <p:nvSpPr>
                    <p:cNvPr id="50195" name="Line 112"/>
                    <p:cNvSpPr>
                      <a:spLocks noChangeShapeType="1"/>
                    </p:cNvSpPr>
                    <p:nvPr/>
                  </p:nvSpPr>
                  <p:spPr bwMode="auto">
                    <a:xfrm>
                      <a:off x="2704" y="195"/>
                      <a:ext cx="0" cy="1267"/>
                    </a:xfrm>
                    <a:prstGeom prst="line">
                      <a:avLst/>
                    </a:prstGeom>
                    <a:noFill/>
                    <a:ln w="38100">
                      <a:solidFill>
                        <a:srgbClr val="000000"/>
                      </a:solidFill>
                      <a:round/>
                      <a:headEnd/>
                      <a:tailEnd/>
                    </a:ln>
                  </p:spPr>
                  <p:txBody>
                    <a:bodyPr/>
                    <a:lstStyle/>
                    <a:p>
                      <a:endParaRPr lang="en-US"/>
                    </a:p>
                  </p:txBody>
                </p:sp>
                <p:sp>
                  <p:nvSpPr>
                    <p:cNvPr id="50196" name="Line 113"/>
                    <p:cNvSpPr>
                      <a:spLocks noChangeShapeType="1"/>
                    </p:cNvSpPr>
                    <p:nvPr/>
                  </p:nvSpPr>
                  <p:spPr bwMode="auto">
                    <a:xfrm>
                      <a:off x="2585" y="195"/>
                      <a:ext cx="0" cy="231"/>
                    </a:xfrm>
                    <a:prstGeom prst="line">
                      <a:avLst/>
                    </a:prstGeom>
                    <a:noFill/>
                    <a:ln w="9525">
                      <a:solidFill>
                        <a:srgbClr val="000000"/>
                      </a:solidFill>
                      <a:round/>
                      <a:headEnd type="triangle" w="med" len="med"/>
                      <a:tailEnd type="triangle" w="med" len="med"/>
                    </a:ln>
                  </p:spPr>
                  <p:txBody>
                    <a:bodyPr/>
                    <a:lstStyle/>
                    <a:p>
                      <a:endParaRPr lang="en-US"/>
                    </a:p>
                  </p:txBody>
                </p:sp>
                <p:sp>
                  <p:nvSpPr>
                    <p:cNvPr id="50197" name="Line 114"/>
                    <p:cNvSpPr>
                      <a:spLocks noChangeShapeType="1"/>
                    </p:cNvSpPr>
                    <p:nvPr/>
                  </p:nvSpPr>
                  <p:spPr bwMode="auto">
                    <a:xfrm flipH="1">
                      <a:off x="2877" y="294"/>
                      <a:ext cx="230" cy="0"/>
                    </a:xfrm>
                    <a:prstGeom prst="line">
                      <a:avLst/>
                    </a:prstGeom>
                    <a:noFill/>
                    <a:ln w="38100">
                      <a:solidFill>
                        <a:srgbClr val="FF0000"/>
                      </a:solidFill>
                      <a:round/>
                      <a:headEnd/>
                      <a:tailEnd type="triangle" w="med" len="med"/>
                    </a:ln>
                  </p:spPr>
                  <p:txBody>
                    <a:bodyPr/>
                    <a:lstStyle/>
                    <a:p>
                      <a:endParaRPr lang="en-US"/>
                    </a:p>
                  </p:txBody>
                </p:sp>
                <p:sp>
                  <p:nvSpPr>
                    <p:cNvPr id="50198" name="Line 115"/>
                    <p:cNvSpPr>
                      <a:spLocks noChangeShapeType="1"/>
                    </p:cNvSpPr>
                    <p:nvPr/>
                  </p:nvSpPr>
                  <p:spPr bwMode="auto">
                    <a:xfrm>
                      <a:off x="2894" y="192"/>
                      <a:ext cx="216" cy="0"/>
                    </a:xfrm>
                    <a:prstGeom prst="line">
                      <a:avLst/>
                    </a:prstGeom>
                    <a:noFill/>
                    <a:ln w="9525" cap="rnd">
                      <a:solidFill>
                        <a:srgbClr val="000000"/>
                      </a:solidFill>
                      <a:prstDash val="sysDot"/>
                      <a:round/>
                      <a:headEnd/>
                      <a:tailEnd/>
                    </a:ln>
                  </p:spPr>
                  <p:txBody>
                    <a:bodyPr/>
                    <a:lstStyle/>
                    <a:p>
                      <a:endParaRPr lang="en-US"/>
                    </a:p>
                  </p:txBody>
                </p:sp>
              </p:grpSp>
            </p:grpSp>
            <p:sp>
              <p:nvSpPr>
                <p:cNvPr id="135284" name="Text Box 116"/>
                <p:cNvSpPr txBox="1">
                  <a:spLocks noChangeArrowheads="1"/>
                </p:cNvSpPr>
                <p:nvPr/>
              </p:nvSpPr>
              <p:spPr bwMode="auto">
                <a:xfrm>
                  <a:off x="3110" y="1298"/>
                  <a:ext cx="233"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400" b="1">
                      <a:solidFill>
                        <a:schemeClr val="accent2"/>
                      </a:solidFill>
                      <a:latin typeface="Arial" charset="0"/>
                      <a:ea typeface="ＭＳ Ｐゴシック" charset="0"/>
                      <a:cs typeface="Arial" charset="0"/>
                    </a:rPr>
                    <a:t>T</a:t>
                  </a:r>
                </a:p>
              </p:txBody>
            </p:sp>
            <p:sp>
              <p:nvSpPr>
                <p:cNvPr id="135285" name="Text Box 117"/>
                <p:cNvSpPr txBox="1">
                  <a:spLocks noChangeArrowheads="1"/>
                </p:cNvSpPr>
                <p:nvPr/>
              </p:nvSpPr>
              <p:spPr bwMode="auto">
                <a:xfrm>
                  <a:off x="3120" y="156"/>
                  <a:ext cx="255"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400" b="1">
                      <a:solidFill>
                        <a:srgbClr val="FF0000"/>
                      </a:solidFill>
                      <a:latin typeface="Arial" charset="0"/>
                      <a:ea typeface="ＭＳ Ｐゴシック" charset="0"/>
                      <a:cs typeface="Arial" charset="0"/>
                    </a:rPr>
                    <a:t>C</a:t>
                  </a:r>
                </a:p>
              </p:txBody>
            </p:sp>
            <p:sp>
              <p:nvSpPr>
                <p:cNvPr id="135286" name="Text Box 118"/>
                <p:cNvSpPr txBox="1">
                  <a:spLocks noChangeArrowheads="1"/>
                </p:cNvSpPr>
                <p:nvPr/>
              </p:nvSpPr>
              <p:spPr bwMode="auto">
                <a:xfrm>
                  <a:off x="2256" y="174"/>
                  <a:ext cx="303" cy="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defRPr/>
                  </a:pPr>
                  <a:r>
                    <a:rPr lang="en-US" sz="2000" b="1">
                      <a:latin typeface="Arial" charset="0"/>
                      <a:ea typeface="ＭＳ Ｐゴシック" charset="0"/>
                      <a:cs typeface="Arial" charset="0"/>
                    </a:rPr>
                    <a:t>xu</a:t>
                  </a:r>
                </a:p>
              </p:txBody>
            </p:sp>
            <p:sp>
              <p:nvSpPr>
                <p:cNvPr id="135287" name="Line 119"/>
                <p:cNvSpPr>
                  <a:spLocks noChangeShapeType="1"/>
                </p:cNvSpPr>
                <p:nvPr/>
              </p:nvSpPr>
              <p:spPr bwMode="auto">
                <a:xfrm>
                  <a:off x="2688" y="1440"/>
                  <a:ext cx="432" cy="0"/>
                </a:xfrm>
                <a:prstGeom prst="line">
                  <a:avLst/>
                </a:prstGeom>
                <a:noFill/>
                <a:ln w="38100">
                  <a:solidFill>
                    <a:schemeClr val="accent2"/>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sp>
          <p:nvSpPr>
            <p:cNvPr id="135288" name="Text Box 120"/>
            <p:cNvSpPr txBox="1">
              <a:spLocks noChangeArrowheads="1"/>
            </p:cNvSpPr>
            <p:nvPr/>
          </p:nvSpPr>
          <p:spPr bwMode="auto">
            <a:xfrm>
              <a:off x="3504" y="1056"/>
              <a:ext cx="1689" cy="32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defRPr/>
              </a:pPr>
              <a:r>
                <a:rPr lang="en-US" sz="2800">
                  <a:solidFill>
                    <a:schemeClr val="accent2"/>
                  </a:solidFill>
                  <a:latin typeface="Arial" charset="0"/>
                  <a:ea typeface="ＭＳ Ｐゴシック" charset="0"/>
                  <a:cs typeface="Arial" charset="0"/>
                </a:rPr>
                <a:t>Case1 </a:t>
              </a:r>
              <a:r>
                <a:rPr lang="en-US" sz="2800">
                  <a:latin typeface="Arial" charset="0"/>
                  <a:ea typeface="ＭＳ Ｐゴシック" charset="0"/>
                  <a:cs typeface="Arial" charset="0"/>
                </a:rPr>
                <a:t>  x</a:t>
              </a:r>
              <a:r>
                <a:rPr lang="en-US" sz="2800" baseline="-25000">
                  <a:latin typeface="Arial" charset="0"/>
                  <a:ea typeface="ＭＳ Ｐゴシック" charset="0"/>
                  <a:cs typeface="Arial" charset="0"/>
                </a:rPr>
                <a:t>u</a:t>
              </a:r>
              <a:r>
                <a:rPr lang="en-US" sz="2800">
                  <a:solidFill>
                    <a:srgbClr val="FF0000"/>
                  </a:solidFill>
                  <a:latin typeface="Arial" charset="0"/>
                  <a:ea typeface="ＭＳ Ｐゴシック" charset="0"/>
                  <a:cs typeface="Arial" charset="0"/>
                </a:rPr>
                <a:t>&lt; </a:t>
              </a:r>
              <a:r>
                <a:rPr lang="en-US" sz="2800">
                  <a:latin typeface="Arial" charset="0"/>
                  <a:ea typeface="ＭＳ Ｐゴシック" charset="0"/>
                  <a:cs typeface="Arial" charset="0"/>
                </a:rPr>
                <a:t>Df</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13525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135170"/>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499"/>
                                          </p:stCondLst>
                                        </p:cTn>
                                        <p:tgtEl>
                                          <p:spTgt spid="1352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p:cNvSpPr>
          <p:nvPr>
            <p:ph type="title"/>
          </p:nvPr>
        </p:nvSpPr>
        <p:spPr>
          <a:xfrm>
            <a:off x="1104900" y="533400"/>
            <a:ext cx="7010400" cy="1143000"/>
          </a:xfrm>
        </p:spPr>
        <p:txBody>
          <a:bodyPr/>
          <a:lstStyle/>
          <a:p>
            <a:pPr eaLnBrk="1" hangingPunct="1">
              <a:defRPr/>
            </a:pPr>
            <a:r>
              <a:rPr lang="en-US" sz="4000">
                <a:solidFill>
                  <a:srgbClr val="CC3300"/>
                </a:solidFill>
                <a:effectLst>
                  <a:outerShdw blurRad="38100" dist="38100" dir="2700000" algn="tl">
                    <a:srgbClr val="DDDDDD"/>
                  </a:outerShdw>
                </a:effectLst>
                <a:latin typeface="Arial" charset="0"/>
              </a:rPr>
              <a:t>Various Possible Geometries </a:t>
            </a:r>
            <a:br>
              <a:rPr lang="en-US" sz="4000">
                <a:solidFill>
                  <a:srgbClr val="CC3300"/>
                </a:solidFill>
                <a:effectLst>
                  <a:outerShdw blurRad="38100" dist="38100" dir="2700000" algn="tl">
                    <a:srgbClr val="DDDDDD"/>
                  </a:outerShdw>
                </a:effectLst>
                <a:latin typeface="Arial" charset="0"/>
              </a:rPr>
            </a:br>
            <a:r>
              <a:rPr lang="en-US" sz="4000">
                <a:solidFill>
                  <a:srgbClr val="CC3300"/>
                </a:solidFill>
                <a:effectLst>
                  <a:outerShdw blurRad="38100" dist="38100" dir="2700000" algn="tl">
                    <a:srgbClr val="DDDDDD"/>
                  </a:outerShdw>
                </a:effectLst>
                <a:latin typeface="Arial" charset="0"/>
              </a:rPr>
              <a:t>of  Flanged Beams</a:t>
            </a:r>
            <a:endParaRPr lang="en-US" sz="4000">
              <a:solidFill>
                <a:srgbClr val="CC3300"/>
              </a:solidFill>
              <a:latin typeface="Arial" charset="0"/>
            </a:endParaRPr>
          </a:p>
        </p:txBody>
      </p:sp>
      <p:grpSp>
        <p:nvGrpSpPr>
          <p:cNvPr id="51202" name="Group 3"/>
          <p:cNvGrpSpPr>
            <a:grpSpLocks/>
          </p:cNvGrpSpPr>
          <p:nvPr/>
        </p:nvGrpSpPr>
        <p:grpSpPr bwMode="auto">
          <a:xfrm>
            <a:off x="1123950" y="2057400"/>
            <a:ext cx="1219200" cy="1879600"/>
            <a:chOff x="708" y="1296"/>
            <a:chExt cx="768" cy="1184"/>
          </a:xfrm>
        </p:grpSpPr>
        <p:grpSp>
          <p:nvGrpSpPr>
            <p:cNvPr id="51227" name="Group 4"/>
            <p:cNvGrpSpPr>
              <a:grpSpLocks/>
            </p:cNvGrpSpPr>
            <p:nvPr/>
          </p:nvGrpSpPr>
          <p:grpSpPr bwMode="auto">
            <a:xfrm>
              <a:off x="708" y="1296"/>
              <a:ext cx="768" cy="768"/>
              <a:chOff x="1728" y="1776"/>
              <a:chExt cx="768" cy="768"/>
            </a:xfrm>
          </p:grpSpPr>
          <p:sp>
            <p:nvSpPr>
              <p:cNvPr id="133125" name="Rectangle 5"/>
              <p:cNvSpPr>
                <a:spLocks noChangeArrowheads="1"/>
              </p:cNvSpPr>
              <p:nvPr/>
            </p:nvSpPr>
            <p:spPr bwMode="auto">
              <a:xfrm>
                <a:off x="1728" y="1776"/>
                <a:ext cx="768" cy="123"/>
              </a:xfrm>
              <a:prstGeom prst="rect">
                <a:avLst/>
              </a:prstGeom>
              <a:solidFill>
                <a:schemeClr val="accent2"/>
              </a:solidFill>
              <a:ln w="9525">
                <a:solidFill>
                  <a:schemeClr val="accent2"/>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33126" name="Rectangle 6"/>
              <p:cNvSpPr>
                <a:spLocks noChangeArrowheads="1"/>
              </p:cNvSpPr>
              <p:nvPr/>
            </p:nvSpPr>
            <p:spPr bwMode="auto">
              <a:xfrm>
                <a:off x="2016" y="1899"/>
                <a:ext cx="192" cy="645"/>
              </a:xfrm>
              <a:prstGeom prst="rect">
                <a:avLst/>
              </a:prstGeom>
              <a:solidFill>
                <a:schemeClr val="accent2"/>
              </a:solidFill>
              <a:ln w="9525">
                <a:solidFill>
                  <a:schemeClr val="accent2"/>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grpSp>
        <p:sp>
          <p:nvSpPr>
            <p:cNvPr id="133127" name="Text Box 7"/>
            <p:cNvSpPr txBox="1">
              <a:spLocks noChangeArrowheads="1"/>
            </p:cNvSpPr>
            <p:nvPr/>
          </p:nvSpPr>
          <p:spPr bwMode="auto">
            <a:xfrm>
              <a:off x="962" y="2153"/>
              <a:ext cx="253" cy="32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800" b="1">
                  <a:latin typeface="Arial" charset="0"/>
                  <a:ea typeface="ＭＳ Ｐゴシック" charset="0"/>
                  <a:cs typeface="Arial" charset="0"/>
                </a:rPr>
                <a:t>T</a:t>
              </a:r>
            </a:p>
          </p:txBody>
        </p:sp>
      </p:grpSp>
      <p:grpSp>
        <p:nvGrpSpPr>
          <p:cNvPr id="133128" name="Group 8"/>
          <p:cNvGrpSpPr>
            <a:grpSpLocks/>
          </p:cNvGrpSpPr>
          <p:nvPr/>
        </p:nvGrpSpPr>
        <p:grpSpPr bwMode="auto">
          <a:xfrm>
            <a:off x="3276600" y="2038350"/>
            <a:ext cx="2514600" cy="1898650"/>
            <a:chOff x="2064" y="1284"/>
            <a:chExt cx="1584" cy="1196"/>
          </a:xfrm>
        </p:grpSpPr>
        <p:grpSp>
          <p:nvGrpSpPr>
            <p:cNvPr id="51222" name="Group 9"/>
            <p:cNvGrpSpPr>
              <a:grpSpLocks/>
            </p:cNvGrpSpPr>
            <p:nvPr/>
          </p:nvGrpSpPr>
          <p:grpSpPr bwMode="auto">
            <a:xfrm>
              <a:off x="2064" y="1284"/>
              <a:ext cx="1584" cy="765"/>
              <a:chOff x="2976" y="1776"/>
              <a:chExt cx="1584" cy="765"/>
            </a:xfrm>
          </p:grpSpPr>
          <p:sp>
            <p:nvSpPr>
              <p:cNvPr id="133130" name="Rectangle 10"/>
              <p:cNvSpPr>
                <a:spLocks noChangeArrowheads="1"/>
              </p:cNvSpPr>
              <p:nvPr/>
            </p:nvSpPr>
            <p:spPr bwMode="auto">
              <a:xfrm>
                <a:off x="2976" y="1776"/>
                <a:ext cx="1584" cy="123"/>
              </a:xfrm>
              <a:prstGeom prst="rect">
                <a:avLst/>
              </a:prstGeom>
              <a:solidFill>
                <a:schemeClr val="accent2"/>
              </a:solidFill>
              <a:ln w="9525">
                <a:solidFill>
                  <a:schemeClr val="accent2"/>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33131" name="Rectangle 11"/>
              <p:cNvSpPr>
                <a:spLocks noChangeArrowheads="1"/>
              </p:cNvSpPr>
              <p:nvPr/>
            </p:nvSpPr>
            <p:spPr bwMode="auto">
              <a:xfrm>
                <a:off x="4056" y="1896"/>
                <a:ext cx="192" cy="645"/>
              </a:xfrm>
              <a:prstGeom prst="rect">
                <a:avLst/>
              </a:prstGeom>
              <a:solidFill>
                <a:schemeClr val="accent2"/>
              </a:solidFill>
              <a:ln w="9525">
                <a:solidFill>
                  <a:schemeClr val="accent2"/>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33132" name="Rectangle 12"/>
              <p:cNvSpPr>
                <a:spLocks noChangeArrowheads="1"/>
              </p:cNvSpPr>
              <p:nvPr/>
            </p:nvSpPr>
            <p:spPr bwMode="auto">
              <a:xfrm>
                <a:off x="3320" y="1888"/>
                <a:ext cx="192" cy="645"/>
              </a:xfrm>
              <a:prstGeom prst="rect">
                <a:avLst/>
              </a:prstGeom>
              <a:solidFill>
                <a:schemeClr val="accent2"/>
              </a:solidFill>
              <a:ln w="9525">
                <a:solidFill>
                  <a:schemeClr val="accent2"/>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grpSp>
        <p:sp>
          <p:nvSpPr>
            <p:cNvPr id="133133" name="Text Box 13"/>
            <p:cNvSpPr txBox="1">
              <a:spLocks noChangeArrowheads="1"/>
            </p:cNvSpPr>
            <p:nvPr/>
          </p:nvSpPr>
          <p:spPr bwMode="auto">
            <a:xfrm>
              <a:off x="2352" y="2153"/>
              <a:ext cx="1075" cy="32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800" b="1">
                  <a:latin typeface="Arial" charset="0"/>
                  <a:ea typeface="ＭＳ Ｐゴシック" charset="0"/>
                  <a:cs typeface="Arial" charset="0"/>
                </a:rPr>
                <a:t>Double T</a:t>
              </a:r>
            </a:p>
          </p:txBody>
        </p:sp>
      </p:grpSp>
      <p:grpSp>
        <p:nvGrpSpPr>
          <p:cNvPr id="133134" name="Group 14"/>
          <p:cNvGrpSpPr>
            <a:grpSpLocks/>
          </p:cNvGrpSpPr>
          <p:nvPr/>
        </p:nvGrpSpPr>
        <p:grpSpPr bwMode="auto">
          <a:xfrm>
            <a:off x="6762750" y="2057400"/>
            <a:ext cx="781050" cy="1879600"/>
            <a:chOff x="4260" y="1296"/>
            <a:chExt cx="492" cy="1184"/>
          </a:xfrm>
        </p:grpSpPr>
        <p:grpSp>
          <p:nvGrpSpPr>
            <p:cNvPr id="51218" name="Group 15"/>
            <p:cNvGrpSpPr>
              <a:grpSpLocks/>
            </p:cNvGrpSpPr>
            <p:nvPr/>
          </p:nvGrpSpPr>
          <p:grpSpPr bwMode="auto">
            <a:xfrm>
              <a:off x="4260" y="1296"/>
              <a:ext cx="492" cy="768"/>
              <a:chOff x="4260" y="1296"/>
              <a:chExt cx="492" cy="768"/>
            </a:xfrm>
          </p:grpSpPr>
          <p:sp>
            <p:nvSpPr>
              <p:cNvPr id="133136" name="Rectangle 16"/>
              <p:cNvSpPr>
                <a:spLocks noChangeArrowheads="1"/>
              </p:cNvSpPr>
              <p:nvPr/>
            </p:nvSpPr>
            <p:spPr bwMode="auto">
              <a:xfrm>
                <a:off x="4260" y="1296"/>
                <a:ext cx="492" cy="144"/>
              </a:xfrm>
              <a:prstGeom prst="rect">
                <a:avLst/>
              </a:prstGeom>
              <a:solidFill>
                <a:schemeClr val="accent2"/>
              </a:solidFill>
              <a:ln w="9525">
                <a:solidFill>
                  <a:schemeClr val="accent2"/>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33137" name="Rectangle 17"/>
              <p:cNvSpPr>
                <a:spLocks noChangeArrowheads="1"/>
              </p:cNvSpPr>
              <p:nvPr/>
            </p:nvSpPr>
            <p:spPr bwMode="auto">
              <a:xfrm>
                <a:off x="4560" y="1419"/>
                <a:ext cx="192" cy="645"/>
              </a:xfrm>
              <a:prstGeom prst="rect">
                <a:avLst/>
              </a:prstGeom>
              <a:solidFill>
                <a:schemeClr val="accent2"/>
              </a:solidFill>
              <a:ln w="9525">
                <a:solidFill>
                  <a:schemeClr val="accent2"/>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grpSp>
        <p:sp>
          <p:nvSpPr>
            <p:cNvPr id="133138" name="Text Box 18"/>
            <p:cNvSpPr txBox="1">
              <a:spLocks noChangeArrowheads="1"/>
            </p:cNvSpPr>
            <p:nvPr/>
          </p:nvSpPr>
          <p:spPr bwMode="auto">
            <a:xfrm>
              <a:off x="4403" y="2153"/>
              <a:ext cx="253" cy="32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800" b="1">
                  <a:latin typeface="Arial" charset="0"/>
                  <a:ea typeface="ＭＳ Ｐゴシック" charset="0"/>
                  <a:cs typeface="Arial" charset="0"/>
                </a:rPr>
                <a:t>L</a:t>
              </a:r>
            </a:p>
          </p:txBody>
        </p:sp>
      </p:grpSp>
      <p:grpSp>
        <p:nvGrpSpPr>
          <p:cNvPr id="133139" name="Group 19"/>
          <p:cNvGrpSpPr>
            <a:grpSpLocks/>
          </p:cNvGrpSpPr>
          <p:nvPr/>
        </p:nvGrpSpPr>
        <p:grpSpPr bwMode="auto">
          <a:xfrm>
            <a:off x="1600200" y="4267200"/>
            <a:ext cx="2514600" cy="2043113"/>
            <a:chOff x="1008" y="2688"/>
            <a:chExt cx="1584" cy="1287"/>
          </a:xfrm>
        </p:grpSpPr>
        <p:grpSp>
          <p:nvGrpSpPr>
            <p:cNvPr id="51212" name="Group 20"/>
            <p:cNvGrpSpPr>
              <a:grpSpLocks/>
            </p:cNvGrpSpPr>
            <p:nvPr/>
          </p:nvGrpSpPr>
          <p:grpSpPr bwMode="auto">
            <a:xfrm>
              <a:off x="1008" y="2688"/>
              <a:ext cx="1584" cy="883"/>
              <a:chOff x="2304" y="2880"/>
              <a:chExt cx="1584" cy="883"/>
            </a:xfrm>
          </p:grpSpPr>
          <p:sp>
            <p:nvSpPr>
              <p:cNvPr id="133141" name="Rectangle 21"/>
              <p:cNvSpPr>
                <a:spLocks noChangeArrowheads="1"/>
              </p:cNvSpPr>
              <p:nvPr/>
            </p:nvSpPr>
            <p:spPr bwMode="auto">
              <a:xfrm>
                <a:off x="2304" y="2880"/>
                <a:ext cx="1584" cy="123"/>
              </a:xfrm>
              <a:prstGeom prst="rect">
                <a:avLst/>
              </a:prstGeom>
              <a:solidFill>
                <a:schemeClr val="accent2"/>
              </a:solidFill>
              <a:ln w="9525">
                <a:solidFill>
                  <a:schemeClr val="accent2"/>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33142" name="Rectangle 22"/>
              <p:cNvSpPr>
                <a:spLocks noChangeArrowheads="1"/>
              </p:cNvSpPr>
              <p:nvPr/>
            </p:nvSpPr>
            <p:spPr bwMode="auto">
              <a:xfrm>
                <a:off x="3696" y="3000"/>
                <a:ext cx="192" cy="645"/>
              </a:xfrm>
              <a:prstGeom prst="rect">
                <a:avLst/>
              </a:prstGeom>
              <a:solidFill>
                <a:schemeClr val="accent2"/>
              </a:solidFill>
              <a:ln w="9525">
                <a:solidFill>
                  <a:schemeClr val="accent2"/>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33143" name="Rectangle 23"/>
              <p:cNvSpPr>
                <a:spLocks noChangeArrowheads="1"/>
              </p:cNvSpPr>
              <p:nvPr/>
            </p:nvSpPr>
            <p:spPr bwMode="auto">
              <a:xfrm>
                <a:off x="2304" y="2992"/>
                <a:ext cx="192" cy="645"/>
              </a:xfrm>
              <a:prstGeom prst="rect">
                <a:avLst/>
              </a:prstGeom>
              <a:solidFill>
                <a:schemeClr val="accent2"/>
              </a:solidFill>
              <a:ln w="9525">
                <a:solidFill>
                  <a:schemeClr val="accent2"/>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33144" name="Rectangle 24"/>
              <p:cNvSpPr>
                <a:spLocks noChangeArrowheads="1"/>
              </p:cNvSpPr>
              <p:nvPr/>
            </p:nvSpPr>
            <p:spPr bwMode="auto">
              <a:xfrm>
                <a:off x="2304" y="3640"/>
                <a:ext cx="1584" cy="123"/>
              </a:xfrm>
              <a:prstGeom prst="rect">
                <a:avLst/>
              </a:prstGeom>
              <a:solidFill>
                <a:schemeClr val="accent2"/>
              </a:solidFill>
              <a:ln w="9525">
                <a:solidFill>
                  <a:schemeClr val="accent2"/>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grpSp>
        <p:sp>
          <p:nvSpPr>
            <p:cNvPr id="133145" name="Text Box 25"/>
            <p:cNvSpPr txBox="1">
              <a:spLocks noChangeArrowheads="1"/>
            </p:cNvSpPr>
            <p:nvPr/>
          </p:nvSpPr>
          <p:spPr bwMode="auto">
            <a:xfrm>
              <a:off x="1536" y="3648"/>
              <a:ext cx="540" cy="32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800" b="1">
                  <a:latin typeface="Arial" charset="0"/>
                  <a:ea typeface="ＭＳ Ｐゴシック" charset="0"/>
                  <a:cs typeface="Arial" charset="0"/>
                </a:rPr>
                <a:t>Box</a:t>
              </a:r>
            </a:p>
          </p:txBody>
        </p:sp>
      </p:grpSp>
      <p:grpSp>
        <p:nvGrpSpPr>
          <p:cNvPr id="133146" name="Group 26"/>
          <p:cNvGrpSpPr>
            <a:grpSpLocks/>
          </p:cNvGrpSpPr>
          <p:nvPr/>
        </p:nvGrpSpPr>
        <p:grpSpPr bwMode="auto">
          <a:xfrm>
            <a:off x="5715000" y="4262438"/>
            <a:ext cx="1219200" cy="2047875"/>
            <a:chOff x="3600" y="2685"/>
            <a:chExt cx="768" cy="1290"/>
          </a:xfrm>
        </p:grpSpPr>
        <p:grpSp>
          <p:nvGrpSpPr>
            <p:cNvPr id="51207" name="Group 27"/>
            <p:cNvGrpSpPr>
              <a:grpSpLocks/>
            </p:cNvGrpSpPr>
            <p:nvPr/>
          </p:nvGrpSpPr>
          <p:grpSpPr bwMode="auto">
            <a:xfrm>
              <a:off x="3600" y="2685"/>
              <a:ext cx="768" cy="891"/>
              <a:chOff x="4272" y="2736"/>
              <a:chExt cx="768" cy="891"/>
            </a:xfrm>
          </p:grpSpPr>
          <p:sp>
            <p:nvSpPr>
              <p:cNvPr id="133148" name="Rectangle 28"/>
              <p:cNvSpPr>
                <a:spLocks noChangeArrowheads="1"/>
              </p:cNvSpPr>
              <p:nvPr/>
            </p:nvSpPr>
            <p:spPr bwMode="auto">
              <a:xfrm>
                <a:off x="4272" y="2736"/>
                <a:ext cx="768" cy="123"/>
              </a:xfrm>
              <a:prstGeom prst="rect">
                <a:avLst/>
              </a:prstGeom>
              <a:solidFill>
                <a:schemeClr val="accent2"/>
              </a:solidFill>
              <a:ln w="9525">
                <a:solidFill>
                  <a:schemeClr val="accent2"/>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33149" name="Rectangle 29"/>
              <p:cNvSpPr>
                <a:spLocks noChangeArrowheads="1"/>
              </p:cNvSpPr>
              <p:nvPr/>
            </p:nvSpPr>
            <p:spPr bwMode="auto">
              <a:xfrm>
                <a:off x="4560" y="2859"/>
                <a:ext cx="192" cy="645"/>
              </a:xfrm>
              <a:prstGeom prst="rect">
                <a:avLst/>
              </a:prstGeom>
              <a:solidFill>
                <a:schemeClr val="accent2"/>
              </a:solidFill>
              <a:ln w="9525">
                <a:solidFill>
                  <a:schemeClr val="accent2"/>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33150" name="Rectangle 30"/>
              <p:cNvSpPr>
                <a:spLocks noChangeArrowheads="1"/>
              </p:cNvSpPr>
              <p:nvPr/>
            </p:nvSpPr>
            <p:spPr bwMode="auto">
              <a:xfrm>
                <a:off x="4272" y="3504"/>
                <a:ext cx="768" cy="123"/>
              </a:xfrm>
              <a:prstGeom prst="rect">
                <a:avLst/>
              </a:prstGeom>
              <a:solidFill>
                <a:schemeClr val="accent2"/>
              </a:solidFill>
              <a:ln w="9525">
                <a:solidFill>
                  <a:schemeClr val="accent2"/>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grpSp>
        <p:sp>
          <p:nvSpPr>
            <p:cNvPr id="133151" name="Text Box 31"/>
            <p:cNvSpPr txBox="1">
              <a:spLocks noChangeArrowheads="1"/>
            </p:cNvSpPr>
            <p:nvPr/>
          </p:nvSpPr>
          <p:spPr bwMode="auto">
            <a:xfrm>
              <a:off x="3900" y="3648"/>
              <a:ext cx="178" cy="32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800" b="1">
                  <a:latin typeface="Arial" charset="0"/>
                  <a:ea typeface="ＭＳ Ｐゴシック" charset="0"/>
                  <a:cs typeface="Arial" charset="0"/>
                </a:rPr>
                <a:t>I</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13312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13313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499"/>
                                          </p:stCondLst>
                                        </p:cTn>
                                        <p:tgtEl>
                                          <p:spTgt spid="13313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499"/>
                                          </p:stCondLst>
                                        </p:cTn>
                                        <p:tgtEl>
                                          <p:spTgt spid="13314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2"/>
          <p:cNvSpPr>
            <a:spLocks noChangeArrowheads="1"/>
          </p:cNvSpPr>
          <p:nvPr/>
        </p:nvSpPr>
        <p:spPr bwMode="auto">
          <a:xfrm>
            <a:off x="914400" y="228600"/>
            <a:ext cx="7239000" cy="57943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eaLnBrk="0" hangingPunct="0">
              <a:defRPr/>
            </a:pPr>
            <a:r>
              <a:rPr lang="en-US" sz="3200" b="1">
                <a:solidFill>
                  <a:srgbClr val="000000"/>
                </a:solidFill>
                <a:latin typeface="Arial" charset="0"/>
                <a:ea typeface="ＭＳ Ｐゴシック" charset="0"/>
                <a:cs typeface="Times New Roman" charset="0"/>
              </a:rPr>
              <a:t>FLANGE   WIDTH   FOR  </a:t>
            </a:r>
            <a:r>
              <a:rPr lang="en-US" sz="3200" b="1">
                <a:solidFill>
                  <a:srgbClr val="FF0000"/>
                </a:solidFill>
                <a:latin typeface="Arial" charset="0"/>
                <a:ea typeface="ＭＳ Ｐゴシック" charset="0"/>
                <a:cs typeface="Times New Roman" charset="0"/>
              </a:rPr>
              <a:t>T </a:t>
            </a:r>
            <a:r>
              <a:rPr lang="en-US" sz="3200" b="1">
                <a:solidFill>
                  <a:srgbClr val="000000"/>
                </a:solidFill>
                <a:latin typeface="Arial" charset="0"/>
                <a:ea typeface="ＭＳ Ｐゴシック" charset="0"/>
                <a:cs typeface="Times New Roman" charset="0"/>
              </a:rPr>
              <a:t>  BEAMS</a:t>
            </a:r>
            <a:r>
              <a:rPr lang="en-US" sz="3200">
                <a:latin typeface="Arial" charset="0"/>
                <a:ea typeface="ＭＳ Ｐゴシック" charset="0"/>
                <a:cs typeface="Arial" charset="0"/>
              </a:rPr>
              <a:t> </a:t>
            </a:r>
          </a:p>
        </p:txBody>
      </p:sp>
      <p:grpSp>
        <p:nvGrpSpPr>
          <p:cNvPr id="134147" name="Group 3"/>
          <p:cNvGrpSpPr>
            <a:grpSpLocks/>
          </p:cNvGrpSpPr>
          <p:nvPr/>
        </p:nvGrpSpPr>
        <p:grpSpPr bwMode="auto">
          <a:xfrm>
            <a:off x="1447800" y="533400"/>
            <a:ext cx="5105400" cy="1768475"/>
            <a:chOff x="2781" y="3064"/>
            <a:chExt cx="6820" cy="2321"/>
          </a:xfrm>
        </p:grpSpPr>
        <p:sp>
          <p:nvSpPr>
            <p:cNvPr id="52229" name="Line 4"/>
            <p:cNvSpPr>
              <a:spLocks noChangeShapeType="1"/>
            </p:cNvSpPr>
            <p:nvPr/>
          </p:nvSpPr>
          <p:spPr bwMode="auto">
            <a:xfrm>
              <a:off x="3234" y="4807"/>
              <a:ext cx="0" cy="307"/>
            </a:xfrm>
            <a:prstGeom prst="line">
              <a:avLst/>
            </a:prstGeom>
            <a:noFill/>
            <a:ln w="9525">
              <a:solidFill>
                <a:srgbClr val="000000"/>
              </a:solidFill>
              <a:round/>
              <a:headEnd/>
              <a:tailEnd/>
            </a:ln>
          </p:spPr>
          <p:txBody>
            <a:bodyPr wrap="none" anchor="ctr"/>
            <a:lstStyle/>
            <a:p>
              <a:endParaRPr lang="en-US"/>
            </a:p>
          </p:txBody>
        </p:sp>
        <p:sp>
          <p:nvSpPr>
            <p:cNvPr id="52230" name="Line 5"/>
            <p:cNvSpPr>
              <a:spLocks noChangeShapeType="1"/>
            </p:cNvSpPr>
            <p:nvPr/>
          </p:nvSpPr>
          <p:spPr bwMode="auto">
            <a:xfrm>
              <a:off x="5641" y="4807"/>
              <a:ext cx="0" cy="307"/>
            </a:xfrm>
            <a:prstGeom prst="line">
              <a:avLst/>
            </a:prstGeom>
            <a:noFill/>
            <a:ln w="9525">
              <a:solidFill>
                <a:srgbClr val="000000"/>
              </a:solidFill>
              <a:round/>
              <a:headEnd/>
              <a:tailEnd/>
            </a:ln>
          </p:spPr>
          <p:txBody>
            <a:bodyPr wrap="none" anchor="ctr"/>
            <a:lstStyle/>
            <a:p>
              <a:endParaRPr lang="en-US"/>
            </a:p>
          </p:txBody>
        </p:sp>
        <p:grpSp>
          <p:nvGrpSpPr>
            <p:cNvPr id="52231" name="Group 6"/>
            <p:cNvGrpSpPr>
              <a:grpSpLocks/>
            </p:cNvGrpSpPr>
            <p:nvPr/>
          </p:nvGrpSpPr>
          <p:grpSpPr bwMode="auto">
            <a:xfrm>
              <a:off x="2781" y="3064"/>
              <a:ext cx="6820" cy="2321"/>
              <a:chOff x="2781" y="3064"/>
              <a:chExt cx="6820" cy="2321"/>
            </a:xfrm>
          </p:grpSpPr>
          <p:sp>
            <p:nvSpPr>
              <p:cNvPr id="52232" name="Line 7"/>
              <p:cNvSpPr>
                <a:spLocks noChangeShapeType="1"/>
              </p:cNvSpPr>
              <p:nvPr/>
            </p:nvSpPr>
            <p:spPr bwMode="auto">
              <a:xfrm flipV="1">
                <a:off x="8591" y="4082"/>
                <a:ext cx="0" cy="717"/>
              </a:xfrm>
              <a:prstGeom prst="line">
                <a:avLst/>
              </a:prstGeom>
              <a:noFill/>
              <a:ln w="9525">
                <a:solidFill>
                  <a:srgbClr val="000000"/>
                </a:solidFill>
                <a:round/>
                <a:headEnd/>
                <a:tailEnd/>
              </a:ln>
            </p:spPr>
            <p:txBody>
              <a:bodyPr wrap="none" anchor="ctr"/>
              <a:lstStyle/>
              <a:p>
                <a:endParaRPr lang="en-US"/>
              </a:p>
            </p:txBody>
          </p:sp>
          <p:sp>
            <p:nvSpPr>
              <p:cNvPr id="52233" name="Line 8"/>
              <p:cNvSpPr>
                <a:spLocks noChangeShapeType="1"/>
              </p:cNvSpPr>
              <p:nvPr/>
            </p:nvSpPr>
            <p:spPr bwMode="auto">
              <a:xfrm>
                <a:off x="2924" y="4807"/>
                <a:ext cx="0" cy="307"/>
              </a:xfrm>
              <a:prstGeom prst="line">
                <a:avLst/>
              </a:prstGeom>
              <a:noFill/>
              <a:ln w="9525">
                <a:solidFill>
                  <a:srgbClr val="000000"/>
                </a:solidFill>
                <a:round/>
                <a:headEnd/>
                <a:tailEnd/>
              </a:ln>
            </p:spPr>
            <p:txBody>
              <a:bodyPr wrap="none" anchor="ctr"/>
              <a:lstStyle/>
              <a:p>
                <a:endParaRPr lang="en-US"/>
              </a:p>
            </p:txBody>
          </p:sp>
          <p:sp>
            <p:nvSpPr>
              <p:cNvPr id="52234" name="Line 9"/>
              <p:cNvSpPr>
                <a:spLocks noChangeShapeType="1"/>
              </p:cNvSpPr>
              <p:nvPr/>
            </p:nvSpPr>
            <p:spPr bwMode="auto">
              <a:xfrm>
                <a:off x="5331" y="4807"/>
                <a:ext cx="0" cy="307"/>
              </a:xfrm>
              <a:prstGeom prst="line">
                <a:avLst/>
              </a:prstGeom>
              <a:noFill/>
              <a:ln w="9525">
                <a:solidFill>
                  <a:srgbClr val="000000"/>
                </a:solidFill>
                <a:round/>
                <a:headEnd/>
                <a:tailEnd/>
              </a:ln>
            </p:spPr>
            <p:txBody>
              <a:bodyPr wrap="none" anchor="ctr"/>
              <a:lstStyle/>
              <a:p>
                <a:endParaRPr lang="en-US"/>
              </a:p>
            </p:txBody>
          </p:sp>
          <p:grpSp>
            <p:nvGrpSpPr>
              <p:cNvPr id="52235" name="Group 10"/>
              <p:cNvGrpSpPr>
                <a:grpSpLocks/>
              </p:cNvGrpSpPr>
              <p:nvPr/>
            </p:nvGrpSpPr>
            <p:grpSpPr bwMode="auto">
              <a:xfrm>
                <a:off x="2781" y="3064"/>
                <a:ext cx="6820" cy="2321"/>
                <a:chOff x="2781" y="3064"/>
                <a:chExt cx="6820" cy="2321"/>
              </a:xfrm>
            </p:grpSpPr>
            <p:sp>
              <p:nvSpPr>
                <p:cNvPr id="52236" name="Rectangle 11" descr="Light upward diagonal"/>
                <p:cNvSpPr>
                  <a:spLocks noChangeArrowheads="1"/>
                </p:cNvSpPr>
                <p:nvPr/>
              </p:nvSpPr>
              <p:spPr bwMode="auto">
                <a:xfrm>
                  <a:off x="4864" y="3784"/>
                  <a:ext cx="1320" cy="308"/>
                </a:xfrm>
                <a:prstGeom prst="rect">
                  <a:avLst/>
                </a:prstGeom>
                <a:pattFill prst="ltUpDiag">
                  <a:fgClr>
                    <a:srgbClr val="000000"/>
                  </a:fgClr>
                  <a:bgClr>
                    <a:srgbClr val="FFFFFF"/>
                  </a:bgClr>
                </a:pattFill>
                <a:ln w="9525">
                  <a:solidFill>
                    <a:srgbClr val="FFFFFF"/>
                  </a:solidFill>
                  <a:miter lim="800000"/>
                  <a:headEnd/>
                  <a:tailEnd/>
                </a:ln>
              </p:spPr>
              <p:txBody>
                <a:bodyPr wrap="none" anchor="ctr"/>
                <a:lstStyle/>
                <a:p>
                  <a:endParaRPr lang="en-US"/>
                </a:p>
              </p:txBody>
            </p:sp>
            <p:sp>
              <p:nvSpPr>
                <p:cNvPr id="52237" name="Rectangle 12" descr="Light upward diagonal"/>
                <p:cNvSpPr>
                  <a:spLocks noChangeArrowheads="1"/>
                </p:cNvSpPr>
                <p:nvPr/>
              </p:nvSpPr>
              <p:spPr bwMode="auto">
                <a:xfrm>
                  <a:off x="2924" y="3784"/>
                  <a:ext cx="620" cy="308"/>
                </a:xfrm>
                <a:prstGeom prst="rect">
                  <a:avLst/>
                </a:prstGeom>
                <a:pattFill prst="ltUpDiag">
                  <a:fgClr>
                    <a:srgbClr val="000000"/>
                  </a:fgClr>
                  <a:bgClr>
                    <a:srgbClr val="FFFFFF"/>
                  </a:bgClr>
                </a:pattFill>
                <a:ln w="9525">
                  <a:solidFill>
                    <a:srgbClr val="FFFFFF"/>
                  </a:solidFill>
                  <a:miter lim="800000"/>
                  <a:headEnd/>
                  <a:tailEnd/>
                </a:ln>
              </p:spPr>
              <p:txBody>
                <a:bodyPr wrap="none" anchor="ctr"/>
                <a:lstStyle/>
                <a:p>
                  <a:endParaRPr lang="en-US"/>
                </a:p>
              </p:txBody>
            </p:sp>
            <p:sp>
              <p:nvSpPr>
                <p:cNvPr id="52238" name="Rectangle 13" descr="Light upward diagonal"/>
                <p:cNvSpPr>
                  <a:spLocks noChangeArrowheads="1"/>
                </p:cNvSpPr>
                <p:nvPr/>
              </p:nvSpPr>
              <p:spPr bwMode="auto">
                <a:xfrm>
                  <a:off x="2924" y="4092"/>
                  <a:ext cx="310" cy="715"/>
                </a:xfrm>
                <a:prstGeom prst="rect">
                  <a:avLst/>
                </a:prstGeom>
                <a:pattFill prst="ltUpDiag">
                  <a:fgClr>
                    <a:srgbClr val="000000"/>
                  </a:fgClr>
                  <a:bgClr>
                    <a:srgbClr val="FFFFFF"/>
                  </a:bgClr>
                </a:pattFill>
                <a:ln w="9525">
                  <a:solidFill>
                    <a:srgbClr val="FFFFFF"/>
                  </a:solidFill>
                  <a:miter lim="800000"/>
                  <a:headEnd/>
                  <a:tailEnd/>
                </a:ln>
              </p:spPr>
              <p:txBody>
                <a:bodyPr wrap="none" anchor="ctr"/>
                <a:lstStyle/>
                <a:p>
                  <a:endParaRPr lang="en-US"/>
                </a:p>
              </p:txBody>
            </p:sp>
            <p:sp>
              <p:nvSpPr>
                <p:cNvPr id="52239" name="Rectangle 14" descr="Light upward diagonal"/>
                <p:cNvSpPr>
                  <a:spLocks noChangeArrowheads="1"/>
                </p:cNvSpPr>
                <p:nvPr/>
              </p:nvSpPr>
              <p:spPr bwMode="auto">
                <a:xfrm>
                  <a:off x="5331" y="4067"/>
                  <a:ext cx="310" cy="717"/>
                </a:xfrm>
                <a:prstGeom prst="rect">
                  <a:avLst/>
                </a:prstGeom>
                <a:pattFill prst="ltUpDiag">
                  <a:fgClr>
                    <a:srgbClr val="000000"/>
                  </a:fgClr>
                  <a:bgClr>
                    <a:srgbClr val="FFFFFF"/>
                  </a:bgClr>
                </a:pattFill>
                <a:ln w="9525">
                  <a:solidFill>
                    <a:srgbClr val="FFFFFF"/>
                  </a:solidFill>
                  <a:miter lim="800000"/>
                  <a:headEnd/>
                  <a:tailEnd/>
                </a:ln>
              </p:spPr>
              <p:txBody>
                <a:bodyPr wrap="none" anchor="ctr"/>
                <a:lstStyle/>
                <a:p>
                  <a:endParaRPr lang="en-US"/>
                </a:p>
              </p:txBody>
            </p:sp>
            <p:sp>
              <p:nvSpPr>
                <p:cNvPr id="52240" name="Line 15"/>
                <p:cNvSpPr>
                  <a:spLocks noChangeShapeType="1"/>
                </p:cNvSpPr>
                <p:nvPr/>
              </p:nvSpPr>
              <p:spPr bwMode="auto">
                <a:xfrm>
                  <a:off x="2924" y="3784"/>
                  <a:ext cx="6522" cy="0"/>
                </a:xfrm>
                <a:prstGeom prst="line">
                  <a:avLst/>
                </a:prstGeom>
                <a:noFill/>
                <a:ln w="9525">
                  <a:solidFill>
                    <a:srgbClr val="000000"/>
                  </a:solidFill>
                  <a:round/>
                  <a:headEnd/>
                  <a:tailEnd/>
                </a:ln>
              </p:spPr>
              <p:txBody>
                <a:bodyPr wrap="none" anchor="ctr"/>
                <a:lstStyle/>
                <a:p>
                  <a:endParaRPr lang="en-US"/>
                </a:p>
              </p:txBody>
            </p:sp>
            <p:sp>
              <p:nvSpPr>
                <p:cNvPr id="52241" name="Line 16"/>
                <p:cNvSpPr>
                  <a:spLocks noChangeShapeType="1"/>
                </p:cNvSpPr>
                <p:nvPr/>
              </p:nvSpPr>
              <p:spPr bwMode="auto">
                <a:xfrm>
                  <a:off x="2924" y="3784"/>
                  <a:ext cx="0" cy="1023"/>
                </a:xfrm>
                <a:prstGeom prst="line">
                  <a:avLst/>
                </a:prstGeom>
                <a:noFill/>
                <a:ln w="9525">
                  <a:solidFill>
                    <a:srgbClr val="000000"/>
                  </a:solidFill>
                  <a:round/>
                  <a:headEnd/>
                  <a:tailEnd/>
                </a:ln>
              </p:spPr>
              <p:txBody>
                <a:bodyPr wrap="none" anchor="ctr"/>
                <a:lstStyle/>
                <a:p>
                  <a:endParaRPr lang="en-US"/>
                </a:p>
              </p:txBody>
            </p:sp>
            <p:sp>
              <p:nvSpPr>
                <p:cNvPr id="52242" name="Line 17"/>
                <p:cNvSpPr>
                  <a:spLocks noChangeShapeType="1"/>
                </p:cNvSpPr>
                <p:nvPr/>
              </p:nvSpPr>
              <p:spPr bwMode="auto">
                <a:xfrm>
                  <a:off x="2924" y="4807"/>
                  <a:ext cx="310" cy="0"/>
                </a:xfrm>
                <a:prstGeom prst="line">
                  <a:avLst/>
                </a:prstGeom>
                <a:noFill/>
                <a:ln w="9525">
                  <a:solidFill>
                    <a:srgbClr val="000000"/>
                  </a:solidFill>
                  <a:round/>
                  <a:headEnd/>
                  <a:tailEnd/>
                </a:ln>
              </p:spPr>
              <p:txBody>
                <a:bodyPr wrap="none" anchor="ctr"/>
                <a:lstStyle/>
                <a:p>
                  <a:endParaRPr lang="en-US"/>
                </a:p>
              </p:txBody>
            </p:sp>
            <p:sp>
              <p:nvSpPr>
                <p:cNvPr id="52243" name="Line 18"/>
                <p:cNvSpPr>
                  <a:spLocks noChangeShapeType="1"/>
                </p:cNvSpPr>
                <p:nvPr/>
              </p:nvSpPr>
              <p:spPr bwMode="auto">
                <a:xfrm>
                  <a:off x="3234" y="4092"/>
                  <a:ext cx="2097" cy="0"/>
                </a:xfrm>
                <a:prstGeom prst="line">
                  <a:avLst/>
                </a:prstGeom>
                <a:noFill/>
                <a:ln w="9525">
                  <a:solidFill>
                    <a:srgbClr val="000000"/>
                  </a:solidFill>
                  <a:round/>
                  <a:headEnd/>
                  <a:tailEnd/>
                </a:ln>
              </p:spPr>
              <p:txBody>
                <a:bodyPr wrap="none" anchor="ctr"/>
                <a:lstStyle/>
                <a:p>
                  <a:endParaRPr lang="en-US"/>
                </a:p>
              </p:txBody>
            </p:sp>
            <p:sp>
              <p:nvSpPr>
                <p:cNvPr id="52244" name="Line 19"/>
                <p:cNvSpPr>
                  <a:spLocks noChangeShapeType="1"/>
                </p:cNvSpPr>
                <p:nvPr/>
              </p:nvSpPr>
              <p:spPr bwMode="auto">
                <a:xfrm>
                  <a:off x="8591" y="4092"/>
                  <a:ext cx="855" cy="0"/>
                </a:xfrm>
                <a:prstGeom prst="line">
                  <a:avLst/>
                </a:prstGeom>
                <a:noFill/>
                <a:ln w="9525">
                  <a:solidFill>
                    <a:srgbClr val="000000"/>
                  </a:solidFill>
                  <a:round/>
                  <a:headEnd/>
                  <a:tailEnd/>
                </a:ln>
              </p:spPr>
              <p:txBody>
                <a:bodyPr wrap="none" anchor="ctr"/>
                <a:lstStyle/>
                <a:p>
                  <a:endParaRPr lang="en-US"/>
                </a:p>
              </p:txBody>
            </p:sp>
            <p:sp>
              <p:nvSpPr>
                <p:cNvPr id="52245" name="Line 20"/>
                <p:cNvSpPr>
                  <a:spLocks noChangeShapeType="1"/>
                </p:cNvSpPr>
                <p:nvPr/>
              </p:nvSpPr>
              <p:spPr bwMode="auto">
                <a:xfrm>
                  <a:off x="5641" y="4092"/>
                  <a:ext cx="2640" cy="0"/>
                </a:xfrm>
                <a:prstGeom prst="line">
                  <a:avLst/>
                </a:prstGeom>
                <a:noFill/>
                <a:ln w="9525">
                  <a:solidFill>
                    <a:srgbClr val="000000"/>
                  </a:solidFill>
                  <a:round/>
                  <a:headEnd/>
                  <a:tailEnd/>
                </a:ln>
              </p:spPr>
              <p:txBody>
                <a:bodyPr wrap="none" anchor="ctr"/>
                <a:lstStyle/>
                <a:p>
                  <a:endParaRPr lang="en-US"/>
                </a:p>
              </p:txBody>
            </p:sp>
            <p:sp>
              <p:nvSpPr>
                <p:cNvPr id="52246" name="Line 21"/>
                <p:cNvSpPr>
                  <a:spLocks noChangeShapeType="1"/>
                </p:cNvSpPr>
                <p:nvPr/>
              </p:nvSpPr>
              <p:spPr bwMode="auto">
                <a:xfrm flipV="1">
                  <a:off x="3234" y="4092"/>
                  <a:ext cx="0" cy="715"/>
                </a:xfrm>
                <a:prstGeom prst="line">
                  <a:avLst/>
                </a:prstGeom>
                <a:noFill/>
                <a:ln w="9525">
                  <a:solidFill>
                    <a:srgbClr val="000000"/>
                  </a:solidFill>
                  <a:round/>
                  <a:headEnd/>
                  <a:tailEnd/>
                </a:ln>
              </p:spPr>
              <p:txBody>
                <a:bodyPr wrap="none" anchor="ctr"/>
                <a:lstStyle/>
                <a:p>
                  <a:endParaRPr lang="en-US"/>
                </a:p>
              </p:txBody>
            </p:sp>
            <p:sp>
              <p:nvSpPr>
                <p:cNvPr id="52247" name="Line 22"/>
                <p:cNvSpPr>
                  <a:spLocks noChangeShapeType="1"/>
                </p:cNvSpPr>
                <p:nvPr/>
              </p:nvSpPr>
              <p:spPr bwMode="auto">
                <a:xfrm flipV="1">
                  <a:off x="5331" y="4059"/>
                  <a:ext cx="0" cy="718"/>
                </a:xfrm>
                <a:prstGeom prst="line">
                  <a:avLst/>
                </a:prstGeom>
                <a:noFill/>
                <a:ln w="9525">
                  <a:solidFill>
                    <a:srgbClr val="000000"/>
                  </a:solidFill>
                  <a:round/>
                  <a:headEnd/>
                  <a:tailEnd/>
                </a:ln>
              </p:spPr>
              <p:txBody>
                <a:bodyPr wrap="none" anchor="ctr"/>
                <a:lstStyle/>
                <a:p>
                  <a:endParaRPr lang="en-US"/>
                </a:p>
              </p:txBody>
            </p:sp>
            <p:sp>
              <p:nvSpPr>
                <p:cNvPr id="52248" name="Line 23"/>
                <p:cNvSpPr>
                  <a:spLocks noChangeShapeType="1"/>
                </p:cNvSpPr>
                <p:nvPr/>
              </p:nvSpPr>
              <p:spPr bwMode="auto">
                <a:xfrm flipV="1">
                  <a:off x="5641" y="4082"/>
                  <a:ext cx="0" cy="717"/>
                </a:xfrm>
                <a:prstGeom prst="line">
                  <a:avLst/>
                </a:prstGeom>
                <a:noFill/>
                <a:ln w="9525">
                  <a:solidFill>
                    <a:srgbClr val="000000"/>
                  </a:solidFill>
                  <a:round/>
                  <a:headEnd/>
                  <a:tailEnd/>
                </a:ln>
              </p:spPr>
              <p:txBody>
                <a:bodyPr wrap="none" anchor="ctr"/>
                <a:lstStyle/>
                <a:p>
                  <a:endParaRPr lang="en-US"/>
                </a:p>
              </p:txBody>
            </p:sp>
            <p:sp>
              <p:nvSpPr>
                <p:cNvPr id="52249" name="Line 24"/>
                <p:cNvSpPr>
                  <a:spLocks noChangeShapeType="1"/>
                </p:cNvSpPr>
                <p:nvPr/>
              </p:nvSpPr>
              <p:spPr bwMode="auto">
                <a:xfrm flipV="1">
                  <a:off x="8281" y="4059"/>
                  <a:ext cx="0" cy="718"/>
                </a:xfrm>
                <a:prstGeom prst="line">
                  <a:avLst/>
                </a:prstGeom>
                <a:noFill/>
                <a:ln w="9525">
                  <a:solidFill>
                    <a:srgbClr val="000000"/>
                  </a:solidFill>
                  <a:round/>
                  <a:headEnd/>
                  <a:tailEnd/>
                </a:ln>
              </p:spPr>
              <p:txBody>
                <a:bodyPr wrap="none" anchor="ctr"/>
                <a:lstStyle/>
                <a:p>
                  <a:endParaRPr lang="en-US"/>
                </a:p>
              </p:txBody>
            </p:sp>
            <p:sp>
              <p:nvSpPr>
                <p:cNvPr id="52250" name="Line 25"/>
                <p:cNvSpPr>
                  <a:spLocks noChangeShapeType="1"/>
                </p:cNvSpPr>
                <p:nvPr/>
              </p:nvSpPr>
              <p:spPr bwMode="auto">
                <a:xfrm>
                  <a:off x="5331" y="4784"/>
                  <a:ext cx="310" cy="0"/>
                </a:xfrm>
                <a:prstGeom prst="line">
                  <a:avLst/>
                </a:prstGeom>
                <a:noFill/>
                <a:ln w="9525">
                  <a:solidFill>
                    <a:srgbClr val="000000"/>
                  </a:solidFill>
                  <a:round/>
                  <a:headEnd/>
                  <a:tailEnd/>
                </a:ln>
              </p:spPr>
              <p:txBody>
                <a:bodyPr wrap="none" anchor="ctr"/>
                <a:lstStyle/>
                <a:p>
                  <a:endParaRPr lang="en-US"/>
                </a:p>
              </p:txBody>
            </p:sp>
            <p:sp>
              <p:nvSpPr>
                <p:cNvPr id="52251" name="Line 26"/>
                <p:cNvSpPr>
                  <a:spLocks noChangeShapeType="1"/>
                </p:cNvSpPr>
                <p:nvPr/>
              </p:nvSpPr>
              <p:spPr bwMode="auto">
                <a:xfrm>
                  <a:off x="8281" y="4784"/>
                  <a:ext cx="310" cy="0"/>
                </a:xfrm>
                <a:prstGeom prst="line">
                  <a:avLst/>
                </a:prstGeom>
                <a:noFill/>
                <a:ln w="9525">
                  <a:solidFill>
                    <a:srgbClr val="000000"/>
                  </a:solidFill>
                  <a:round/>
                  <a:headEnd/>
                  <a:tailEnd/>
                </a:ln>
              </p:spPr>
              <p:txBody>
                <a:bodyPr wrap="none" anchor="ctr"/>
                <a:lstStyle/>
                <a:p>
                  <a:endParaRPr lang="en-US"/>
                </a:p>
              </p:txBody>
            </p:sp>
            <p:sp>
              <p:nvSpPr>
                <p:cNvPr id="134171" name="Freeform 27"/>
                <p:cNvSpPr>
                  <a:spLocks/>
                </p:cNvSpPr>
                <p:nvPr/>
              </p:nvSpPr>
              <p:spPr bwMode="auto">
                <a:xfrm>
                  <a:off x="9389" y="3657"/>
                  <a:ext cx="212" cy="497"/>
                </a:xfrm>
                <a:custGeom>
                  <a:avLst/>
                  <a:gdLst>
                    <a:gd name="T0" fmla="*/ 0 w 132"/>
                    <a:gd name="T1" fmla="*/ 0 h 233"/>
                    <a:gd name="T2" fmla="*/ 0 w 132"/>
                    <a:gd name="T3" fmla="*/ 213 h 233"/>
                    <a:gd name="T4" fmla="*/ 18 w 132"/>
                    <a:gd name="T5" fmla="*/ 284 h 233"/>
                    <a:gd name="T6" fmla="*/ 88 w 132"/>
                    <a:gd name="T7" fmla="*/ 331 h 233"/>
                    <a:gd name="T8" fmla="*/ 18 w 132"/>
                    <a:gd name="T9" fmla="*/ 497 h 23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2" h="233">
                      <a:moveTo>
                        <a:pt x="0" y="0"/>
                      </a:moveTo>
                      <a:cubicBezTo>
                        <a:pt x="36" y="55"/>
                        <a:pt x="49" y="51"/>
                        <a:pt x="0" y="100"/>
                      </a:cubicBezTo>
                      <a:cubicBezTo>
                        <a:pt x="4" y="111"/>
                        <a:pt x="1" y="128"/>
                        <a:pt x="11" y="133"/>
                      </a:cubicBezTo>
                      <a:cubicBezTo>
                        <a:pt x="62" y="158"/>
                        <a:pt x="132" y="130"/>
                        <a:pt x="55" y="155"/>
                      </a:cubicBezTo>
                      <a:cubicBezTo>
                        <a:pt x="32" y="180"/>
                        <a:pt x="11" y="198"/>
                        <a:pt x="11" y="233"/>
                      </a:cubicBezTo>
                    </a:path>
                  </a:pathLst>
                </a:custGeom>
                <a:noFill/>
                <a:ln w="9525">
                  <a:solidFill>
                    <a:srgbClr val="000000"/>
                  </a:solidFill>
                  <a:round/>
                  <a:headEnd/>
                  <a:tailEnd/>
                </a:ln>
                <a:effectLst/>
              </p:spPr>
              <p:txBody>
                <a:bodyPr wrap="none" anchor="ctr"/>
                <a:lstStyle/>
                <a:p>
                  <a:endParaRPr lang="en-US"/>
                </a:p>
              </p:txBody>
            </p:sp>
            <p:sp>
              <p:nvSpPr>
                <p:cNvPr id="52253" name="Line 28"/>
                <p:cNvSpPr>
                  <a:spLocks noChangeShapeType="1"/>
                </p:cNvSpPr>
                <p:nvPr/>
              </p:nvSpPr>
              <p:spPr bwMode="auto">
                <a:xfrm flipH="1">
                  <a:off x="4321" y="3579"/>
                  <a:ext cx="0" cy="1433"/>
                </a:xfrm>
                <a:prstGeom prst="line">
                  <a:avLst/>
                </a:prstGeom>
                <a:noFill/>
                <a:ln w="9525">
                  <a:solidFill>
                    <a:srgbClr val="000000"/>
                  </a:solidFill>
                  <a:prstDash val="dashDot"/>
                  <a:round/>
                  <a:headEnd/>
                  <a:tailEnd/>
                </a:ln>
              </p:spPr>
              <p:txBody>
                <a:bodyPr wrap="none" anchor="ctr"/>
                <a:lstStyle/>
                <a:p>
                  <a:endParaRPr lang="en-US"/>
                </a:p>
              </p:txBody>
            </p:sp>
            <p:sp>
              <p:nvSpPr>
                <p:cNvPr id="52254" name="Line 29"/>
                <p:cNvSpPr>
                  <a:spLocks noChangeShapeType="1"/>
                </p:cNvSpPr>
                <p:nvPr/>
              </p:nvSpPr>
              <p:spPr bwMode="auto">
                <a:xfrm flipH="1">
                  <a:off x="6961" y="3579"/>
                  <a:ext cx="0" cy="1433"/>
                </a:xfrm>
                <a:prstGeom prst="line">
                  <a:avLst/>
                </a:prstGeom>
                <a:noFill/>
                <a:ln w="9525">
                  <a:solidFill>
                    <a:srgbClr val="000000"/>
                  </a:solidFill>
                  <a:prstDash val="dashDot"/>
                  <a:round/>
                  <a:headEnd/>
                  <a:tailEnd/>
                </a:ln>
              </p:spPr>
              <p:txBody>
                <a:bodyPr wrap="none" anchor="ctr"/>
                <a:lstStyle/>
                <a:p>
                  <a:endParaRPr lang="en-US"/>
                </a:p>
              </p:txBody>
            </p:sp>
            <p:sp>
              <p:nvSpPr>
                <p:cNvPr id="52255" name="Line 30"/>
                <p:cNvSpPr>
                  <a:spLocks noChangeShapeType="1"/>
                </p:cNvSpPr>
                <p:nvPr/>
              </p:nvSpPr>
              <p:spPr bwMode="auto">
                <a:xfrm>
                  <a:off x="3234" y="4604"/>
                  <a:ext cx="1087" cy="0"/>
                </a:xfrm>
                <a:prstGeom prst="line">
                  <a:avLst/>
                </a:prstGeom>
                <a:noFill/>
                <a:ln w="12700">
                  <a:solidFill>
                    <a:srgbClr val="000000"/>
                  </a:solidFill>
                  <a:round/>
                  <a:headEnd type="triangle" w="med" len="med"/>
                  <a:tailEnd type="triangle" w="med" len="med"/>
                </a:ln>
              </p:spPr>
              <p:txBody>
                <a:bodyPr wrap="none" anchor="ctr"/>
                <a:lstStyle/>
                <a:p>
                  <a:endParaRPr lang="en-US"/>
                </a:p>
              </p:txBody>
            </p:sp>
            <p:sp>
              <p:nvSpPr>
                <p:cNvPr id="52256" name="Line 31"/>
                <p:cNvSpPr>
                  <a:spLocks noChangeShapeType="1"/>
                </p:cNvSpPr>
                <p:nvPr/>
              </p:nvSpPr>
              <p:spPr bwMode="auto">
                <a:xfrm>
                  <a:off x="4321" y="4604"/>
                  <a:ext cx="1010" cy="0"/>
                </a:xfrm>
                <a:prstGeom prst="line">
                  <a:avLst/>
                </a:prstGeom>
                <a:noFill/>
                <a:ln w="12700">
                  <a:solidFill>
                    <a:srgbClr val="000000"/>
                  </a:solidFill>
                  <a:round/>
                  <a:headEnd type="triangle" w="med" len="med"/>
                  <a:tailEnd type="triangle" w="med" len="med"/>
                </a:ln>
              </p:spPr>
              <p:txBody>
                <a:bodyPr wrap="none" anchor="ctr"/>
                <a:lstStyle/>
                <a:p>
                  <a:endParaRPr lang="en-US"/>
                </a:p>
              </p:txBody>
            </p:sp>
            <p:sp>
              <p:nvSpPr>
                <p:cNvPr id="52257" name="Text Box 32"/>
                <p:cNvSpPr txBox="1">
                  <a:spLocks noChangeArrowheads="1"/>
                </p:cNvSpPr>
                <p:nvPr/>
              </p:nvSpPr>
              <p:spPr bwMode="auto">
                <a:xfrm>
                  <a:off x="3574" y="4177"/>
                  <a:ext cx="496" cy="400"/>
                </a:xfrm>
                <a:prstGeom prst="rect">
                  <a:avLst/>
                </a:prstGeom>
                <a:noFill/>
                <a:ln w="9525">
                  <a:noFill/>
                  <a:miter lim="800000"/>
                  <a:headEnd/>
                  <a:tailEnd/>
                </a:ln>
              </p:spPr>
              <p:txBody>
                <a:bodyPr wrap="none">
                  <a:spAutoFit/>
                </a:bodyPr>
                <a:lstStyle/>
                <a:p>
                  <a:pPr eaLnBrk="0" hangingPunct="0"/>
                  <a:r>
                    <a:rPr lang="en-US" sz="1400">
                      <a:solidFill>
                        <a:srgbClr val="000000"/>
                      </a:solidFill>
                    </a:rPr>
                    <a:t>x1</a:t>
                  </a:r>
                  <a:endParaRPr lang="en-US" sz="2400">
                    <a:solidFill>
                      <a:srgbClr val="000000"/>
                    </a:solidFill>
                  </a:endParaRPr>
                </a:p>
              </p:txBody>
            </p:sp>
            <p:sp>
              <p:nvSpPr>
                <p:cNvPr id="52258" name="Text Box 33"/>
                <p:cNvSpPr txBox="1">
                  <a:spLocks noChangeArrowheads="1"/>
                </p:cNvSpPr>
                <p:nvPr/>
              </p:nvSpPr>
              <p:spPr bwMode="auto">
                <a:xfrm>
                  <a:off x="4645" y="4185"/>
                  <a:ext cx="496" cy="400"/>
                </a:xfrm>
                <a:prstGeom prst="rect">
                  <a:avLst/>
                </a:prstGeom>
                <a:noFill/>
                <a:ln w="9525">
                  <a:noFill/>
                  <a:miter lim="800000"/>
                  <a:headEnd/>
                  <a:tailEnd/>
                </a:ln>
              </p:spPr>
              <p:txBody>
                <a:bodyPr wrap="none">
                  <a:spAutoFit/>
                </a:bodyPr>
                <a:lstStyle/>
                <a:p>
                  <a:pPr eaLnBrk="0" hangingPunct="0"/>
                  <a:r>
                    <a:rPr lang="en-US" sz="1400">
                      <a:solidFill>
                        <a:srgbClr val="000000"/>
                      </a:solidFill>
                    </a:rPr>
                    <a:t>x1</a:t>
                  </a:r>
                  <a:endParaRPr lang="en-US" sz="2400">
                    <a:solidFill>
                      <a:srgbClr val="000000"/>
                    </a:solidFill>
                  </a:endParaRPr>
                </a:p>
              </p:txBody>
            </p:sp>
            <p:sp>
              <p:nvSpPr>
                <p:cNvPr id="52259" name="Line 34"/>
                <p:cNvSpPr>
                  <a:spLocks noChangeShapeType="1"/>
                </p:cNvSpPr>
                <p:nvPr/>
              </p:nvSpPr>
              <p:spPr bwMode="auto">
                <a:xfrm>
                  <a:off x="6961" y="4604"/>
                  <a:ext cx="1320" cy="0"/>
                </a:xfrm>
                <a:prstGeom prst="line">
                  <a:avLst/>
                </a:prstGeom>
                <a:noFill/>
                <a:ln w="12700">
                  <a:solidFill>
                    <a:srgbClr val="000000"/>
                  </a:solidFill>
                  <a:round/>
                  <a:headEnd type="triangle" w="med" len="med"/>
                  <a:tailEnd type="triangle" w="med" len="med"/>
                </a:ln>
              </p:spPr>
              <p:txBody>
                <a:bodyPr wrap="none" anchor="ctr"/>
                <a:lstStyle/>
                <a:p>
                  <a:endParaRPr lang="en-US"/>
                </a:p>
              </p:txBody>
            </p:sp>
            <p:sp>
              <p:nvSpPr>
                <p:cNvPr id="52260" name="Line 35"/>
                <p:cNvSpPr>
                  <a:spLocks noChangeShapeType="1"/>
                </p:cNvSpPr>
                <p:nvPr/>
              </p:nvSpPr>
              <p:spPr bwMode="auto">
                <a:xfrm>
                  <a:off x="5641" y="4604"/>
                  <a:ext cx="1320" cy="0"/>
                </a:xfrm>
                <a:prstGeom prst="line">
                  <a:avLst/>
                </a:prstGeom>
                <a:noFill/>
                <a:ln w="12700">
                  <a:solidFill>
                    <a:srgbClr val="000000"/>
                  </a:solidFill>
                  <a:round/>
                  <a:headEnd type="triangle" w="med" len="med"/>
                  <a:tailEnd type="triangle" w="med" len="med"/>
                </a:ln>
              </p:spPr>
              <p:txBody>
                <a:bodyPr wrap="none" anchor="ctr"/>
                <a:lstStyle/>
                <a:p>
                  <a:endParaRPr lang="en-US"/>
                </a:p>
              </p:txBody>
            </p:sp>
            <p:sp>
              <p:nvSpPr>
                <p:cNvPr id="52261" name="Text Box 36"/>
                <p:cNvSpPr txBox="1">
                  <a:spLocks noChangeArrowheads="1"/>
                </p:cNvSpPr>
                <p:nvPr/>
              </p:nvSpPr>
              <p:spPr bwMode="auto">
                <a:xfrm>
                  <a:off x="6119" y="4199"/>
                  <a:ext cx="496" cy="401"/>
                </a:xfrm>
                <a:prstGeom prst="rect">
                  <a:avLst/>
                </a:prstGeom>
                <a:noFill/>
                <a:ln w="9525">
                  <a:noFill/>
                  <a:miter lim="800000"/>
                  <a:headEnd/>
                  <a:tailEnd/>
                </a:ln>
              </p:spPr>
              <p:txBody>
                <a:bodyPr wrap="none">
                  <a:spAutoFit/>
                </a:bodyPr>
                <a:lstStyle/>
                <a:p>
                  <a:pPr eaLnBrk="0" hangingPunct="0"/>
                  <a:r>
                    <a:rPr lang="en-US" sz="1400">
                      <a:solidFill>
                        <a:srgbClr val="000000"/>
                      </a:solidFill>
                    </a:rPr>
                    <a:t>x2</a:t>
                  </a:r>
                </a:p>
              </p:txBody>
            </p:sp>
            <p:sp>
              <p:nvSpPr>
                <p:cNvPr id="52262" name="Text Box 37"/>
                <p:cNvSpPr txBox="1">
                  <a:spLocks noChangeArrowheads="1"/>
                </p:cNvSpPr>
                <p:nvPr/>
              </p:nvSpPr>
              <p:spPr bwMode="auto">
                <a:xfrm>
                  <a:off x="7451" y="4185"/>
                  <a:ext cx="496" cy="400"/>
                </a:xfrm>
                <a:prstGeom prst="rect">
                  <a:avLst/>
                </a:prstGeom>
                <a:noFill/>
                <a:ln w="9525">
                  <a:noFill/>
                  <a:miter lim="800000"/>
                  <a:headEnd/>
                  <a:tailEnd/>
                </a:ln>
              </p:spPr>
              <p:txBody>
                <a:bodyPr wrap="none">
                  <a:spAutoFit/>
                </a:bodyPr>
                <a:lstStyle/>
                <a:p>
                  <a:pPr eaLnBrk="0" hangingPunct="0"/>
                  <a:r>
                    <a:rPr lang="en-US" sz="1400">
                      <a:solidFill>
                        <a:srgbClr val="000000"/>
                      </a:solidFill>
                    </a:rPr>
                    <a:t>x2</a:t>
                  </a:r>
                </a:p>
              </p:txBody>
            </p:sp>
            <p:sp>
              <p:nvSpPr>
                <p:cNvPr id="52263" name="Line 38"/>
                <p:cNvSpPr>
                  <a:spLocks noChangeShapeType="1"/>
                </p:cNvSpPr>
                <p:nvPr/>
              </p:nvSpPr>
              <p:spPr bwMode="auto">
                <a:xfrm flipV="1">
                  <a:off x="3544" y="3374"/>
                  <a:ext cx="0" cy="718"/>
                </a:xfrm>
                <a:prstGeom prst="line">
                  <a:avLst/>
                </a:prstGeom>
                <a:noFill/>
                <a:ln w="9525">
                  <a:solidFill>
                    <a:srgbClr val="000000"/>
                  </a:solidFill>
                  <a:round/>
                  <a:headEnd/>
                  <a:tailEnd/>
                </a:ln>
              </p:spPr>
              <p:txBody>
                <a:bodyPr wrap="none" anchor="ctr"/>
                <a:lstStyle/>
                <a:p>
                  <a:endParaRPr lang="en-US"/>
                </a:p>
              </p:txBody>
            </p:sp>
            <p:sp>
              <p:nvSpPr>
                <p:cNvPr id="52264" name="Line 39"/>
                <p:cNvSpPr>
                  <a:spLocks noChangeShapeType="1"/>
                </p:cNvSpPr>
                <p:nvPr/>
              </p:nvSpPr>
              <p:spPr bwMode="auto">
                <a:xfrm flipV="1">
                  <a:off x="4864" y="3374"/>
                  <a:ext cx="0" cy="718"/>
                </a:xfrm>
                <a:prstGeom prst="line">
                  <a:avLst/>
                </a:prstGeom>
                <a:noFill/>
                <a:ln w="9525">
                  <a:solidFill>
                    <a:srgbClr val="000000"/>
                  </a:solidFill>
                  <a:round/>
                  <a:headEnd/>
                  <a:tailEnd/>
                </a:ln>
              </p:spPr>
              <p:txBody>
                <a:bodyPr wrap="none" anchor="ctr"/>
                <a:lstStyle/>
                <a:p>
                  <a:endParaRPr lang="en-US"/>
                </a:p>
              </p:txBody>
            </p:sp>
            <p:sp>
              <p:nvSpPr>
                <p:cNvPr id="52265" name="Line 40"/>
                <p:cNvSpPr>
                  <a:spLocks noChangeShapeType="1"/>
                </p:cNvSpPr>
                <p:nvPr/>
              </p:nvSpPr>
              <p:spPr bwMode="auto">
                <a:xfrm flipV="1">
                  <a:off x="6184" y="3374"/>
                  <a:ext cx="0" cy="718"/>
                </a:xfrm>
                <a:prstGeom prst="line">
                  <a:avLst/>
                </a:prstGeom>
                <a:noFill/>
                <a:ln w="9525">
                  <a:solidFill>
                    <a:srgbClr val="000000"/>
                  </a:solidFill>
                  <a:round/>
                  <a:headEnd/>
                  <a:tailEnd/>
                </a:ln>
              </p:spPr>
              <p:txBody>
                <a:bodyPr wrap="none" anchor="ctr"/>
                <a:lstStyle/>
                <a:p>
                  <a:endParaRPr lang="en-US"/>
                </a:p>
              </p:txBody>
            </p:sp>
            <p:sp>
              <p:nvSpPr>
                <p:cNvPr id="52266" name="Line 41"/>
                <p:cNvSpPr>
                  <a:spLocks noChangeShapeType="1"/>
                </p:cNvSpPr>
                <p:nvPr/>
              </p:nvSpPr>
              <p:spPr bwMode="auto">
                <a:xfrm flipV="1">
                  <a:off x="2924" y="3374"/>
                  <a:ext cx="0" cy="410"/>
                </a:xfrm>
                <a:prstGeom prst="line">
                  <a:avLst/>
                </a:prstGeom>
                <a:noFill/>
                <a:ln w="9525">
                  <a:solidFill>
                    <a:srgbClr val="000000"/>
                  </a:solidFill>
                  <a:round/>
                  <a:headEnd/>
                  <a:tailEnd/>
                </a:ln>
              </p:spPr>
              <p:txBody>
                <a:bodyPr wrap="none" anchor="ctr"/>
                <a:lstStyle/>
                <a:p>
                  <a:endParaRPr lang="en-US"/>
                </a:p>
              </p:txBody>
            </p:sp>
            <p:sp>
              <p:nvSpPr>
                <p:cNvPr id="52267" name="Line 42"/>
                <p:cNvSpPr>
                  <a:spLocks noChangeShapeType="1"/>
                </p:cNvSpPr>
                <p:nvPr/>
              </p:nvSpPr>
              <p:spPr bwMode="auto">
                <a:xfrm>
                  <a:off x="2916" y="3604"/>
                  <a:ext cx="620" cy="0"/>
                </a:xfrm>
                <a:prstGeom prst="line">
                  <a:avLst/>
                </a:prstGeom>
                <a:noFill/>
                <a:ln w="12700">
                  <a:solidFill>
                    <a:srgbClr val="000000"/>
                  </a:solidFill>
                  <a:round/>
                  <a:headEnd type="triangle" w="med" len="med"/>
                  <a:tailEnd type="triangle" w="med" len="med"/>
                </a:ln>
              </p:spPr>
              <p:txBody>
                <a:bodyPr wrap="none" anchor="ctr"/>
                <a:lstStyle/>
                <a:p>
                  <a:endParaRPr lang="en-US"/>
                </a:p>
              </p:txBody>
            </p:sp>
            <p:sp>
              <p:nvSpPr>
                <p:cNvPr id="52268" name="Line 43"/>
                <p:cNvSpPr>
                  <a:spLocks noChangeShapeType="1"/>
                </p:cNvSpPr>
                <p:nvPr/>
              </p:nvSpPr>
              <p:spPr bwMode="auto">
                <a:xfrm>
                  <a:off x="4864" y="3579"/>
                  <a:ext cx="1320" cy="0"/>
                </a:xfrm>
                <a:prstGeom prst="line">
                  <a:avLst/>
                </a:prstGeom>
                <a:noFill/>
                <a:ln w="12700">
                  <a:solidFill>
                    <a:srgbClr val="000000"/>
                  </a:solidFill>
                  <a:round/>
                  <a:headEnd type="triangle" w="med" len="med"/>
                  <a:tailEnd type="triangle" w="med" len="med"/>
                </a:ln>
              </p:spPr>
              <p:txBody>
                <a:bodyPr wrap="none" anchor="ctr"/>
                <a:lstStyle/>
                <a:p>
                  <a:endParaRPr lang="en-US"/>
                </a:p>
              </p:txBody>
            </p:sp>
            <p:sp>
              <p:nvSpPr>
                <p:cNvPr id="52269" name="Text Box 44"/>
                <p:cNvSpPr txBox="1">
                  <a:spLocks noChangeArrowheads="1"/>
                </p:cNvSpPr>
                <p:nvPr/>
              </p:nvSpPr>
              <p:spPr bwMode="auto">
                <a:xfrm>
                  <a:off x="2885" y="3064"/>
                  <a:ext cx="549" cy="442"/>
                </a:xfrm>
                <a:prstGeom prst="rect">
                  <a:avLst/>
                </a:prstGeom>
                <a:noFill/>
                <a:ln w="9525">
                  <a:noFill/>
                  <a:miter lim="800000"/>
                  <a:headEnd/>
                  <a:tailEnd/>
                </a:ln>
              </p:spPr>
              <p:txBody>
                <a:bodyPr wrap="none">
                  <a:spAutoFit/>
                </a:bodyPr>
                <a:lstStyle/>
                <a:p>
                  <a:pPr eaLnBrk="0" hangingPunct="0"/>
                  <a:r>
                    <a:rPr lang="en-US" sz="1600">
                      <a:solidFill>
                        <a:srgbClr val="000000"/>
                      </a:solidFill>
                    </a:rPr>
                    <a:t> bf</a:t>
                  </a:r>
                  <a:endParaRPr lang="en-US" sz="2400">
                    <a:solidFill>
                      <a:srgbClr val="000000"/>
                    </a:solidFill>
                  </a:endParaRPr>
                </a:p>
              </p:txBody>
            </p:sp>
            <p:sp>
              <p:nvSpPr>
                <p:cNvPr id="52270" name="Rectangle 45"/>
                <p:cNvSpPr>
                  <a:spLocks noChangeArrowheads="1"/>
                </p:cNvSpPr>
                <p:nvPr/>
              </p:nvSpPr>
              <p:spPr bwMode="auto">
                <a:xfrm>
                  <a:off x="5252" y="3104"/>
                  <a:ext cx="472" cy="441"/>
                </a:xfrm>
                <a:prstGeom prst="rect">
                  <a:avLst/>
                </a:prstGeom>
                <a:noFill/>
                <a:ln w="9525">
                  <a:noFill/>
                  <a:miter lim="800000"/>
                  <a:headEnd/>
                  <a:tailEnd/>
                </a:ln>
              </p:spPr>
              <p:txBody>
                <a:bodyPr wrap="none">
                  <a:spAutoFit/>
                </a:bodyPr>
                <a:lstStyle/>
                <a:p>
                  <a:pPr eaLnBrk="0" hangingPunct="0"/>
                  <a:r>
                    <a:rPr lang="en-US" sz="1600">
                      <a:solidFill>
                        <a:srgbClr val="000000"/>
                      </a:solidFill>
                    </a:rPr>
                    <a:t>bf</a:t>
                  </a:r>
                </a:p>
              </p:txBody>
            </p:sp>
            <p:sp>
              <p:nvSpPr>
                <p:cNvPr id="52271" name="Text Box 46"/>
                <p:cNvSpPr txBox="1">
                  <a:spLocks noChangeArrowheads="1"/>
                </p:cNvSpPr>
                <p:nvPr/>
              </p:nvSpPr>
              <p:spPr bwMode="auto">
                <a:xfrm>
                  <a:off x="2781" y="4985"/>
                  <a:ext cx="549" cy="400"/>
                </a:xfrm>
                <a:prstGeom prst="rect">
                  <a:avLst/>
                </a:prstGeom>
                <a:noFill/>
                <a:ln w="9525">
                  <a:noFill/>
                  <a:miter lim="800000"/>
                  <a:headEnd/>
                  <a:tailEnd/>
                </a:ln>
              </p:spPr>
              <p:txBody>
                <a:bodyPr wrap="none">
                  <a:spAutoFit/>
                </a:bodyPr>
                <a:lstStyle/>
                <a:p>
                  <a:pPr eaLnBrk="0" hangingPunct="0"/>
                  <a:r>
                    <a:rPr lang="en-US" sz="1400">
                      <a:solidFill>
                        <a:srgbClr val="000000"/>
                      </a:solidFill>
                    </a:rPr>
                    <a:t>bw</a:t>
                  </a:r>
                  <a:endParaRPr lang="en-US" sz="2400">
                    <a:solidFill>
                      <a:srgbClr val="000000"/>
                    </a:solidFill>
                  </a:endParaRPr>
                </a:p>
              </p:txBody>
            </p:sp>
            <p:sp>
              <p:nvSpPr>
                <p:cNvPr id="52272" name="Text Box 47"/>
                <p:cNvSpPr txBox="1">
                  <a:spLocks noChangeArrowheads="1"/>
                </p:cNvSpPr>
                <p:nvPr/>
              </p:nvSpPr>
              <p:spPr bwMode="auto">
                <a:xfrm>
                  <a:off x="5190" y="4974"/>
                  <a:ext cx="549" cy="400"/>
                </a:xfrm>
                <a:prstGeom prst="rect">
                  <a:avLst/>
                </a:prstGeom>
                <a:noFill/>
                <a:ln w="9525">
                  <a:noFill/>
                  <a:miter lim="800000"/>
                  <a:headEnd/>
                  <a:tailEnd/>
                </a:ln>
              </p:spPr>
              <p:txBody>
                <a:bodyPr wrap="none">
                  <a:spAutoFit/>
                </a:bodyPr>
                <a:lstStyle/>
                <a:p>
                  <a:pPr eaLnBrk="0" hangingPunct="0"/>
                  <a:r>
                    <a:rPr lang="en-US" sz="1400">
                      <a:solidFill>
                        <a:srgbClr val="000000"/>
                      </a:solidFill>
                    </a:rPr>
                    <a:t>bw</a:t>
                  </a:r>
                  <a:endParaRPr lang="en-US" sz="2400">
                    <a:solidFill>
                      <a:srgbClr val="000000"/>
                    </a:solidFill>
                  </a:endParaRPr>
                </a:p>
              </p:txBody>
            </p:sp>
          </p:grpSp>
        </p:grpSp>
      </p:grpSp>
      <p:sp>
        <p:nvSpPr>
          <p:cNvPr id="134192" name="Rectangle 48"/>
          <p:cNvSpPr>
            <a:spLocks noChangeArrowheads="1"/>
          </p:cNvSpPr>
          <p:nvPr/>
        </p:nvSpPr>
        <p:spPr bwMode="auto">
          <a:xfrm>
            <a:off x="228600" y="2133600"/>
            <a:ext cx="8618538" cy="19177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lgn="just" eaLnBrk="0" hangingPunct="0">
              <a:defRPr/>
            </a:pPr>
            <a:r>
              <a:rPr lang="en-US" sz="2400" b="1">
                <a:solidFill>
                  <a:srgbClr val="FF0000"/>
                </a:solidFill>
                <a:latin typeface="Arial" charset="0"/>
                <a:ea typeface="ＭＳ Ｐゴシック" charset="0"/>
                <a:cs typeface="Arial" charset="0"/>
              </a:rPr>
              <a:t>(a)  </a:t>
            </a:r>
            <a:r>
              <a:rPr lang="en-US" sz="2400" b="1" u="sng">
                <a:solidFill>
                  <a:srgbClr val="FF0000"/>
                </a:solidFill>
                <a:latin typeface="Arial" charset="0"/>
                <a:ea typeface="ＭＳ Ｐゴシック" charset="0"/>
                <a:cs typeface="Arial" charset="0"/>
              </a:rPr>
              <a:t>For T beams</a:t>
            </a:r>
            <a:r>
              <a:rPr lang="en-US" sz="2400" b="1">
                <a:solidFill>
                  <a:srgbClr val="000000"/>
                </a:solidFill>
                <a:latin typeface="Arial" charset="0"/>
                <a:ea typeface="ＭＳ Ｐゴシック" charset="0"/>
                <a:cs typeface="Arial" charset="0"/>
              </a:rPr>
              <a:t> </a:t>
            </a:r>
            <a:endParaRPr lang="en-US" sz="2400" b="1">
              <a:latin typeface="Arial" charset="0"/>
              <a:ea typeface="ＭＳ Ｐゴシック" charset="0"/>
              <a:cs typeface="Times New Roman" charset="0"/>
            </a:endParaRPr>
          </a:p>
          <a:p>
            <a:pPr algn="just" eaLnBrk="0" hangingPunct="0">
              <a:defRPr/>
            </a:pPr>
            <a:r>
              <a:rPr lang="en-US" sz="2400" b="1">
                <a:solidFill>
                  <a:srgbClr val="000000"/>
                </a:solidFill>
                <a:latin typeface="Arial" charset="0"/>
                <a:ea typeface="ＭＳ Ｐゴシック" charset="0"/>
                <a:cs typeface="Arial" charset="0"/>
              </a:rPr>
              <a:t>      </a:t>
            </a:r>
            <a:r>
              <a:rPr lang="en-US" sz="2400" b="1">
                <a:solidFill>
                  <a:schemeClr val="accent2"/>
                </a:solidFill>
                <a:latin typeface="Arial" charset="0"/>
                <a:ea typeface="ＭＳ Ｐゴシック" charset="0"/>
                <a:cs typeface="Arial" charset="0"/>
              </a:rPr>
              <a:t>bf = lo/6 +bw + 6 Df  and  bf = bw + x1 + x2 ;  whichever</a:t>
            </a:r>
          </a:p>
          <a:p>
            <a:pPr algn="just" eaLnBrk="0" hangingPunct="0">
              <a:defRPr/>
            </a:pPr>
            <a:r>
              <a:rPr lang="en-US" sz="2400" b="1">
                <a:solidFill>
                  <a:schemeClr val="accent2"/>
                </a:solidFill>
                <a:latin typeface="Arial" charset="0"/>
                <a:ea typeface="ＭＳ Ｐゴシック" charset="0"/>
                <a:cs typeface="Arial" charset="0"/>
              </a:rPr>
              <a:t>      is less</a:t>
            </a:r>
            <a:endParaRPr lang="en-US" sz="2400" b="1">
              <a:solidFill>
                <a:schemeClr val="accent2"/>
              </a:solidFill>
              <a:latin typeface="Arial" charset="0"/>
              <a:ea typeface="ＭＳ Ｐゴシック" charset="0"/>
              <a:cs typeface="Times New Roman" charset="0"/>
            </a:endParaRPr>
          </a:p>
          <a:p>
            <a:pPr algn="just" eaLnBrk="0" hangingPunct="0">
              <a:defRPr/>
            </a:pPr>
            <a:r>
              <a:rPr lang="en-US" sz="2400" b="1">
                <a:solidFill>
                  <a:srgbClr val="FF0000"/>
                </a:solidFill>
                <a:latin typeface="Arial" charset="0"/>
                <a:ea typeface="ＭＳ Ｐゴシック" charset="0"/>
                <a:cs typeface="Arial" charset="0"/>
              </a:rPr>
              <a:t>(b) </a:t>
            </a:r>
            <a:r>
              <a:rPr lang="en-US" sz="2400" b="1" u="sng">
                <a:solidFill>
                  <a:srgbClr val="FF0000"/>
                </a:solidFill>
                <a:latin typeface="Arial" charset="0"/>
                <a:ea typeface="ＭＳ Ｐゴシック" charset="0"/>
                <a:cs typeface="Arial" charset="0"/>
              </a:rPr>
              <a:t>For isolated T beams</a:t>
            </a:r>
            <a:r>
              <a:rPr lang="en-US" sz="2400" b="1">
                <a:solidFill>
                  <a:srgbClr val="FF0000"/>
                </a:solidFill>
                <a:latin typeface="Arial" charset="0"/>
                <a:ea typeface="ＭＳ Ｐゴシック" charset="0"/>
                <a:cs typeface="Arial" charset="0"/>
              </a:rPr>
              <a:t> </a:t>
            </a:r>
          </a:p>
          <a:p>
            <a:pPr eaLnBrk="0" hangingPunct="0">
              <a:defRPr/>
            </a:pPr>
            <a:r>
              <a:rPr lang="en-US" sz="2400" b="1">
                <a:solidFill>
                  <a:srgbClr val="000000"/>
                </a:solidFill>
                <a:latin typeface="Arial" charset="0"/>
                <a:ea typeface="ＭＳ Ｐゴシック" charset="0"/>
                <a:cs typeface="Arial" charset="0"/>
              </a:rPr>
              <a:t>      </a:t>
            </a:r>
            <a:r>
              <a:rPr lang="en-US" sz="2400" b="1">
                <a:solidFill>
                  <a:schemeClr val="accent2"/>
                </a:solidFill>
                <a:latin typeface="Arial" charset="0"/>
                <a:ea typeface="ＭＳ Ｐゴシック" charset="0"/>
                <a:cs typeface="Arial" charset="0"/>
              </a:rPr>
              <a:t>bf = 0.5 lo / (lo/b +4) + bw and  bf = b; whichever is less</a:t>
            </a:r>
          </a:p>
        </p:txBody>
      </p:sp>
      <p:sp>
        <p:nvSpPr>
          <p:cNvPr id="134193" name="Rectangle 49"/>
          <p:cNvSpPr>
            <a:spLocks noChangeArrowheads="1"/>
          </p:cNvSpPr>
          <p:nvPr/>
        </p:nvSpPr>
        <p:spPr bwMode="auto">
          <a:xfrm>
            <a:off x="228600" y="3962400"/>
            <a:ext cx="8686800" cy="22828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eaLnBrk="0" hangingPunct="0">
              <a:defRPr/>
            </a:pPr>
            <a:r>
              <a:rPr lang="en-US" sz="2400" b="1">
                <a:solidFill>
                  <a:srgbClr val="660066"/>
                </a:solidFill>
                <a:latin typeface="Arial" charset="0"/>
                <a:ea typeface="ＭＳ Ｐゴシック" charset="0"/>
                <a:cs typeface="Arial" charset="0"/>
              </a:rPr>
              <a:t>bf </a:t>
            </a:r>
            <a:r>
              <a:rPr lang="en-US" sz="2400" b="1">
                <a:solidFill>
                  <a:srgbClr val="000000"/>
                </a:solidFill>
                <a:latin typeface="Arial" charset="0"/>
                <a:ea typeface="ＭＳ Ｐゴシック" charset="0"/>
                <a:cs typeface="Arial" charset="0"/>
              </a:rPr>
              <a:t>=   effective width  of  flange    </a:t>
            </a:r>
            <a:r>
              <a:rPr lang="en-US" sz="2400" b="1">
                <a:solidFill>
                  <a:srgbClr val="660066"/>
                </a:solidFill>
                <a:latin typeface="Arial" charset="0"/>
                <a:ea typeface="ＭＳ Ｐゴシック" charset="0"/>
                <a:cs typeface="Arial" charset="0"/>
              </a:rPr>
              <a:t>bw </a:t>
            </a:r>
            <a:r>
              <a:rPr lang="en-US" sz="2400" b="1">
                <a:solidFill>
                  <a:srgbClr val="000000"/>
                </a:solidFill>
                <a:latin typeface="Arial" charset="0"/>
                <a:ea typeface="ＭＳ Ｐゴシック" charset="0"/>
                <a:cs typeface="Arial" charset="0"/>
              </a:rPr>
              <a:t>	 =   breadth  of  web</a:t>
            </a:r>
            <a:endParaRPr lang="en-US" sz="2400" b="1">
              <a:latin typeface="Arial" charset="0"/>
              <a:ea typeface="ＭＳ Ｐゴシック" charset="0"/>
              <a:cs typeface="Times New Roman" charset="0"/>
            </a:endParaRPr>
          </a:p>
          <a:p>
            <a:pPr eaLnBrk="0" hangingPunct="0">
              <a:defRPr/>
            </a:pPr>
            <a:r>
              <a:rPr lang="en-US" sz="2400" b="1">
                <a:solidFill>
                  <a:srgbClr val="660066"/>
                </a:solidFill>
                <a:latin typeface="Arial" charset="0"/>
                <a:ea typeface="ＭＳ Ｐゴシック" charset="0"/>
                <a:cs typeface="Arial" charset="0"/>
              </a:rPr>
              <a:t>b </a:t>
            </a:r>
            <a:r>
              <a:rPr lang="en-US" sz="2400" b="1">
                <a:solidFill>
                  <a:srgbClr val="000000"/>
                </a:solidFill>
                <a:latin typeface="Arial" charset="0"/>
                <a:ea typeface="ＭＳ Ｐゴシック" charset="0"/>
                <a:cs typeface="Arial" charset="0"/>
              </a:rPr>
              <a:t> =   actual width of flange</a:t>
            </a:r>
          </a:p>
          <a:p>
            <a:pPr eaLnBrk="0" hangingPunct="0">
              <a:defRPr/>
            </a:pPr>
            <a:r>
              <a:rPr lang="en-US" sz="2400" b="1">
                <a:solidFill>
                  <a:srgbClr val="660066"/>
                </a:solidFill>
                <a:latin typeface="Arial" charset="0"/>
                <a:ea typeface="ＭＳ Ｐゴシック" charset="0"/>
                <a:cs typeface="Arial" charset="0"/>
              </a:rPr>
              <a:t>lo</a:t>
            </a:r>
            <a:r>
              <a:rPr lang="en-US" sz="2400" b="1">
                <a:solidFill>
                  <a:srgbClr val="000000"/>
                </a:solidFill>
                <a:latin typeface="Arial" charset="0"/>
                <a:ea typeface="ＭＳ Ｐゴシック" charset="0"/>
                <a:cs typeface="Arial" charset="0"/>
              </a:rPr>
              <a:t> =   distance between points of zero moment in a beam ;  </a:t>
            </a:r>
            <a:endParaRPr lang="en-US" sz="2400" b="1">
              <a:latin typeface="Arial" charset="0"/>
              <a:ea typeface="ＭＳ Ｐゴシック" charset="0"/>
              <a:cs typeface="Times New Roman" charset="0"/>
            </a:endParaRPr>
          </a:p>
          <a:p>
            <a:pPr eaLnBrk="0" hangingPunct="0">
              <a:defRPr/>
            </a:pPr>
            <a:r>
              <a:rPr lang="en-US" sz="2400" b="1">
                <a:solidFill>
                  <a:srgbClr val="000000"/>
                </a:solidFill>
                <a:latin typeface="Arial" charset="0"/>
                <a:ea typeface="ＭＳ Ｐゴシック" charset="0"/>
                <a:cs typeface="Arial" charset="0"/>
              </a:rPr>
              <a:t>         (for continuous beams lo = 0.7 Le)</a:t>
            </a:r>
            <a:endParaRPr lang="en-US" sz="2400" b="1">
              <a:latin typeface="Arial" charset="0"/>
              <a:ea typeface="ＭＳ Ｐゴシック" charset="0"/>
              <a:cs typeface="Times New Roman" charset="0"/>
            </a:endParaRPr>
          </a:p>
          <a:p>
            <a:pPr eaLnBrk="0" hangingPunct="0">
              <a:defRPr/>
            </a:pPr>
            <a:r>
              <a:rPr lang="en-US" sz="2400" b="1">
                <a:solidFill>
                  <a:srgbClr val="660066"/>
                </a:solidFill>
                <a:latin typeface="Arial" charset="0"/>
                <a:ea typeface="ＭＳ Ｐゴシック" charset="0"/>
                <a:cs typeface="Arial" charset="0"/>
              </a:rPr>
              <a:t>Df</a:t>
            </a:r>
            <a:r>
              <a:rPr lang="en-US" sz="2400" b="1">
                <a:solidFill>
                  <a:srgbClr val="000000"/>
                </a:solidFill>
                <a:latin typeface="Arial" charset="0"/>
                <a:ea typeface="ＭＳ Ｐゴシック" charset="0"/>
                <a:cs typeface="Arial" charset="0"/>
              </a:rPr>
              <a:t> =   thickness of slab / flange </a:t>
            </a:r>
          </a:p>
          <a:p>
            <a:pPr eaLnBrk="0" hangingPunct="0">
              <a:defRPr/>
            </a:pPr>
            <a:r>
              <a:rPr lang="en-US" sz="2400" b="1">
                <a:solidFill>
                  <a:srgbClr val="660066"/>
                </a:solidFill>
                <a:latin typeface="Arial" charset="0"/>
                <a:ea typeface="ＭＳ Ｐゴシック" charset="0"/>
                <a:cs typeface="Arial" charset="0"/>
              </a:rPr>
              <a:t>x1 , x2</a:t>
            </a:r>
            <a:r>
              <a:rPr lang="en-US" sz="2400" b="1">
                <a:solidFill>
                  <a:srgbClr val="000000"/>
                </a:solidFill>
                <a:latin typeface="Arial" charset="0"/>
                <a:ea typeface="ＭＳ Ｐゴシック" charset="0"/>
                <a:cs typeface="Arial" charset="0"/>
              </a:rPr>
              <a:t> are half of clear distance between adjacent beams</a:t>
            </a:r>
            <a:endParaRPr lang="en-US" sz="2400" b="1">
              <a:latin typeface="Arial" charset="0"/>
              <a:ea typeface="ＭＳ Ｐゴシック" charset="0"/>
              <a:cs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13414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3419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3419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4192" grpId="0" autoUpdateAnimBg="0"/>
      <p:bldP spid="134193" grpId="0" autoUpdateAnimBg="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2" descr="Granite"/>
          <p:cNvSpPr>
            <a:spLocks noChangeArrowheads="1"/>
          </p:cNvSpPr>
          <p:nvPr/>
        </p:nvSpPr>
        <p:spPr bwMode="auto">
          <a:xfrm>
            <a:off x="533400" y="1066800"/>
            <a:ext cx="3048000" cy="762000"/>
          </a:xfrm>
          <a:prstGeom prst="rect">
            <a:avLst/>
          </a:prstGeom>
          <a:blipFill dpi="0" rotWithShape="0">
            <a:blip r:embed="rId2"/>
            <a:srcRect/>
            <a:tile tx="0" ty="0" sx="100000" sy="100000" flip="none" algn="tl"/>
          </a:blipFill>
          <a:ln w="9525">
            <a:solidFill>
              <a:schemeClr val="tx1"/>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41315" name="Line 3"/>
          <p:cNvSpPr>
            <a:spLocks noChangeShapeType="1"/>
          </p:cNvSpPr>
          <p:nvPr/>
        </p:nvSpPr>
        <p:spPr bwMode="auto">
          <a:xfrm>
            <a:off x="1600200" y="1447800"/>
            <a:ext cx="5410200" cy="0"/>
          </a:xfrm>
          <a:prstGeom prst="line">
            <a:avLst/>
          </a:prstGeom>
          <a:noFill/>
          <a:ln w="5715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nvGrpSpPr>
          <p:cNvPr id="141316" name="Group 4"/>
          <p:cNvGrpSpPr>
            <a:grpSpLocks/>
          </p:cNvGrpSpPr>
          <p:nvPr/>
        </p:nvGrpSpPr>
        <p:grpSpPr bwMode="auto">
          <a:xfrm>
            <a:off x="1600200" y="1562100"/>
            <a:ext cx="1981200" cy="723900"/>
            <a:chOff x="1008" y="984"/>
            <a:chExt cx="1248" cy="456"/>
          </a:xfrm>
        </p:grpSpPr>
        <p:sp>
          <p:nvSpPr>
            <p:cNvPr id="141317" name="Line 5"/>
            <p:cNvSpPr>
              <a:spLocks noChangeShapeType="1"/>
            </p:cNvSpPr>
            <p:nvPr/>
          </p:nvSpPr>
          <p:spPr bwMode="auto">
            <a:xfrm>
              <a:off x="1008" y="1008"/>
              <a:ext cx="0" cy="432"/>
            </a:xfrm>
            <a:prstGeom prst="line">
              <a:avLst/>
            </a:prstGeom>
            <a:noFill/>
            <a:ln w="9525">
              <a:solidFill>
                <a:schemeClr val="tx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141318" name="Line 6"/>
            <p:cNvSpPr>
              <a:spLocks noChangeShapeType="1"/>
            </p:cNvSpPr>
            <p:nvPr/>
          </p:nvSpPr>
          <p:spPr bwMode="auto">
            <a:xfrm>
              <a:off x="2256" y="984"/>
              <a:ext cx="0" cy="432"/>
            </a:xfrm>
            <a:prstGeom prst="line">
              <a:avLst/>
            </a:prstGeom>
            <a:noFill/>
            <a:ln w="9525">
              <a:solidFill>
                <a:schemeClr val="tx1"/>
              </a:solidFill>
              <a:prstDash val="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141319" name="Line 7"/>
            <p:cNvSpPr>
              <a:spLocks noChangeShapeType="1"/>
            </p:cNvSpPr>
            <p:nvPr/>
          </p:nvSpPr>
          <p:spPr bwMode="auto">
            <a:xfrm>
              <a:off x="1008" y="1392"/>
              <a:ext cx="1248" cy="0"/>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141320" name="Text Box 8"/>
            <p:cNvSpPr txBox="1">
              <a:spLocks noChangeArrowheads="1"/>
            </p:cNvSpPr>
            <p:nvPr/>
          </p:nvSpPr>
          <p:spPr bwMode="auto">
            <a:xfrm>
              <a:off x="1466" y="1141"/>
              <a:ext cx="350"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400" b="1">
                  <a:latin typeface="Arial" charset="0"/>
                  <a:ea typeface="ＭＳ Ｐゴシック" charset="0"/>
                  <a:cs typeface="Arial" charset="0"/>
                </a:rPr>
                <a:t>Ld</a:t>
              </a:r>
            </a:p>
          </p:txBody>
        </p:sp>
      </p:grpSp>
      <p:sp>
        <p:nvSpPr>
          <p:cNvPr id="141321" name="Text Box 9"/>
          <p:cNvSpPr txBox="1">
            <a:spLocks noChangeArrowheads="1"/>
          </p:cNvSpPr>
          <p:nvPr/>
        </p:nvSpPr>
        <p:spPr bwMode="auto">
          <a:xfrm>
            <a:off x="822325" y="2549525"/>
            <a:ext cx="3673475"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defRPr/>
            </a:pPr>
            <a:r>
              <a:rPr lang="en-US" sz="2800">
                <a:solidFill>
                  <a:schemeClr val="accent2"/>
                </a:solidFill>
                <a:latin typeface="Arial" charset="0"/>
                <a:ea typeface="ＭＳ Ｐゴシック" charset="0"/>
                <a:cs typeface="Arial" charset="0"/>
              </a:rPr>
              <a:t>T   =   0.87 fy .As</a:t>
            </a:r>
            <a:endParaRPr lang="en-US" sz="2800" u="sng" baseline="30000">
              <a:solidFill>
                <a:schemeClr val="accent2"/>
              </a:solidFill>
              <a:latin typeface="Arial" charset="0"/>
              <a:ea typeface="ＭＳ Ｐゴシック" charset="0"/>
              <a:cs typeface="Arial" charset="0"/>
            </a:endParaRPr>
          </a:p>
        </p:txBody>
      </p:sp>
      <p:sp>
        <p:nvSpPr>
          <p:cNvPr id="141322" name="Text Box 10"/>
          <p:cNvSpPr txBox="1">
            <a:spLocks noChangeArrowheads="1"/>
          </p:cNvSpPr>
          <p:nvPr/>
        </p:nvSpPr>
        <p:spPr bwMode="auto">
          <a:xfrm>
            <a:off x="841375" y="3429000"/>
            <a:ext cx="3959225"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defRPr/>
            </a:pPr>
            <a:r>
              <a:rPr lang="en-US" sz="2800">
                <a:solidFill>
                  <a:schemeClr val="accent2"/>
                </a:solidFill>
                <a:latin typeface="Arial" charset="0"/>
                <a:ea typeface="ＭＳ Ｐゴシック" charset="0"/>
                <a:cs typeface="Arial" charset="0"/>
              </a:rPr>
              <a:t>R  =   fb . Ld . </a:t>
            </a:r>
            <a:r>
              <a:rPr lang="en-US" sz="2800">
                <a:solidFill>
                  <a:schemeClr val="accent2"/>
                </a:solidFill>
                <a:latin typeface="Arial" charset="0"/>
                <a:ea typeface="ＭＳ Ｐゴシック" charset="0"/>
                <a:cs typeface="Arial" charset="0"/>
                <a:sym typeface="Symbol" charset="0"/>
              </a:rPr>
              <a:t> </a:t>
            </a:r>
            <a:endParaRPr lang="en-US" sz="2800" baseline="30000">
              <a:solidFill>
                <a:schemeClr val="accent2"/>
              </a:solidFill>
              <a:latin typeface="Arial" charset="0"/>
              <a:ea typeface="ＭＳ Ｐゴシック" charset="0"/>
              <a:cs typeface="Arial" charset="0"/>
            </a:endParaRPr>
          </a:p>
        </p:txBody>
      </p:sp>
      <p:grpSp>
        <p:nvGrpSpPr>
          <p:cNvPr id="141323" name="Group 11"/>
          <p:cNvGrpSpPr>
            <a:grpSpLocks/>
          </p:cNvGrpSpPr>
          <p:nvPr/>
        </p:nvGrpSpPr>
        <p:grpSpPr bwMode="auto">
          <a:xfrm>
            <a:off x="3886200" y="2552700"/>
            <a:ext cx="2514600" cy="900113"/>
            <a:chOff x="2256" y="1632"/>
            <a:chExt cx="1584" cy="567"/>
          </a:xfrm>
        </p:grpSpPr>
        <p:sp>
          <p:nvSpPr>
            <p:cNvPr id="141324" name="Text Box 12"/>
            <p:cNvSpPr txBox="1">
              <a:spLocks noChangeArrowheads="1"/>
            </p:cNvSpPr>
            <p:nvPr/>
          </p:nvSpPr>
          <p:spPr bwMode="auto">
            <a:xfrm>
              <a:off x="2256" y="1632"/>
              <a:ext cx="1584" cy="32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defRPr/>
              </a:pPr>
              <a:r>
                <a:rPr lang="en-US" sz="2800">
                  <a:solidFill>
                    <a:schemeClr val="accent2"/>
                  </a:solidFill>
                  <a:latin typeface="Arial" charset="0"/>
                  <a:ea typeface="ＭＳ Ｐゴシック" charset="0"/>
                  <a:cs typeface="Arial" charset="0"/>
                </a:rPr>
                <a:t>= </a:t>
              </a:r>
              <a:r>
                <a:rPr lang="en-US" sz="2800" u="sng">
                  <a:solidFill>
                    <a:schemeClr val="accent2"/>
                  </a:solidFill>
                  <a:latin typeface="Arial" charset="0"/>
                  <a:ea typeface="ＭＳ Ｐゴシック" charset="0"/>
                  <a:cs typeface="Arial" charset="0"/>
                </a:rPr>
                <a:t>0.87 fy </a:t>
              </a:r>
              <a:r>
                <a:rPr lang="en-US" sz="2800" u="sng">
                  <a:solidFill>
                    <a:schemeClr val="accent2"/>
                  </a:solidFill>
                  <a:latin typeface="Arial" charset="0"/>
                  <a:ea typeface="ＭＳ Ｐゴシック" charset="0"/>
                  <a:cs typeface="Arial" charset="0"/>
                  <a:sym typeface="Symbol" charset="0"/>
                </a:rPr>
                <a:t> </a:t>
              </a:r>
              <a:r>
                <a:rPr lang="en-US" sz="2800" u="sng" baseline="30000">
                  <a:solidFill>
                    <a:schemeClr val="accent2"/>
                  </a:solidFill>
                  <a:latin typeface="Arial" charset="0"/>
                  <a:ea typeface="ＭＳ Ｐゴシック" charset="0"/>
                  <a:cs typeface="Arial" charset="0"/>
                  <a:sym typeface="Symbol" charset="0"/>
                </a:rPr>
                <a:t>2</a:t>
              </a:r>
              <a:endParaRPr lang="en-US" sz="2800" u="sng" baseline="30000">
                <a:solidFill>
                  <a:schemeClr val="accent2"/>
                </a:solidFill>
                <a:latin typeface="Arial" charset="0"/>
                <a:ea typeface="ＭＳ Ｐゴシック" charset="0"/>
                <a:cs typeface="Arial" charset="0"/>
              </a:endParaRPr>
            </a:p>
          </p:txBody>
        </p:sp>
        <p:sp>
          <p:nvSpPr>
            <p:cNvPr id="141325" name="Text Box 13"/>
            <p:cNvSpPr txBox="1">
              <a:spLocks noChangeArrowheads="1"/>
            </p:cNvSpPr>
            <p:nvPr/>
          </p:nvSpPr>
          <p:spPr bwMode="auto">
            <a:xfrm>
              <a:off x="2880" y="1872"/>
              <a:ext cx="241" cy="32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800">
                  <a:solidFill>
                    <a:schemeClr val="accent2"/>
                  </a:solidFill>
                  <a:latin typeface="Arial" charset="0"/>
                  <a:ea typeface="ＭＳ Ｐゴシック" charset="0"/>
                  <a:cs typeface="Arial" charset="0"/>
                </a:rPr>
                <a:t>4</a:t>
              </a:r>
            </a:p>
          </p:txBody>
        </p:sp>
      </p:grpSp>
      <p:grpSp>
        <p:nvGrpSpPr>
          <p:cNvPr id="141326" name="Group 14"/>
          <p:cNvGrpSpPr>
            <a:grpSpLocks/>
          </p:cNvGrpSpPr>
          <p:nvPr/>
        </p:nvGrpSpPr>
        <p:grpSpPr bwMode="auto">
          <a:xfrm>
            <a:off x="6915150" y="1219200"/>
            <a:ext cx="857250" cy="528638"/>
            <a:chOff x="4356" y="768"/>
            <a:chExt cx="540" cy="333"/>
          </a:xfrm>
        </p:grpSpPr>
        <p:sp>
          <p:nvSpPr>
            <p:cNvPr id="141327" name="Line 15"/>
            <p:cNvSpPr>
              <a:spLocks noChangeShapeType="1"/>
            </p:cNvSpPr>
            <p:nvPr/>
          </p:nvSpPr>
          <p:spPr bwMode="auto">
            <a:xfrm>
              <a:off x="4356" y="912"/>
              <a:ext cx="144" cy="0"/>
            </a:xfrm>
            <a:prstGeom prst="line">
              <a:avLst/>
            </a:prstGeom>
            <a:noFill/>
            <a:ln w="57150">
              <a:solidFill>
                <a:srgbClr val="FF0000"/>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141328" name="Text Box 16"/>
            <p:cNvSpPr txBox="1">
              <a:spLocks noChangeArrowheads="1"/>
            </p:cNvSpPr>
            <p:nvPr/>
          </p:nvSpPr>
          <p:spPr bwMode="auto">
            <a:xfrm>
              <a:off x="4608" y="768"/>
              <a:ext cx="288" cy="333"/>
            </a:xfrm>
            <a:prstGeom prst="rect">
              <a:avLst/>
            </a:prstGeom>
            <a:noFill/>
            <a:ln w="9525">
              <a:solidFill>
                <a:srgbClr val="FF0000"/>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defRPr/>
              </a:pPr>
              <a:r>
                <a:rPr lang="en-US" sz="2800">
                  <a:solidFill>
                    <a:srgbClr val="FF0000"/>
                  </a:solidFill>
                  <a:latin typeface="Arial" charset="0"/>
                  <a:ea typeface="ＭＳ Ｐゴシック" charset="0"/>
                  <a:cs typeface="Arial" charset="0"/>
                </a:rPr>
                <a:t>T</a:t>
              </a:r>
              <a:endParaRPr lang="en-US" sz="2800" u="sng" baseline="30000">
                <a:solidFill>
                  <a:srgbClr val="FF0000"/>
                </a:solidFill>
                <a:latin typeface="Arial" charset="0"/>
                <a:ea typeface="ＭＳ Ｐゴシック" charset="0"/>
                <a:cs typeface="Arial" charset="0"/>
              </a:endParaRPr>
            </a:p>
          </p:txBody>
        </p:sp>
      </p:grpSp>
      <p:sp>
        <p:nvSpPr>
          <p:cNvPr id="141329" name="Text Box 17"/>
          <p:cNvSpPr txBox="1">
            <a:spLocks noChangeArrowheads="1"/>
          </p:cNvSpPr>
          <p:nvPr/>
        </p:nvSpPr>
        <p:spPr bwMode="auto">
          <a:xfrm>
            <a:off x="876300" y="4662488"/>
            <a:ext cx="2057400" cy="5191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defRPr/>
            </a:pPr>
            <a:r>
              <a:rPr lang="en-US" sz="2800">
                <a:solidFill>
                  <a:schemeClr val="accent2"/>
                </a:solidFill>
                <a:latin typeface="Arial" charset="0"/>
                <a:ea typeface="ＭＳ Ｐゴシック" charset="0"/>
                <a:cs typeface="Arial" charset="0"/>
              </a:rPr>
              <a:t>fb . Ld . </a:t>
            </a:r>
            <a:r>
              <a:rPr lang="en-US" sz="2800">
                <a:solidFill>
                  <a:schemeClr val="accent2"/>
                </a:solidFill>
                <a:latin typeface="Arial" charset="0"/>
                <a:ea typeface="ＭＳ Ｐゴシック" charset="0"/>
                <a:cs typeface="Arial" charset="0"/>
                <a:sym typeface="Symbol" charset="0"/>
              </a:rPr>
              <a:t> </a:t>
            </a:r>
            <a:endParaRPr lang="en-US" sz="2800" baseline="30000">
              <a:solidFill>
                <a:schemeClr val="accent2"/>
              </a:solidFill>
              <a:latin typeface="Arial" charset="0"/>
              <a:ea typeface="ＭＳ Ｐゴシック" charset="0"/>
              <a:cs typeface="Arial" charset="0"/>
            </a:endParaRPr>
          </a:p>
        </p:txBody>
      </p:sp>
      <p:grpSp>
        <p:nvGrpSpPr>
          <p:cNvPr id="141330" name="Group 18"/>
          <p:cNvGrpSpPr>
            <a:grpSpLocks/>
          </p:cNvGrpSpPr>
          <p:nvPr/>
        </p:nvGrpSpPr>
        <p:grpSpPr bwMode="auto">
          <a:xfrm>
            <a:off x="3238500" y="4714875"/>
            <a:ext cx="3848100" cy="900113"/>
            <a:chOff x="2256" y="1632"/>
            <a:chExt cx="1584" cy="567"/>
          </a:xfrm>
        </p:grpSpPr>
        <p:sp>
          <p:nvSpPr>
            <p:cNvPr id="141331" name="Text Box 19"/>
            <p:cNvSpPr txBox="1">
              <a:spLocks noChangeArrowheads="1"/>
            </p:cNvSpPr>
            <p:nvPr/>
          </p:nvSpPr>
          <p:spPr bwMode="auto">
            <a:xfrm>
              <a:off x="2256" y="1632"/>
              <a:ext cx="1584" cy="32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defRPr/>
              </a:pPr>
              <a:r>
                <a:rPr lang="en-US" sz="2800">
                  <a:solidFill>
                    <a:schemeClr val="accent2"/>
                  </a:solidFill>
                  <a:latin typeface="Arial" charset="0"/>
                  <a:ea typeface="ＭＳ Ｐゴシック" charset="0"/>
                  <a:cs typeface="Arial" charset="0"/>
                </a:rPr>
                <a:t>      =   </a:t>
              </a:r>
              <a:r>
                <a:rPr lang="en-US" sz="2800" u="sng">
                  <a:solidFill>
                    <a:schemeClr val="accent2"/>
                  </a:solidFill>
                  <a:latin typeface="Arial" charset="0"/>
                  <a:ea typeface="ＭＳ Ｐゴシック" charset="0"/>
                  <a:cs typeface="Arial" charset="0"/>
                </a:rPr>
                <a:t>0.87 fy </a:t>
              </a:r>
              <a:r>
                <a:rPr lang="en-US" sz="2800" u="sng">
                  <a:solidFill>
                    <a:schemeClr val="accent2"/>
                  </a:solidFill>
                  <a:latin typeface="Arial" charset="0"/>
                  <a:ea typeface="ＭＳ Ｐゴシック" charset="0"/>
                  <a:cs typeface="Arial" charset="0"/>
                  <a:sym typeface="Symbol" charset="0"/>
                </a:rPr>
                <a:t> </a:t>
              </a:r>
              <a:r>
                <a:rPr lang="en-US" sz="2800" u="sng" baseline="30000">
                  <a:solidFill>
                    <a:schemeClr val="accent2"/>
                  </a:solidFill>
                  <a:latin typeface="Arial" charset="0"/>
                  <a:ea typeface="ＭＳ Ｐゴシック" charset="0"/>
                  <a:cs typeface="Arial" charset="0"/>
                  <a:sym typeface="Symbol" charset="0"/>
                </a:rPr>
                <a:t>2</a:t>
              </a:r>
              <a:endParaRPr lang="en-US" sz="2800" u="sng" baseline="30000">
                <a:solidFill>
                  <a:schemeClr val="accent2"/>
                </a:solidFill>
                <a:latin typeface="Arial" charset="0"/>
                <a:ea typeface="ＭＳ Ｐゴシック" charset="0"/>
                <a:cs typeface="Arial" charset="0"/>
              </a:endParaRPr>
            </a:p>
          </p:txBody>
        </p:sp>
        <p:sp>
          <p:nvSpPr>
            <p:cNvPr id="141332" name="Text Box 20"/>
            <p:cNvSpPr txBox="1">
              <a:spLocks noChangeArrowheads="1"/>
            </p:cNvSpPr>
            <p:nvPr/>
          </p:nvSpPr>
          <p:spPr bwMode="auto">
            <a:xfrm>
              <a:off x="2880" y="1872"/>
              <a:ext cx="239" cy="32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800">
                  <a:solidFill>
                    <a:schemeClr val="accent2"/>
                  </a:solidFill>
                  <a:latin typeface="Arial" charset="0"/>
                  <a:ea typeface="ＭＳ Ｐゴシック" charset="0"/>
                  <a:cs typeface="Arial" charset="0"/>
                </a:rPr>
                <a:t>  4</a:t>
              </a:r>
            </a:p>
          </p:txBody>
        </p:sp>
      </p:grpSp>
      <p:sp>
        <p:nvSpPr>
          <p:cNvPr id="141333" name="Text Box 21"/>
          <p:cNvSpPr txBox="1">
            <a:spLocks noChangeArrowheads="1"/>
          </p:cNvSpPr>
          <p:nvPr/>
        </p:nvSpPr>
        <p:spPr bwMode="auto">
          <a:xfrm>
            <a:off x="2057400" y="5576888"/>
            <a:ext cx="5181600" cy="5191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defRPr/>
            </a:pPr>
            <a:r>
              <a:rPr lang="en-US" sz="2800">
                <a:solidFill>
                  <a:srgbClr val="CC3300"/>
                </a:solidFill>
                <a:latin typeface="Arial" charset="0"/>
                <a:ea typeface="ＭＳ Ｐゴシック" charset="0"/>
                <a:cs typeface="Arial" charset="0"/>
              </a:rPr>
              <a:t>         Ld     =   0.87 fy </a:t>
            </a:r>
            <a:r>
              <a:rPr lang="en-US" sz="2800">
                <a:solidFill>
                  <a:srgbClr val="CC3300"/>
                </a:solidFill>
                <a:latin typeface="Arial" charset="0"/>
                <a:ea typeface="ＭＳ Ｐゴシック" charset="0"/>
                <a:cs typeface="Arial" charset="0"/>
                <a:sym typeface="Symbol" charset="0"/>
              </a:rPr>
              <a:t> / 4 </a:t>
            </a:r>
            <a:r>
              <a:rPr lang="en-US" sz="2800">
                <a:solidFill>
                  <a:srgbClr val="CC3300"/>
                </a:solidFill>
                <a:latin typeface="Arial" charset="0"/>
                <a:ea typeface="ＭＳ Ｐゴシック" charset="0"/>
                <a:cs typeface="Arial" charset="0"/>
              </a:rPr>
              <a:t>fb</a:t>
            </a:r>
            <a:r>
              <a:rPr lang="en-US" sz="2800">
                <a:solidFill>
                  <a:srgbClr val="CC3300"/>
                </a:solidFill>
                <a:latin typeface="Arial" charset="0"/>
                <a:ea typeface="ＭＳ Ｐゴシック" charset="0"/>
                <a:cs typeface="Arial" charset="0"/>
                <a:sym typeface="Symbol" charset="0"/>
              </a:rPr>
              <a:t> </a:t>
            </a:r>
            <a:endParaRPr lang="en-US" sz="2800">
              <a:solidFill>
                <a:srgbClr val="CC3300"/>
              </a:solidFill>
              <a:latin typeface="Arial" charset="0"/>
              <a:ea typeface="ＭＳ Ｐゴシック" charset="0"/>
              <a:cs typeface="Arial" charset="0"/>
            </a:endParaRPr>
          </a:p>
        </p:txBody>
      </p:sp>
      <p:sp>
        <p:nvSpPr>
          <p:cNvPr id="141334" name="Text Box 22"/>
          <p:cNvSpPr txBox="1">
            <a:spLocks noChangeArrowheads="1"/>
          </p:cNvSpPr>
          <p:nvPr/>
        </p:nvSpPr>
        <p:spPr bwMode="auto">
          <a:xfrm>
            <a:off x="4098925" y="396875"/>
            <a:ext cx="3956050" cy="57943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3200" b="1">
                <a:solidFill>
                  <a:srgbClr val="663300"/>
                </a:solidFill>
                <a:latin typeface="Arial" charset="0"/>
                <a:ea typeface="ＭＳ Ｐゴシック" charset="0"/>
                <a:cs typeface="Arial" charset="0"/>
              </a:rPr>
              <a:t>BAR  ANCHORAGE</a:t>
            </a:r>
          </a:p>
        </p:txBody>
      </p:sp>
      <p:sp>
        <p:nvSpPr>
          <p:cNvPr id="141335" name="Text Box 23"/>
          <p:cNvSpPr txBox="1">
            <a:spLocks noChangeArrowheads="1"/>
          </p:cNvSpPr>
          <p:nvPr/>
        </p:nvSpPr>
        <p:spPr bwMode="auto">
          <a:xfrm>
            <a:off x="838200" y="4114800"/>
            <a:ext cx="1600200" cy="5191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defRPr/>
            </a:pPr>
            <a:r>
              <a:rPr lang="en-US" sz="2800">
                <a:solidFill>
                  <a:schemeClr val="accent2"/>
                </a:solidFill>
                <a:latin typeface="Arial" charset="0"/>
                <a:ea typeface="ＭＳ Ｐゴシック" charset="0"/>
                <a:cs typeface="Arial" charset="0"/>
              </a:rPr>
              <a:t>R  =   T</a:t>
            </a:r>
            <a:endParaRPr lang="en-US" sz="2800" baseline="30000">
              <a:solidFill>
                <a:schemeClr val="accent2"/>
              </a:solidFill>
              <a:latin typeface="Arial" charset="0"/>
              <a:ea typeface="ＭＳ Ｐゴシック" charset="0"/>
              <a:cs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14131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9" presetClass="entr" presetSubtype="0" fill="hold" grpId="0" nodeType="clickEffect">
                                  <p:stCondLst>
                                    <p:cond delay="0"/>
                                  </p:stCondLst>
                                  <p:childTnLst>
                                    <p:set>
                                      <p:cBhvr>
                                        <p:cTn id="10" dur="1" fill="hold">
                                          <p:stCondLst>
                                            <p:cond delay="0"/>
                                          </p:stCondLst>
                                        </p:cTn>
                                        <p:tgtEl>
                                          <p:spTgt spid="141314"/>
                                        </p:tgtEl>
                                        <p:attrNameLst>
                                          <p:attrName>style.visibility</p:attrName>
                                        </p:attrNameLst>
                                      </p:cBhvr>
                                      <p:to>
                                        <p:strVal val="visible"/>
                                      </p:to>
                                    </p:set>
                                    <p:animEffect transition="in" filter="dissolve">
                                      <p:cBhvr>
                                        <p:cTn id="11" dur="500"/>
                                        <p:tgtEl>
                                          <p:spTgt spid="141314"/>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2" presetClass="entr" presetSubtype="1" fill="hold" nodeType="clickEffect">
                                  <p:stCondLst>
                                    <p:cond delay="0"/>
                                  </p:stCondLst>
                                  <p:childTnLst>
                                    <p:set>
                                      <p:cBhvr>
                                        <p:cTn id="15" dur="1" fill="hold">
                                          <p:stCondLst>
                                            <p:cond delay="0"/>
                                          </p:stCondLst>
                                        </p:cTn>
                                        <p:tgtEl>
                                          <p:spTgt spid="141316"/>
                                        </p:tgtEl>
                                        <p:attrNameLst>
                                          <p:attrName>style.visibility</p:attrName>
                                        </p:attrNameLst>
                                      </p:cBhvr>
                                      <p:to>
                                        <p:strVal val="visible"/>
                                      </p:to>
                                    </p:set>
                                    <p:animEffect transition="in" filter="slide(fromTop)">
                                      <p:cBhvr>
                                        <p:cTn id="16" dur="500"/>
                                        <p:tgtEl>
                                          <p:spTgt spid="141316"/>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nodeType="clickEffect">
                                  <p:stCondLst>
                                    <p:cond delay="0"/>
                                  </p:stCondLst>
                                  <p:childTnLst>
                                    <p:set>
                                      <p:cBhvr>
                                        <p:cTn id="20" dur="1" fill="hold">
                                          <p:stCondLst>
                                            <p:cond delay="499"/>
                                          </p:stCondLst>
                                        </p:cTn>
                                        <p:tgtEl>
                                          <p:spTgt spid="141326"/>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grpId="0" nodeType="clickEffect">
                                  <p:stCondLst>
                                    <p:cond delay="0"/>
                                  </p:stCondLst>
                                  <p:childTnLst>
                                    <p:set>
                                      <p:cBhvr>
                                        <p:cTn id="24" dur="1" fill="hold">
                                          <p:stCondLst>
                                            <p:cond delay="499"/>
                                          </p:stCondLst>
                                        </p:cTn>
                                        <p:tgtEl>
                                          <p:spTgt spid="141321"/>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nodeType="clickEffect">
                                  <p:stCondLst>
                                    <p:cond delay="0"/>
                                  </p:stCondLst>
                                  <p:childTnLst>
                                    <p:set>
                                      <p:cBhvr>
                                        <p:cTn id="28" dur="1" fill="hold">
                                          <p:stCondLst>
                                            <p:cond delay="499"/>
                                          </p:stCondLst>
                                        </p:cTn>
                                        <p:tgtEl>
                                          <p:spTgt spid="141323"/>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presetSubtype="0" fill="hold" grpId="0" nodeType="clickEffect">
                                  <p:stCondLst>
                                    <p:cond delay="0"/>
                                  </p:stCondLst>
                                  <p:childTnLst>
                                    <p:set>
                                      <p:cBhvr>
                                        <p:cTn id="32" dur="1" fill="hold">
                                          <p:stCondLst>
                                            <p:cond delay="499"/>
                                          </p:stCondLst>
                                        </p:cTn>
                                        <p:tgtEl>
                                          <p:spTgt spid="141322"/>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presetSubtype="0" fill="hold" grpId="0" nodeType="clickEffect">
                                  <p:stCondLst>
                                    <p:cond delay="0"/>
                                  </p:stCondLst>
                                  <p:childTnLst>
                                    <p:set>
                                      <p:cBhvr>
                                        <p:cTn id="36" dur="1" fill="hold">
                                          <p:stCondLst>
                                            <p:cond delay="499"/>
                                          </p:stCondLst>
                                        </p:cTn>
                                        <p:tgtEl>
                                          <p:spTgt spid="141335"/>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presetSubtype="0" fill="hold" grpId="0" nodeType="clickEffect">
                                  <p:stCondLst>
                                    <p:cond delay="0"/>
                                  </p:stCondLst>
                                  <p:childTnLst>
                                    <p:set>
                                      <p:cBhvr>
                                        <p:cTn id="40" dur="1" fill="hold">
                                          <p:stCondLst>
                                            <p:cond delay="499"/>
                                          </p:stCondLst>
                                        </p:cTn>
                                        <p:tgtEl>
                                          <p:spTgt spid="141329"/>
                                        </p:tgtEl>
                                        <p:attrNameLst>
                                          <p:attrName>style.visibility</p:attrName>
                                        </p:attrNameLst>
                                      </p:cBhvr>
                                      <p:to>
                                        <p:strVal val="visible"/>
                                      </p:to>
                                    </p:set>
                                  </p:childTnLst>
                                </p:cTn>
                              </p:par>
                            </p:childTnLst>
                          </p:cTn>
                        </p:par>
                      </p:childTnLst>
                    </p:cTn>
                  </p:par>
                  <p:par>
                    <p:cTn id="41" fill="hold" nodeType="clickPar">
                      <p:stCondLst>
                        <p:cond delay="indefinite"/>
                      </p:stCondLst>
                      <p:childTnLst>
                        <p:par>
                          <p:cTn id="42" fill="hold" nodeType="withGroup">
                            <p:stCondLst>
                              <p:cond delay="0"/>
                            </p:stCondLst>
                            <p:childTnLst>
                              <p:par>
                                <p:cTn id="43" presetID="1" presetClass="entr" presetSubtype="0" fill="hold" nodeType="clickEffect">
                                  <p:stCondLst>
                                    <p:cond delay="0"/>
                                  </p:stCondLst>
                                  <p:childTnLst>
                                    <p:set>
                                      <p:cBhvr>
                                        <p:cTn id="44" dur="1" fill="hold">
                                          <p:stCondLst>
                                            <p:cond delay="499"/>
                                          </p:stCondLst>
                                        </p:cTn>
                                        <p:tgtEl>
                                          <p:spTgt spid="141330"/>
                                        </p:tgtEl>
                                        <p:attrNameLst>
                                          <p:attrName>style.visibility</p:attrName>
                                        </p:attrNameLst>
                                      </p:cBhvr>
                                      <p:to>
                                        <p:strVal val="visible"/>
                                      </p:to>
                                    </p:set>
                                  </p:childTnLst>
                                </p:cTn>
                              </p:par>
                            </p:childTnLst>
                          </p:cTn>
                        </p:par>
                      </p:childTnLst>
                    </p:cTn>
                  </p:par>
                  <p:par>
                    <p:cTn id="45" fill="hold" nodeType="clickPar">
                      <p:stCondLst>
                        <p:cond delay="indefinite"/>
                      </p:stCondLst>
                      <p:childTnLst>
                        <p:par>
                          <p:cTn id="46" fill="hold" nodeType="withGroup">
                            <p:stCondLst>
                              <p:cond delay="0"/>
                            </p:stCondLst>
                            <p:childTnLst>
                              <p:par>
                                <p:cTn id="47" presetID="1" presetClass="entr" presetSubtype="0" fill="hold" grpId="0" nodeType="clickEffect">
                                  <p:stCondLst>
                                    <p:cond delay="0"/>
                                  </p:stCondLst>
                                  <p:childTnLst>
                                    <p:set>
                                      <p:cBhvr>
                                        <p:cTn id="48" dur="1" fill="hold">
                                          <p:stCondLst>
                                            <p:cond delay="499"/>
                                          </p:stCondLst>
                                        </p:cTn>
                                        <p:tgtEl>
                                          <p:spTgt spid="1413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314" grpId="0" animBg="1"/>
      <p:bldP spid="141321" grpId="0" autoUpdateAnimBg="0"/>
      <p:bldP spid="141322" grpId="0" autoUpdateAnimBg="0"/>
      <p:bldP spid="141329" grpId="0" autoUpdateAnimBg="0"/>
      <p:bldP spid="141333" grpId="0" autoUpdateAnimBg="0"/>
      <p:bldP spid="141335" grpId="0" autoUpdateAnimBg="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ChangeArrowheads="1"/>
          </p:cNvSpPr>
          <p:nvPr/>
        </p:nvSpPr>
        <p:spPr bwMode="auto">
          <a:xfrm>
            <a:off x="1676400" y="304800"/>
            <a:ext cx="5562600" cy="57943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eaLnBrk="0" hangingPunct="0">
              <a:defRPr/>
            </a:pPr>
            <a:r>
              <a:rPr lang="en-US" sz="3200" b="1">
                <a:solidFill>
                  <a:srgbClr val="000000"/>
                </a:solidFill>
                <a:latin typeface="Arial" charset="0"/>
                <a:ea typeface="ＭＳ Ｐゴシック" charset="0"/>
                <a:cs typeface="Arial" charset="0"/>
              </a:rPr>
              <a:t>  BAR   ANCHOR   LENGTH</a:t>
            </a:r>
            <a:endParaRPr lang="en-US" sz="3200" b="1">
              <a:latin typeface="Arial" charset="0"/>
              <a:ea typeface="ＭＳ Ｐゴシック" charset="0"/>
              <a:cs typeface="Arial" charset="0"/>
            </a:endParaRPr>
          </a:p>
        </p:txBody>
      </p:sp>
      <p:grpSp>
        <p:nvGrpSpPr>
          <p:cNvPr id="142339" name="Group 3"/>
          <p:cNvGrpSpPr>
            <a:grpSpLocks/>
          </p:cNvGrpSpPr>
          <p:nvPr/>
        </p:nvGrpSpPr>
        <p:grpSpPr bwMode="auto">
          <a:xfrm>
            <a:off x="838200" y="1066800"/>
            <a:ext cx="7391400" cy="2514600"/>
            <a:chOff x="-3" y="-3"/>
            <a:chExt cx="3894" cy="2216"/>
          </a:xfrm>
        </p:grpSpPr>
        <p:grpSp>
          <p:nvGrpSpPr>
            <p:cNvPr id="55353" name="Group 4"/>
            <p:cNvGrpSpPr>
              <a:grpSpLocks/>
            </p:cNvGrpSpPr>
            <p:nvPr/>
          </p:nvGrpSpPr>
          <p:grpSpPr bwMode="auto">
            <a:xfrm>
              <a:off x="0" y="0"/>
              <a:ext cx="3888" cy="2210"/>
              <a:chOff x="0" y="0"/>
              <a:chExt cx="3888" cy="2210"/>
            </a:xfrm>
          </p:grpSpPr>
          <p:grpSp>
            <p:nvGrpSpPr>
              <p:cNvPr id="55355" name="Group 5"/>
              <p:cNvGrpSpPr>
                <a:grpSpLocks/>
              </p:cNvGrpSpPr>
              <p:nvPr/>
            </p:nvGrpSpPr>
            <p:grpSpPr bwMode="auto">
              <a:xfrm>
                <a:off x="0" y="0"/>
                <a:ext cx="972" cy="884"/>
                <a:chOff x="0" y="0"/>
                <a:chExt cx="972" cy="884"/>
              </a:xfrm>
            </p:grpSpPr>
            <p:sp>
              <p:nvSpPr>
                <p:cNvPr id="142342" name="Rectangle 6"/>
                <p:cNvSpPr>
                  <a:spLocks noChangeArrowheads="1"/>
                </p:cNvSpPr>
                <p:nvPr/>
              </p:nvSpPr>
              <p:spPr bwMode="auto">
                <a:xfrm>
                  <a:off x="43" y="0"/>
                  <a:ext cx="887" cy="88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lgn="ctr" eaLnBrk="0" hangingPunct="0">
                    <a:defRPr/>
                  </a:pPr>
                  <a:r>
                    <a:rPr lang="en-US" sz="2400" b="1">
                      <a:solidFill>
                        <a:schemeClr val="accent2"/>
                      </a:solidFill>
                      <a:latin typeface="Arial" charset="0"/>
                      <a:ea typeface="ＭＳ Ｐゴシック" charset="0"/>
                      <a:cs typeface="Arial" charset="0"/>
                    </a:rPr>
                    <a:t>fy</a:t>
                  </a:r>
                  <a:endParaRPr lang="en-US" sz="2400" b="1">
                    <a:solidFill>
                      <a:schemeClr val="accent2"/>
                    </a:solidFill>
                    <a:latin typeface="Arial" charset="0"/>
                    <a:ea typeface="ＭＳ Ｐゴシック" charset="0"/>
                    <a:cs typeface="Times New Roman" charset="0"/>
                  </a:endParaRPr>
                </a:p>
                <a:p>
                  <a:pPr algn="ctr" eaLnBrk="0" hangingPunct="0">
                    <a:defRPr/>
                  </a:pPr>
                  <a:r>
                    <a:rPr lang="en-US" sz="2400" b="1">
                      <a:solidFill>
                        <a:schemeClr val="accent2"/>
                      </a:solidFill>
                      <a:latin typeface="Arial" charset="0"/>
                      <a:ea typeface="ＭＳ Ｐゴシック" charset="0"/>
                      <a:cs typeface="Arial" charset="0"/>
                    </a:rPr>
                    <a:t>N / mm</a:t>
                  </a:r>
                  <a:r>
                    <a:rPr lang="en-US" sz="2400" b="1" baseline="30000">
                      <a:solidFill>
                        <a:schemeClr val="accent2"/>
                      </a:solidFill>
                      <a:latin typeface="Arial" charset="0"/>
                      <a:ea typeface="ＭＳ Ｐゴシック" charset="0"/>
                      <a:cs typeface="Arial" charset="0"/>
                    </a:rPr>
                    <a:t>2</a:t>
                  </a:r>
                  <a:endParaRPr lang="en-US" sz="2400" b="1">
                    <a:solidFill>
                      <a:schemeClr val="accent2"/>
                    </a:solidFill>
                    <a:latin typeface="Arial" charset="0"/>
                    <a:ea typeface="ＭＳ Ｐゴシック" charset="0"/>
                    <a:cs typeface="Times New Roman" charset="0"/>
                  </a:endParaRPr>
                </a:p>
                <a:p>
                  <a:pPr algn="ctr" eaLnBrk="0" hangingPunct="0">
                    <a:defRPr/>
                  </a:pPr>
                  <a:endParaRPr lang="en-US" sz="2400" b="1">
                    <a:latin typeface="Arial" charset="0"/>
                    <a:ea typeface="ＭＳ Ｐゴシック" charset="0"/>
                    <a:cs typeface="Arial" charset="0"/>
                  </a:endParaRPr>
                </a:p>
              </p:txBody>
            </p:sp>
            <p:sp>
              <p:nvSpPr>
                <p:cNvPr id="142343" name="Rectangle 7"/>
                <p:cNvSpPr>
                  <a:spLocks noChangeArrowheads="1"/>
                </p:cNvSpPr>
                <p:nvPr/>
              </p:nvSpPr>
              <p:spPr bwMode="auto">
                <a:xfrm>
                  <a:off x="0" y="0"/>
                  <a:ext cx="972" cy="884"/>
                </a:xfrm>
                <a:prstGeom prst="rect">
                  <a:avLst/>
                </a:prstGeom>
                <a:noFill/>
                <a:ln w="7">
                  <a:solidFill>
                    <a:srgbClr val="A0A0A0"/>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nvGrpSpPr>
              <p:cNvPr id="55356" name="Group 8"/>
              <p:cNvGrpSpPr>
                <a:grpSpLocks/>
              </p:cNvGrpSpPr>
              <p:nvPr/>
            </p:nvGrpSpPr>
            <p:grpSpPr bwMode="auto">
              <a:xfrm>
                <a:off x="972" y="0"/>
                <a:ext cx="2916" cy="442"/>
                <a:chOff x="972" y="0"/>
                <a:chExt cx="2916" cy="442"/>
              </a:xfrm>
            </p:grpSpPr>
            <p:sp>
              <p:nvSpPr>
                <p:cNvPr id="142345" name="Rectangle 9"/>
                <p:cNvSpPr>
                  <a:spLocks noChangeArrowheads="1"/>
                </p:cNvSpPr>
                <p:nvPr/>
              </p:nvSpPr>
              <p:spPr bwMode="auto">
                <a:xfrm>
                  <a:off x="1015" y="0"/>
                  <a:ext cx="2830" cy="44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eaLnBrk="0" hangingPunct="0">
                    <a:defRPr/>
                  </a:pPr>
                  <a:r>
                    <a:rPr lang="en-US" sz="2400" b="1">
                      <a:solidFill>
                        <a:srgbClr val="CC3300"/>
                      </a:solidFill>
                      <a:latin typeface="Arial" charset="0"/>
                      <a:ea typeface="ＭＳ Ｐゴシック" charset="0"/>
                      <a:cs typeface="Arial" charset="0"/>
                    </a:rPr>
                    <a:t>Anchor length for conc. grade of :</a:t>
                  </a:r>
                  <a:endParaRPr lang="en-US" sz="2400" b="1">
                    <a:solidFill>
                      <a:srgbClr val="CC3300"/>
                    </a:solidFill>
                    <a:latin typeface="Arial" charset="0"/>
                    <a:ea typeface="ＭＳ Ｐゴシック" charset="0"/>
                    <a:cs typeface="Times New Roman" charset="0"/>
                  </a:endParaRPr>
                </a:p>
                <a:p>
                  <a:pPr eaLnBrk="0" hangingPunct="0">
                    <a:defRPr/>
                  </a:pPr>
                  <a:endParaRPr lang="en-US" sz="2400" b="1">
                    <a:solidFill>
                      <a:srgbClr val="FF9900"/>
                    </a:solidFill>
                    <a:latin typeface="Arial" charset="0"/>
                    <a:ea typeface="ＭＳ Ｐゴシック" charset="0"/>
                    <a:cs typeface="Arial" charset="0"/>
                  </a:endParaRPr>
                </a:p>
              </p:txBody>
            </p:sp>
            <p:sp>
              <p:nvSpPr>
                <p:cNvPr id="142346" name="Rectangle 10"/>
                <p:cNvSpPr>
                  <a:spLocks noChangeArrowheads="1"/>
                </p:cNvSpPr>
                <p:nvPr/>
              </p:nvSpPr>
              <p:spPr bwMode="auto">
                <a:xfrm>
                  <a:off x="972" y="0"/>
                  <a:ext cx="2915" cy="442"/>
                </a:xfrm>
                <a:prstGeom prst="rect">
                  <a:avLst/>
                </a:prstGeom>
                <a:noFill/>
                <a:ln w="7">
                  <a:solidFill>
                    <a:srgbClr val="A0A0A0"/>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nvGrpSpPr>
              <p:cNvPr id="55357" name="Group 11"/>
              <p:cNvGrpSpPr>
                <a:grpSpLocks/>
              </p:cNvGrpSpPr>
              <p:nvPr/>
            </p:nvGrpSpPr>
            <p:grpSpPr bwMode="auto">
              <a:xfrm>
                <a:off x="972" y="442"/>
                <a:ext cx="972" cy="442"/>
                <a:chOff x="972" y="442"/>
                <a:chExt cx="972" cy="442"/>
              </a:xfrm>
            </p:grpSpPr>
            <p:sp>
              <p:nvSpPr>
                <p:cNvPr id="142348" name="Rectangle 12"/>
                <p:cNvSpPr>
                  <a:spLocks noChangeArrowheads="1"/>
                </p:cNvSpPr>
                <p:nvPr/>
              </p:nvSpPr>
              <p:spPr bwMode="auto">
                <a:xfrm>
                  <a:off x="1015" y="442"/>
                  <a:ext cx="887" cy="44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lgn="ctr" eaLnBrk="0" hangingPunct="0">
                    <a:defRPr/>
                  </a:pPr>
                  <a:r>
                    <a:rPr lang="en-US" sz="2400" b="1">
                      <a:solidFill>
                        <a:srgbClr val="000000"/>
                      </a:solidFill>
                      <a:latin typeface="Arial" charset="0"/>
                      <a:ea typeface="ＭＳ Ｐゴシック" charset="0"/>
                      <a:cs typeface="Arial" charset="0"/>
                    </a:rPr>
                    <a:t>M20</a:t>
                  </a:r>
                  <a:endParaRPr lang="en-US" sz="2400" b="1">
                    <a:latin typeface="Arial" charset="0"/>
                    <a:ea typeface="ＭＳ Ｐゴシック" charset="0"/>
                    <a:cs typeface="Times New Roman" charset="0"/>
                  </a:endParaRPr>
                </a:p>
                <a:p>
                  <a:pPr algn="ctr" eaLnBrk="0" hangingPunct="0">
                    <a:defRPr/>
                  </a:pPr>
                  <a:endParaRPr lang="en-US" sz="2400" b="1">
                    <a:latin typeface="Arial" charset="0"/>
                    <a:ea typeface="ＭＳ Ｐゴシック" charset="0"/>
                    <a:cs typeface="Arial" charset="0"/>
                  </a:endParaRPr>
                </a:p>
              </p:txBody>
            </p:sp>
            <p:sp>
              <p:nvSpPr>
                <p:cNvPr id="142349" name="Rectangle 13"/>
                <p:cNvSpPr>
                  <a:spLocks noChangeArrowheads="1"/>
                </p:cNvSpPr>
                <p:nvPr/>
              </p:nvSpPr>
              <p:spPr bwMode="auto">
                <a:xfrm>
                  <a:off x="972" y="442"/>
                  <a:ext cx="972" cy="442"/>
                </a:xfrm>
                <a:prstGeom prst="rect">
                  <a:avLst/>
                </a:prstGeom>
                <a:noFill/>
                <a:ln w="7">
                  <a:solidFill>
                    <a:srgbClr val="A0A0A0"/>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nvGrpSpPr>
              <p:cNvPr id="55358" name="Group 14"/>
              <p:cNvGrpSpPr>
                <a:grpSpLocks/>
              </p:cNvGrpSpPr>
              <p:nvPr/>
            </p:nvGrpSpPr>
            <p:grpSpPr bwMode="auto">
              <a:xfrm>
                <a:off x="1944" y="442"/>
                <a:ext cx="972" cy="442"/>
                <a:chOff x="1944" y="442"/>
                <a:chExt cx="972" cy="442"/>
              </a:xfrm>
            </p:grpSpPr>
            <p:sp>
              <p:nvSpPr>
                <p:cNvPr id="142351" name="Rectangle 15"/>
                <p:cNvSpPr>
                  <a:spLocks noChangeArrowheads="1"/>
                </p:cNvSpPr>
                <p:nvPr/>
              </p:nvSpPr>
              <p:spPr bwMode="auto">
                <a:xfrm>
                  <a:off x="1987" y="442"/>
                  <a:ext cx="887" cy="44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lgn="ctr" eaLnBrk="0" hangingPunct="0">
                    <a:defRPr/>
                  </a:pPr>
                  <a:r>
                    <a:rPr lang="en-US" sz="2400" b="1">
                      <a:solidFill>
                        <a:srgbClr val="000000"/>
                      </a:solidFill>
                      <a:latin typeface="Arial" charset="0"/>
                      <a:ea typeface="ＭＳ Ｐゴシック" charset="0"/>
                      <a:cs typeface="Arial" charset="0"/>
                    </a:rPr>
                    <a:t>M25</a:t>
                  </a:r>
                  <a:endParaRPr lang="en-US" sz="2400" b="1">
                    <a:latin typeface="Arial" charset="0"/>
                    <a:ea typeface="ＭＳ Ｐゴシック" charset="0"/>
                    <a:cs typeface="Times New Roman" charset="0"/>
                  </a:endParaRPr>
                </a:p>
                <a:p>
                  <a:pPr algn="ctr" eaLnBrk="0" hangingPunct="0">
                    <a:defRPr/>
                  </a:pPr>
                  <a:endParaRPr lang="en-US" sz="2400" b="1">
                    <a:latin typeface="Arial" charset="0"/>
                    <a:ea typeface="ＭＳ Ｐゴシック" charset="0"/>
                    <a:cs typeface="Arial" charset="0"/>
                  </a:endParaRPr>
                </a:p>
              </p:txBody>
            </p:sp>
            <p:sp>
              <p:nvSpPr>
                <p:cNvPr id="142352" name="Rectangle 16"/>
                <p:cNvSpPr>
                  <a:spLocks noChangeArrowheads="1"/>
                </p:cNvSpPr>
                <p:nvPr/>
              </p:nvSpPr>
              <p:spPr bwMode="auto">
                <a:xfrm>
                  <a:off x="1944" y="442"/>
                  <a:ext cx="972" cy="442"/>
                </a:xfrm>
                <a:prstGeom prst="rect">
                  <a:avLst/>
                </a:prstGeom>
                <a:noFill/>
                <a:ln w="7">
                  <a:solidFill>
                    <a:srgbClr val="A0A0A0"/>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nvGrpSpPr>
              <p:cNvPr id="55359" name="Group 17"/>
              <p:cNvGrpSpPr>
                <a:grpSpLocks/>
              </p:cNvGrpSpPr>
              <p:nvPr/>
            </p:nvGrpSpPr>
            <p:grpSpPr bwMode="auto">
              <a:xfrm>
                <a:off x="2916" y="442"/>
                <a:ext cx="972" cy="442"/>
                <a:chOff x="2916" y="442"/>
                <a:chExt cx="972" cy="442"/>
              </a:xfrm>
            </p:grpSpPr>
            <p:sp>
              <p:nvSpPr>
                <p:cNvPr id="142354" name="Rectangle 18"/>
                <p:cNvSpPr>
                  <a:spLocks noChangeArrowheads="1"/>
                </p:cNvSpPr>
                <p:nvPr/>
              </p:nvSpPr>
              <p:spPr bwMode="auto">
                <a:xfrm>
                  <a:off x="2958" y="442"/>
                  <a:ext cx="887" cy="44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lgn="ctr" eaLnBrk="0" hangingPunct="0">
                    <a:defRPr/>
                  </a:pPr>
                  <a:r>
                    <a:rPr lang="en-US" sz="2400" b="1">
                      <a:solidFill>
                        <a:srgbClr val="000000"/>
                      </a:solidFill>
                      <a:latin typeface="Arial" charset="0"/>
                      <a:ea typeface="ＭＳ Ｐゴシック" charset="0"/>
                      <a:cs typeface="Arial" charset="0"/>
                    </a:rPr>
                    <a:t>M30</a:t>
                  </a:r>
                  <a:endParaRPr lang="en-US" sz="2400" b="1">
                    <a:latin typeface="Arial" charset="0"/>
                    <a:ea typeface="ＭＳ Ｐゴシック" charset="0"/>
                    <a:cs typeface="Times New Roman" charset="0"/>
                  </a:endParaRPr>
                </a:p>
                <a:p>
                  <a:pPr algn="ctr" eaLnBrk="0" hangingPunct="0">
                    <a:defRPr/>
                  </a:pPr>
                  <a:endParaRPr lang="en-US" sz="2400" b="1">
                    <a:latin typeface="Arial" charset="0"/>
                    <a:ea typeface="ＭＳ Ｐゴシック" charset="0"/>
                    <a:cs typeface="Arial" charset="0"/>
                  </a:endParaRPr>
                </a:p>
              </p:txBody>
            </p:sp>
            <p:sp>
              <p:nvSpPr>
                <p:cNvPr id="142355" name="Rectangle 19"/>
                <p:cNvSpPr>
                  <a:spLocks noChangeArrowheads="1"/>
                </p:cNvSpPr>
                <p:nvPr/>
              </p:nvSpPr>
              <p:spPr bwMode="auto">
                <a:xfrm>
                  <a:off x="2916" y="442"/>
                  <a:ext cx="972" cy="442"/>
                </a:xfrm>
                <a:prstGeom prst="rect">
                  <a:avLst/>
                </a:prstGeom>
                <a:noFill/>
                <a:ln w="7">
                  <a:solidFill>
                    <a:srgbClr val="A0A0A0"/>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nvGrpSpPr>
              <p:cNvPr id="55360" name="Group 20"/>
              <p:cNvGrpSpPr>
                <a:grpSpLocks/>
              </p:cNvGrpSpPr>
              <p:nvPr/>
            </p:nvGrpSpPr>
            <p:grpSpPr bwMode="auto">
              <a:xfrm>
                <a:off x="0" y="884"/>
                <a:ext cx="972" cy="442"/>
                <a:chOff x="0" y="884"/>
                <a:chExt cx="972" cy="442"/>
              </a:xfrm>
            </p:grpSpPr>
            <p:sp>
              <p:nvSpPr>
                <p:cNvPr id="142357" name="Rectangle 21"/>
                <p:cNvSpPr>
                  <a:spLocks noChangeArrowheads="1"/>
                </p:cNvSpPr>
                <p:nvPr/>
              </p:nvSpPr>
              <p:spPr bwMode="auto">
                <a:xfrm>
                  <a:off x="43" y="884"/>
                  <a:ext cx="887" cy="44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lgn="ctr" eaLnBrk="0" hangingPunct="0">
                    <a:defRPr/>
                  </a:pPr>
                  <a:r>
                    <a:rPr lang="en-US" sz="2400" b="1">
                      <a:solidFill>
                        <a:srgbClr val="000000"/>
                      </a:solidFill>
                      <a:latin typeface="Arial" charset="0"/>
                      <a:ea typeface="ＭＳ Ｐゴシック" charset="0"/>
                      <a:cs typeface="Arial" charset="0"/>
                    </a:rPr>
                    <a:t>250</a:t>
                  </a:r>
                  <a:endParaRPr lang="en-US" sz="2400" b="1">
                    <a:latin typeface="Arial" charset="0"/>
                    <a:ea typeface="ＭＳ Ｐゴシック" charset="0"/>
                    <a:cs typeface="Times New Roman" charset="0"/>
                  </a:endParaRPr>
                </a:p>
                <a:p>
                  <a:pPr algn="ctr" eaLnBrk="0" hangingPunct="0">
                    <a:defRPr/>
                  </a:pPr>
                  <a:endParaRPr lang="en-US" sz="2400" b="1">
                    <a:latin typeface="Arial" charset="0"/>
                    <a:ea typeface="ＭＳ Ｐゴシック" charset="0"/>
                    <a:cs typeface="Arial" charset="0"/>
                  </a:endParaRPr>
                </a:p>
              </p:txBody>
            </p:sp>
            <p:sp>
              <p:nvSpPr>
                <p:cNvPr id="142358" name="Rectangle 22"/>
                <p:cNvSpPr>
                  <a:spLocks noChangeArrowheads="1"/>
                </p:cNvSpPr>
                <p:nvPr/>
              </p:nvSpPr>
              <p:spPr bwMode="auto">
                <a:xfrm>
                  <a:off x="0" y="884"/>
                  <a:ext cx="972" cy="442"/>
                </a:xfrm>
                <a:prstGeom prst="rect">
                  <a:avLst/>
                </a:prstGeom>
                <a:noFill/>
                <a:ln w="7">
                  <a:solidFill>
                    <a:srgbClr val="A0A0A0"/>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nvGrpSpPr>
              <p:cNvPr id="55361" name="Group 23"/>
              <p:cNvGrpSpPr>
                <a:grpSpLocks/>
              </p:cNvGrpSpPr>
              <p:nvPr/>
            </p:nvGrpSpPr>
            <p:grpSpPr bwMode="auto">
              <a:xfrm>
                <a:off x="972" y="884"/>
                <a:ext cx="972" cy="442"/>
                <a:chOff x="972" y="884"/>
                <a:chExt cx="972" cy="442"/>
              </a:xfrm>
            </p:grpSpPr>
            <p:sp>
              <p:nvSpPr>
                <p:cNvPr id="142360" name="Rectangle 24"/>
                <p:cNvSpPr>
                  <a:spLocks noChangeArrowheads="1"/>
                </p:cNvSpPr>
                <p:nvPr/>
              </p:nvSpPr>
              <p:spPr bwMode="auto">
                <a:xfrm>
                  <a:off x="1015" y="884"/>
                  <a:ext cx="887" cy="44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lgn="ctr" eaLnBrk="0" hangingPunct="0"/>
                  <a:r>
                    <a:rPr lang="en-US" sz="2400" b="1">
                      <a:solidFill>
                        <a:srgbClr val="000000"/>
                      </a:solidFill>
                    </a:rPr>
                    <a:t>45.3</a:t>
                  </a:r>
                  <a:r>
                    <a:rPr lang="en-US" sz="2400" b="1">
                      <a:solidFill>
                        <a:srgbClr val="000000"/>
                      </a:solidFill>
                      <a:sym typeface="Symbol" pitchFamily="18" charset="2"/>
                    </a:rPr>
                    <a:t></a:t>
                  </a:r>
                  <a:endParaRPr lang="en-US" sz="2400" b="1">
                    <a:cs typeface="Times New Roman" pitchFamily="18" charset="0"/>
                  </a:endParaRPr>
                </a:p>
                <a:p>
                  <a:pPr algn="ctr" eaLnBrk="0" hangingPunct="0"/>
                  <a:endParaRPr lang="en-US" sz="2400" b="1">
                    <a:solidFill>
                      <a:srgbClr val="000000"/>
                    </a:solidFill>
                    <a:sym typeface="Symbol" pitchFamily="18" charset="2"/>
                  </a:endParaRPr>
                </a:p>
              </p:txBody>
            </p:sp>
            <p:sp>
              <p:nvSpPr>
                <p:cNvPr id="142361" name="Rectangle 25"/>
                <p:cNvSpPr>
                  <a:spLocks noChangeArrowheads="1"/>
                </p:cNvSpPr>
                <p:nvPr/>
              </p:nvSpPr>
              <p:spPr bwMode="auto">
                <a:xfrm>
                  <a:off x="972" y="884"/>
                  <a:ext cx="972" cy="442"/>
                </a:xfrm>
                <a:prstGeom prst="rect">
                  <a:avLst/>
                </a:prstGeom>
                <a:noFill/>
                <a:ln w="7">
                  <a:solidFill>
                    <a:srgbClr val="A0A0A0"/>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nvGrpSpPr>
              <p:cNvPr id="55362" name="Group 26"/>
              <p:cNvGrpSpPr>
                <a:grpSpLocks/>
              </p:cNvGrpSpPr>
              <p:nvPr/>
            </p:nvGrpSpPr>
            <p:grpSpPr bwMode="auto">
              <a:xfrm>
                <a:off x="1944" y="884"/>
                <a:ext cx="972" cy="442"/>
                <a:chOff x="1944" y="884"/>
                <a:chExt cx="972" cy="442"/>
              </a:xfrm>
            </p:grpSpPr>
            <p:sp>
              <p:nvSpPr>
                <p:cNvPr id="142363" name="Rectangle 27"/>
                <p:cNvSpPr>
                  <a:spLocks noChangeArrowheads="1"/>
                </p:cNvSpPr>
                <p:nvPr/>
              </p:nvSpPr>
              <p:spPr bwMode="auto">
                <a:xfrm>
                  <a:off x="1987" y="884"/>
                  <a:ext cx="887" cy="44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lgn="ctr" eaLnBrk="0" hangingPunct="0"/>
                  <a:r>
                    <a:rPr lang="en-US" sz="2400" b="1">
                      <a:solidFill>
                        <a:srgbClr val="000000"/>
                      </a:solidFill>
                    </a:rPr>
                    <a:t>38.8</a:t>
                  </a:r>
                  <a:r>
                    <a:rPr lang="en-US" sz="2400" b="1">
                      <a:solidFill>
                        <a:srgbClr val="000000"/>
                      </a:solidFill>
                      <a:sym typeface="Symbol" pitchFamily="18" charset="2"/>
                    </a:rPr>
                    <a:t></a:t>
                  </a:r>
                  <a:endParaRPr lang="en-US" sz="2400" b="1">
                    <a:cs typeface="Times New Roman" pitchFamily="18" charset="0"/>
                  </a:endParaRPr>
                </a:p>
                <a:p>
                  <a:pPr algn="ctr" eaLnBrk="0" hangingPunct="0"/>
                  <a:endParaRPr lang="en-US" sz="2400" b="1">
                    <a:solidFill>
                      <a:srgbClr val="000000"/>
                    </a:solidFill>
                    <a:sym typeface="Symbol" pitchFamily="18" charset="2"/>
                  </a:endParaRPr>
                </a:p>
              </p:txBody>
            </p:sp>
            <p:sp>
              <p:nvSpPr>
                <p:cNvPr id="142364" name="Rectangle 28"/>
                <p:cNvSpPr>
                  <a:spLocks noChangeArrowheads="1"/>
                </p:cNvSpPr>
                <p:nvPr/>
              </p:nvSpPr>
              <p:spPr bwMode="auto">
                <a:xfrm>
                  <a:off x="1944" y="884"/>
                  <a:ext cx="972" cy="442"/>
                </a:xfrm>
                <a:prstGeom prst="rect">
                  <a:avLst/>
                </a:prstGeom>
                <a:noFill/>
                <a:ln w="7">
                  <a:solidFill>
                    <a:srgbClr val="A0A0A0"/>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nvGrpSpPr>
              <p:cNvPr id="55363" name="Group 29"/>
              <p:cNvGrpSpPr>
                <a:grpSpLocks/>
              </p:cNvGrpSpPr>
              <p:nvPr/>
            </p:nvGrpSpPr>
            <p:grpSpPr bwMode="auto">
              <a:xfrm>
                <a:off x="2916" y="884"/>
                <a:ext cx="972" cy="442"/>
                <a:chOff x="2916" y="884"/>
                <a:chExt cx="972" cy="442"/>
              </a:xfrm>
            </p:grpSpPr>
            <p:sp>
              <p:nvSpPr>
                <p:cNvPr id="142366" name="Rectangle 30"/>
                <p:cNvSpPr>
                  <a:spLocks noChangeArrowheads="1"/>
                </p:cNvSpPr>
                <p:nvPr/>
              </p:nvSpPr>
              <p:spPr bwMode="auto">
                <a:xfrm>
                  <a:off x="2958" y="884"/>
                  <a:ext cx="887" cy="44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lgn="ctr" eaLnBrk="0" hangingPunct="0"/>
                  <a:r>
                    <a:rPr lang="en-US" sz="2400" b="1">
                      <a:solidFill>
                        <a:srgbClr val="000000"/>
                      </a:solidFill>
                    </a:rPr>
                    <a:t>36.3</a:t>
                  </a:r>
                  <a:r>
                    <a:rPr lang="en-US" sz="2400" b="1">
                      <a:solidFill>
                        <a:srgbClr val="000000"/>
                      </a:solidFill>
                      <a:sym typeface="Symbol" pitchFamily="18" charset="2"/>
                    </a:rPr>
                    <a:t></a:t>
                  </a:r>
                  <a:endParaRPr lang="en-US" sz="2400" b="1">
                    <a:cs typeface="Times New Roman" pitchFamily="18" charset="0"/>
                  </a:endParaRPr>
                </a:p>
                <a:p>
                  <a:pPr algn="ctr" eaLnBrk="0" hangingPunct="0"/>
                  <a:endParaRPr lang="en-US" sz="2400" b="1">
                    <a:solidFill>
                      <a:srgbClr val="000000"/>
                    </a:solidFill>
                    <a:sym typeface="Symbol" pitchFamily="18" charset="2"/>
                  </a:endParaRPr>
                </a:p>
              </p:txBody>
            </p:sp>
            <p:sp>
              <p:nvSpPr>
                <p:cNvPr id="142367" name="Rectangle 31"/>
                <p:cNvSpPr>
                  <a:spLocks noChangeArrowheads="1"/>
                </p:cNvSpPr>
                <p:nvPr/>
              </p:nvSpPr>
              <p:spPr bwMode="auto">
                <a:xfrm>
                  <a:off x="2916" y="884"/>
                  <a:ext cx="972" cy="442"/>
                </a:xfrm>
                <a:prstGeom prst="rect">
                  <a:avLst/>
                </a:prstGeom>
                <a:noFill/>
                <a:ln w="7">
                  <a:solidFill>
                    <a:srgbClr val="A0A0A0"/>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nvGrpSpPr>
              <p:cNvPr id="55364" name="Group 32"/>
              <p:cNvGrpSpPr>
                <a:grpSpLocks/>
              </p:cNvGrpSpPr>
              <p:nvPr/>
            </p:nvGrpSpPr>
            <p:grpSpPr bwMode="auto">
              <a:xfrm>
                <a:off x="0" y="1326"/>
                <a:ext cx="972" cy="442"/>
                <a:chOff x="0" y="1326"/>
                <a:chExt cx="972" cy="442"/>
              </a:xfrm>
            </p:grpSpPr>
            <p:sp>
              <p:nvSpPr>
                <p:cNvPr id="142369" name="Rectangle 33"/>
                <p:cNvSpPr>
                  <a:spLocks noChangeArrowheads="1"/>
                </p:cNvSpPr>
                <p:nvPr/>
              </p:nvSpPr>
              <p:spPr bwMode="auto">
                <a:xfrm>
                  <a:off x="43" y="1326"/>
                  <a:ext cx="887" cy="44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lgn="ctr" eaLnBrk="0" hangingPunct="0">
                    <a:defRPr/>
                  </a:pPr>
                  <a:r>
                    <a:rPr lang="en-US" sz="2400" b="1">
                      <a:solidFill>
                        <a:srgbClr val="000000"/>
                      </a:solidFill>
                      <a:latin typeface="Arial" charset="0"/>
                      <a:ea typeface="ＭＳ Ｐゴシック" charset="0"/>
                      <a:cs typeface="Arial" charset="0"/>
                    </a:rPr>
                    <a:t>415</a:t>
                  </a:r>
                  <a:endParaRPr lang="en-US" sz="2400" b="1">
                    <a:latin typeface="Arial" charset="0"/>
                    <a:ea typeface="ＭＳ Ｐゴシック" charset="0"/>
                    <a:cs typeface="Times New Roman" charset="0"/>
                  </a:endParaRPr>
                </a:p>
                <a:p>
                  <a:pPr algn="ctr" eaLnBrk="0" hangingPunct="0">
                    <a:defRPr/>
                  </a:pPr>
                  <a:endParaRPr lang="en-US" sz="2400" b="1">
                    <a:latin typeface="Arial" charset="0"/>
                    <a:ea typeface="ＭＳ Ｐゴシック" charset="0"/>
                    <a:cs typeface="Arial" charset="0"/>
                  </a:endParaRPr>
                </a:p>
              </p:txBody>
            </p:sp>
            <p:sp>
              <p:nvSpPr>
                <p:cNvPr id="142370" name="Rectangle 34"/>
                <p:cNvSpPr>
                  <a:spLocks noChangeArrowheads="1"/>
                </p:cNvSpPr>
                <p:nvPr/>
              </p:nvSpPr>
              <p:spPr bwMode="auto">
                <a:xfrm>
                  <a:off x="0" y="1326"/>
                  <a:ext cx="972" cy="442"/>
                </a:xfrm>
                <a:prstGeom prst="rect">
                  <a:avLst/>
                </a:prstGeom>
                <a:noFill/>
                <a:ln w="7">
                  <a:solidFill>
                    <a:srgbClr val="A0A0A0"/>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nvGrpSpPr>
              <p:cNvPr id="55365" name="Group 35"/>
              <p:cNvGrpSpPr>
                <a:grpSpLocks/>
              </p:cNvGrpSpPr>
              <p:nvPr/>
            </p:nvGrpSpPr>
            <p:grpSpPr bwMode="auto">
              <a:xfrm>
                <a:off x="972" y="1326"/>
                <a:ext cx="972" cy="442"/>
                <a:chOff x="972" y="1326"/>
                <a:chExt cx="972" cy="442"/>
              </a:xfrm>
            </p:grpSpPr>
            <p:sp>
              <p:nvSpPr>
                <p:cNvPr id="142372" name="Rectangle 36"/>
                <p:cNvSpPr>
                  <a:spLocks noChangeArrowheads="1"/>
                </p:cNvSpPr>
                <p:nvPr/>
              </p:nvSpPr>
              <p:spPr bwMode="auto">
                <a:xfrm>
                  <a:off x="1015" y="1326"/>
                  <a:ext cx="887" cy="44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lgn="ctr" eaLnBrk="0" hangingPunct="0"/>
                  <a:r>
                    <a:rPr lang="en-US" sz="2400" b="1">
                      <a:solidFill>
                        <a:srgbClr val="000000"/>
                      </a:solidFill>
                    </a:rPr>
                    <a:t>47.0</a:t>
                  </a:r>
                  <a:r>
                    <a:rPr lang="en-US" sz="2400" b="1">
                      <a:solidFill>
                        <a:srgbClr val="000000"/>
                      </a:solidFill>
                      <a:sym typeface="Symbol" pitchFamily="18" charset="2"/>
                    </a:rPr>
                    <a:t></a:t>
                  </a:r>
                  <a:endParaRPr lang="en-US" sz="2400" b="1">
                    <a:cs typeface="Times New Roman" pitchFamily="18" charset="0"/>
                  </a:endParaRPr>
                </a:p>
                <a:p>
                  <a:pPr algn="ctr" eaLnBrk="0" hangingPunct="0"/>
                  <a:endParaRPr lang="en-US" sz="2400" b="1">
                    <a:solidFill>
                      <a:srgbClr val="000000"/>
                    </a:solidFill>
                    <a:sym typeface="Symbol" pitchFamily="18" charset="2"/>
                  </a:endParaRPr>
                </a:p>
              </p:txBody>
            </p:sp>
            <p:sp>
              <p:nvSpPr>
                <p:cNvPr id="142373" name="Rectangle 37"/>
                <p:cNvSpPr>
                  <a:spLocks noChangeArrowheads="1"/>
                </p:cNvSpPr>
                <p:nvPr/>
              </p:nvSpPr>
              <p:spPr bwMode="auto">
                <a:xfrm>
                  <a:off x="972" y="1326"/>
                  <a:ext cx="972" cy="442"/>
                </a:xfrm>
                <a:prstGeom prst="rect">
                  <a:avLst/>
                </a:prstGeom>
                <a:noFill/>
                <a:ln w="7">
                  <a:solidFill>
                    <a:srgbClr val="A0A0A0"/>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nvGrpSpPr>
              <p:cNvPr id="55366" name="Group 38"/>
              <p:cNvGrpSpPr>
                <a:grpSpLocks/>
              </p:cNvGrpSpPr>
              <p:nvPr/>
            </p:nvGrpSpPr>
            <p:grpSpPr bwMode="auto">
              <a:xfrm>
                <a:off x="1944" y="1326"/>
                <a:ext cx="972" cy="442"/>
                <a:chOff x="1944" y="1326"/>
                <a:chExt cx="972" cy="442"/>
              </a:xfrm>
            </p:grpSpPr>
            <p:sp>
              <p:nvSpPr>
                <p:cNvPr id="142375" name="Rectangle 39"/>
                <p:cNvSpPr>
                  <a:spLocks noChangeArrowheads="1"/>
                </p:cNvSpPr>
                <p:nvPr/>
              </p:nvSpPr>
              <p:spPr bwMode="auto">
                <a:xfrm>
                  <a:off x="1987" y="1326"/>
                  <a:ext cx="887" cy="44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lgn="ctr" eaLnBrk="0" hangingPunct="0"/>
                  <a:r>
                    <a:rPr lang="en-US" sz="2400" b="1">
                      <a:solidFill>
                        <a:srgbClr val="000000"/>
                      </a:solidFill>
                    </a:rPr>
                    <a:t>40.3</a:t>
                  </a:r>
                  <a:r>
                    <a:rPr lang="en-US" sz="2400" b="1">
                      <a:solidFill>
                        <a:srgbClr val="000000"/>
                      </a:solidFill>
                      <a:sym typeface="Symbol" pitchFamily="18" charset="2"/>
                    </a:rPr>
                    <a:t></a:t>
                  </a:r>
                  <a:endParaRPr lang="en-US" sz="2400" b="1">
                    <a:cs typeface="Times New Roman" pitchFamily="18" charset="0"/>
                  </a:endParaRPr>
                </a:p>
                <a:p>
                  <a:pPr algn="ctr" eaLnBrk="0" hangingPunct="0"/>
                  <a:endParaRPr lang="en-US" sz="2400" b="1">
                    <a:solidFill>
                      <a:srgbClr val="000000"/>
                    </a:solidFill>
                    <a:sym typeface="Symbol" pitchFamily="18" charset="2"/>
                  </a:endParaRPr>
                </a:p>
              </p:txBody>
            </p:sp>
            <p:sp>
              <p:nvSpPr>
                <p:cNvPr id="142376" name="Rectangle 40"/>
                <p:cNvSpPr>
                  <a:spLocks noChangeArrowheads="1"/>
                </p:cNvSpPr>
                <p:nvPr/>
              </p:nvSpPr>
              <p:spPr bwMode="auto">
                <a:xfrm>
                  <a:off x="1944" y="1326"/>
                  <a:ext cx="972" cy="442"/>
                </a:xfrm>
                <a:prstGeom prst="rect">
                  <a:avLst/>
                </a:prstGeom>
                <a:noFill/>
                <a:ln w="7">
                  <a:solidFill>
                    <a:srgbClr val="A0A0A0"/>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nvGrpSpPr>
              <p:cNvPr id="55367" name="Group 41"/>
              <p:cNvGrpSpPr>
                <a:grpSpLocks/>
              </p:cNvGrpSpPr>
              <p:nvPr/>
            </p:nvGrpSpPr>
            <p:grpSpPr bwMode="auto">
              <a:xfrm>
                <a:off x="2916" y="1326"/>
                <a:ext cx="972" cy="442"/>
                <a:chOff x="2916" y="1326"/>
                <a:chExt cx="972" cy="442"/>
              </a:xfrm>
            </p:grpSpPr>
            <p:sp>
              <p:nvSpPr>
                <p:cNvPr id="142378" name="Rectangle 42"/>
                <p:cNvSpPr>
                  <a:spLocks noChangeArrowheads="1"/>
                </p:cNvSpPr>
                <p:nvPr/>
              </p:nvSpPr>
              <p:spPr bwMode="auto">
                <a:xfrm>
                  <a:off x="2958" y="1326"/>
                  <a:ext cx="887" cy="44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lgn="ctr" eaLnBrk="0" hangingPunct="0"/>
                  <a:r>
                    <a:rPr lang="en-US" sz="2400" b="1">
                      <a:solidFill>
                        <a:srgbClr val="000000"/>
                      </a:solidFill>
                    </a:rPr>
                    <a:t>37.6</a:t>
                  </a:r>
                  <a:r>
                    <a:rPr lang="en-US" sz="2400" b="1">
                      <a:solidFill>
                        <a:srgbClr val="000000"/>
                      </a:solidFill>
                      <a:sym typeface="Symbol" pitchFamily="18" charset="2"/>
                    </a:rPr>
                    <a:t></a:t>
                  </a:r>
                  <a:endParaRPr lang="en-US" sz="2400" b="1">
                    <a:cs typeface="Times New Roman" pitchFamily="18" charset="0"/>
                  </a:endParaRPr>
                </a:p>
                <a:p>
                  <a:pPr algn="ctr" eaLnBrk="0" hangingPunct="0"/>
                  <a:endParaRPr lang="en-US" sz="2400" b="1">
                    <a:solidFill>
                      <a:srgbClr val="000000"/>
                    </a:solidFill>
                    <a:sym typeface="Symbol" pitchFamily="18" charset="2"/>
                  </a:endParaRPr>
                </a:p>
              </p:txBody>
            </p:sp>
            <p:sp>
              <p:nvSpPr>
                <p:cNvPr id="142379" name="Rectangle 43"/>
                <p:cNvSpPr>
                  <a:spLocks noChangeArrowheads="1"/>
                </p:cNvSpPr>
                <p:nvPr/>
              </p:nvSpPr>
              <p:spPr bwMode="auto">
                <a:xfrm>
                  <a:off x="2916" y="1326"/>
                  <a:ext cx="972" cy="442"/>
                </a:xfrm>
                <a:prstGeom prst="rect">
                  <a:avLst/>
                </a:prstGeom>
                <a:noFill/>
                <a:ln w="7">
                  <a:solidFill>
                    <a:srgbClr val="A0A0A0"/>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nvGrpSpPr>
              <p:cNvPr id="55368" name="Group 44"/>
              <p:cNvGrpSpPr>
                <a:grpSpLocks/>
              </p:cNvGrpSpPr>
              <p:nvPr/>
            </p:nvGrpSpPr>
            <p:grpSpPr bwMode="auto">
              <a:xfrm>
                <a:off x="0" y="1768"/>
                <a:ext cx="972" cy="442"/>
                <a:chOff x="0" y="1768"/>
                <a:chExt cx="972" cy="442"/>
              </a:xfrm>
            </p:grpSpPr>
            <p:sp>
              <p:nvSpPr>
                <p:cNvPr id="142381" name="Rectangle 45"/>
                <p:cNvSpPr>
                  <a:spLocks noChangeArrowheads="1"/>
                </p:cNvSpPr>
                <p:nvPr/>
              </p:nvSpPr>
              <p:spPr bwMode="auto">
                <a:xfrm>
                  <a:off x="43" y="1768"/>
                  <a:ext cx="887" cy="44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lgn="ctr" eaLnBrk="0" hangingPunct="0">
                    <a:defRPr/>
                  </a:pPr>
                  <a:r>
                    <a:rPr lang="en-US" sz="2400" b="1">
                      <a:solidFill>
                        <a:srgbClr val="000000"/>
                      </a:solidFill>
                      <a:latin typeface="Arial" charset="0"/>
                      <a:ea typeface="ＭＳ Ｐゴシック" charset="0"/>
                      <a:cs typeface="Arial" charset="0"/>
                    </a:rPr>
                    <a:t>500</a:t>
                  </a:r>
                  <a:endParaRPr lang="en-US" sz="2400" b="1">
                    <a:latin typeface="Arial" charset="0"/>
                    <a:ea typeface="ＭＳ Ｐゴシック" charset="0"/>
                    <a:cs typeface="Times New Roman" charset="0"/>
                  </a:endParaRPr>
                </a:p>
                <a:p>
                  <a:pPr algn="ctr" eaLnBrk="0" hangingPunct="0">
                    <a:defRPr/>
                  </a:pPr>
                  <a:endParaRPr lang="en-US" sz="2400" b="1">
                    <a:latin typeface="Arial" charset="0"/>
                    <a:ea typeface="ＭＳ Ｐゴシック" charset="0"/>
                    <a:cs typeface="Arial" charset="0"/>
                  </a:endParaRPr>
                </a:p>
              </p:txBody>
            </p:sp>
            <p:sp>
              <p:nvSpPr>
                <p:cNvPr id="142382" name="Rectangle 46"/>
                <p:cNvSpPr>
                  <a:spLocks noChangeArrowheads="1"/>
                </p:cNvSpPr>
                <p:nvPr/>
              </p:nvSpPr>
              <p:spPr bwMode="auto">
                <a:xfrm>
                  <a:off x="0" y="1768"/>
                  <a:ext cx="972" cy="442"/>
                </a:xfrm>
                <a:prstGeom prst="rect">
                  <a:avLst/>
                </a:prstGeom>
                <a:noFill/>
                <a:ln w="7">
                  <a:solidFill>
                    <a:srgbClr val="A0A0A0"/>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nvGrpSpPr>
              <p:cNvPr id="55369" name="Group 47"/>
              <p:cNvGrpSpPr>
                <a:grpSpLocks/>
              </p:cNvGrpSpPr>
              <p:nvPr/>
            </p:nvGrpSpPr>
            <p:grpSpPr bwMode="auto">
              <a:xfrm>
                <a:off x="972" y="1768"/>
                <a:ext cx="972" cy="442"/>
                <a:chOff x="972" y="1768"/>
                <a:chExt cx="972" cy="442"/>
              </a:xfrm>
            </p:grpSpPr>
            <p:sp>
              <p:nvSpPr>
                <p:cNvPr id="142384" name="Rectangle 48"/>
                <p:cNvSpPr>
                  <a:spLocks noChangeArrowheads="1"/>
                </p:cNvSpPr>
                <p:nvPr/>
              </p:nvSpPr>
              <p:spPr bwMode="auto">
                <a:xfrm>
                  <a:off x="1015" y="1768"/>
                  <a:ext cx="887" cy="44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lgn="ctr" eaLnBrk="0" hangingPunct="0"/>
                  <a:r>
                    <a:rPr lang="en-US" sz="2400" b="1">
                      <a:solidFill>
                        <a:srgbClr val="000000"/>
                      </a:solidFill>
                    </a:rPr>
                    <a:t>56.6</a:t>
                  </a:r>
                  <a:r>
                    <a:rPr lang="en-US" sz="2400" b="1">
                      <a:solidFill>
                        <a:srgbClr val="000000"/>
                      </a:solidFill>
                      <a:sym typeface="Symbol" pitchFamily="18" charset="2"/>
                    </a:rPr>
                    <a:t></a:t>
                  </a:r>
                  <a:endParaRPr lang="en-US" sz="2400" b="1">
                    <a:cs typeface="Times New Roman" pitchFamily="18" charset="0"/>
                  </a:endParaRPr>
                </a:p>
                <a:p>
                  <a:pPr algn="ctr" eaLnBrk="0" hangingPunct="0"/>
                  <a:endParaRPr lang="en-US" sz="2400" b="1">
                    <a:solidFill>
                      <a:srgbClr val="000000"/>
                    </a:solidFill>
                    <a:sym typeface="Symbol" pitchFamily="18" charset="2"/>
                  </a:endParaRPr>
                </a:p>
              </p:txBody>
            </p:sp>
            <p:sp>
              <p:nvSpPr>
                <p:cNvPr id="142385" name="Rectangle 49"/>
                <p:cNvSpPr>
                  <a:spLocks noChangeArrowheads="1"/>
                </p:cNvSpPr>
                <p:nvPr/>
              </p:nvSpPr>
              <p:spPr bwMode="auto">
                <a:xfrm>
                  <a:off x="972" y="1768"/>
                  <a:ext cx="972" cy="442"/>
                </a:xfrm>
                <a:prstGeom prst="rect">
                  <a:avLst/>
                </a:prstGeom>
                <a:noFill/>
                <a:ln w="7">
                  <a:solidFill>
                    <a:srgbClr val="A0A0A0"/>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nvGrpSpPr>
              <p:cNvPr id="55370" name="Group 50"/>
              <p:cNvGrpSpPr>
                <a:grpSpLocks/>
              </p:cNvGrpSpPr>
              <p:nvPr/>
            </p:nvGrpSpPr>
            <p:grpSpPr bwMode="auto">
              <a:xfrm>
                <a:off x="1944" y="1768"/>
                <a:ext cx="972" cy="442"/>
                <a:chOff x="1944" y="1768"/>
                <a:chExt cx="972" cy="442"/>
              </a:xfrm>
            </p:grpSpPr>
            <p:sp>
              <p:nvSpPr>
                <p:cNvPr id="142387" name="Rectangle 51"/>
                <p:cNvSpPr>
                  <a:spLocks noChangeArrowheads="1"/>
                </p:cNvSpPr>
                <p:nvPr/>
              </p:nvSpPr>
              <p:spPr bwMode="auto">
                <a:xfrm>
                  <a:off x="1987" y="1768"/>
                  <a:ext cx="887" cy="44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lgn="ctr" eaLnBrk="0" hangingPunct="0"/>
                  <a:r>
                    <a:rPr lang="en-US" sz="2400" b="1">
                      <a:solidFill>
                        <a:srgbClr val="000000"/>
                      </a:solidFill>
                    </a:rPr>
                    <a:t>48.6</a:t>
                  </a:r>
                  <a:r>
                    <a:rPr lang="en-US" sz="2400" b="1">
                      <a:solidFill>
                        <a:srgbClr val="000000"/>
                      </a:solidFill>
                      <a:sym typeface="Symbol" pitchFamily="18" charset="2"/>
                    </a:rPr>
                    <a:t></a:t>
                  </a:r>
                  <a:endParaRPr lang="en-US" sz="2400" b="1">
                    <a:cs typeface="Times New Roman" pitchFamily="18" charset="0"/>
                  </a:endParaRPr>
                </a:p>
                <a:p>
                  <a:pPr algn="ctr" eaLnBrk="0" hangingPunct="0"/>
                  <a:endParaRPr lang="en-US" sz="2400" b="1">
                    <a:solidFill>
                      <a:srgbClr val="000000"/>
                    </a:solidFill>
                    <a:sym typeface="Symbol" pitchFamily="18" charset="2"/>
                  </a:endParaRPr>
                </a:p>
              </p:txBody>
            </p:sp>
            <p:sp>
              <p:nvSpPr>
                <p:cNvPr id="142388" name="Rectangle 52"/>
                <p:cNvSpPr>
                  <a:spLocks noChangeArrowheads="1"/>
                </p:cNvSpPr>
                <p:nvPr/>
              </p:nvSpPr>
              <p:spPr bwMode="auto">
                <a:xfrm>
                  <a:off x="1944" y="1768"/>
                  <a:ext cx="972" cy="442"/>
                </a:xfrm>
                <a:prstGeom prst="rect">
                  <a:avLst/>
                </a:prstGeom>
                <a:noFill/>
                <a:ln w="7">
                  <a:solidFill>
                    <a:srgbClr val="A0A0A0"/>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nvGrpSpPr>
              <p:cNvPr id="55371" name="Group 53"/>
              <p:cNvGrpSpPr>
                <a:grpSpLocks/>
              </p:cNvGrpSpPr>
              <p:nvPr/>
            </p:nvGrpSpPr>
            <p:grpSpPr bwMode="auto">
              <a:xfrm>
                <a:off x="2916" y="1768"/>
                <a:ext cx="972" cy="442"/>
                <a:chOff x="2916" y="1768"/>
                <a:chExt cx="972" cy="442"/>
              </a:xfrm>
            </p:grpSpPr>
            <p:sp>
              <p:nvSpPr>
                <p:cNvPr id="142390" name="Rectangle 54"/>
                <p:cNvSpPr>
                  <a:spLocks noChangeArrowheads="1"/>
                </p:cNvSpPr>
                <p:nvPr/>
              </p:nvSpPr>
              <p:spPr bwMode="auto">
                <a:xfrm>
                  <a:off x="2958" y="1768"/>
                  <a:ext cx="887" cy="44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lgn="ctr" eaLnBrk="0" hangingPunct="0"/>
                  <a:r>
                    <a:rPr lang="en-US" sz="2400" b="1">
                      <a:solidFill>
                        <a:srgbClr val="000000"/>
                      </a:solidFill>
                    </a:rPr>
                    <a:t>45.3</a:t>
                  </a:r>
                  <a:r>
                    <a:rPr lang="en-US" sz="2400" b="1">
                      <a:solidFill>
                        <a:srgbClr val="000000"/>
                      </a:solidFill>
                      <a:sym typeface="Symbol" pitchFamily="18" charset="2"/>
                    </a:rPr>
                    <a:t></a:t>
                  </a:r>
                  <a:endParaRPr lang="en-US" sz="2400" b="1">
                    <a:cs typeface="Times New Roman" pitchFamily="18" charset="0"/>
                  </a:endParaRPr>
                </a:p>
                <a:p>
                  <a:pPr algn="ctr" eaLnBrk="0" hangingPunct="0"/>
                  <a:endParaRPr lang="en-US" sz="2400" b="1">
                    <a:solidFill>
                      <a:srgbClr val="000000"/>
                    </a:solidFill>
                    <a:sym typeface="Symbol" pitchFamily="18" charset="2"/>
                  </a:endParaRPr>
                </a:p>
              </p:txBody>
            </p:sp>
            <p:sp>
              <p:nvSpPr>
                <p:cNvPr id="142391" name="Rectangle 55"/>
                <p:cNvSpPr>
                  <a:spLocks noChangeArrowheads="1"/>
                </p:cNvSpPr>
                <p:nvPr/>
              </p:nvSpPr>
              <p:spPr bwMode="auto">
                <a:xfrm>
                  <a:off x="2916" y="1768"/>
                  <a:ext cx="972" cy="442"/>
                </a:xfrm>
                <a:prstGeom prst="rect">
                  <a:avLst/>
                </a:prstGeom>
                <a:noFill/>
                <a:ln w="7">
                  <a:solidFill>
                    <a:srgbClr val="A0A0A0"/>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sp>
          <p:nvSpPr>
            <p:cNvPr id="142392" name="Rectangle 56"/>
            <p:cNvSpPr>
              <a:spLocks noChangeArrowheads="1"/>
            </p:cNvSpPr>
            <p:nvPr/>
          </p:nvSpPr>
          <p:spPr bwMode="auto">
            <a:xfrm>
              <a:off x="-3" y="-3"/>
              <a:ext cx="3894" cy="2216"/>
            </a:xfrm>
            <a:prstGeom prst="rect">
              <a:avLst/>
            </a:prstGeom>
            <a:noFill/>
            <a:ln w="11112">
              <a:solidFill>
                <a:srgbClr val="A0A0A0"/>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nvGrpSpPr>
          <p:cNvPr id="142393" name="Group 57"/>
          <p:cNvGrpSpPr>
            <a:grpSpLocks/>
          </p:cNvGrpSpPr>
          <p:nvPr/>
        </p:nvGrpSpPr>
        <p:grpSpPr bwMode="auto">
          <a:xfrm>
            <a:off x="838200" y="3733800"/>
            <a:ext cx="7391400" cy="2590800"/>
            <a:chOff x="-3" y="-3"/>
            <a:chExt cx="3894" cy="2216"/>
          </a:xfrm>
        </p:grpSpPr>
        <p:grpSp>
          <p:nvGrpSpPr>
            <p:cNvPr id="55300" name="Group 58"/>
            <p:cNvGrpSpPr>
              <a:grpSpLocks/>
            </p:cNvGrpSpPr>
            <p:nvPr/>
          </p:nvGrpSpPr>
          <p:grpSpPr bwMode="auto">
            <a:xfrm>
              <a:off x="0" y="0"/>
              <a:ext cx="3888" cy="2210"/>
              <a:chOff x="0" y="0"/>
              <a:chExt cx="3888" cy="2210"/>
            </a:xfrm>
          </p:grpSpPr>
          <p:grpSp>
            <p:nvGrpSpPr>
              <p:cNvPr id="55302" name="Group 59"/>
              <p:cNvGrpSpPr>
                <a:grpSpLocks/>
              </p:cNvGrpSpPr>
              <p:nvPr/>
            </p:nvGrpSpPr>
            <p:grpSpPr bwMode="auto">
              <a:xfrm>
                <a:off x="0" y="0"/>
                <a:ext cx="972" cy="884"/>
                <a:chOff x="0" y="0"/>
                <a:chExt cx="972" cy="884"/>
              </a:xfrm>
            </p:grpSpPr>
            <p:sp>
              <p:nvSpPr>
                <p:cNvPr id="142396" name="Rectangle 60"/>
                <p:cNvSpPr>
                  <a:spLocks noChangeArrowheads="1"/>
                </p:cNvSpPr>
                <p:nvPr/>
              </p:nvSpPr>
              <p:spPr bwMode="auto">
                <a:xfrm>
                  <a:off x="43" y="0"/>
                  <a:ext cx="887" cy="88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lgn="ctr" eaLnBrk="0" hangingPunct="0">
                    <a:defRPr/>
                  </a:pPr>
                  <a:r>
                    <a:rPr lang="en-US" sz="2400" b="1">
                      <a:solidFill>
                        <a:schemeClr val="accent2"/>
                      </a:solidFill>
                      <a:latin typeface="Arial" charset="0"/>
                      <a:ea typeface="ＭＳ Ｐゴシック" charset="0"/>
                      <a:cs typeface="Arial" charset="0"/>
                    </a:rPr>
                    <a:t>fy</a:t>
                  </a:r>
                  <a:endParaRPr lang="en-US" sz="2400" b="1">
                    <a:solidFill>
                      <a:schemeClr val="accent2"/>
                    </a:solidFill>
                    <a:latin typeface="Times New Roman" charset="0"/>
                    <a:ea typeface="ＭＳ Ｐゴシック" charset="0"/>
                    <a:cs typeface="Times New Roman" charset="0"/>
                  </a:endParaRPr>
                </a:p>
                <a:p>
                  <a:pPr algn="ctr" eaLnBrk="0" hangingPunct="0">
                    <a:defRPr/>
                  </a:pPr>
                  <a:r>
                    <a:rPr lang="en-US" sz="2400" b="1">
                      <a:solidFill>
                        <a:schemeClr val="accent2"/>
                      </a:solidFill>
                      <a:latin typeface="Arial" charset="0"/>
                      <a:ea typeface="ＭＳ Ｐゴシック" charset="0"/>
                      <a:cs typeface="Arial" charset="0"/>
                    </a:rPr>
                    <a:t>N/mm</a:t>
                  </a:r>
                  <a:r>
                    <a:rPr lang="en-US" sz="2400" b="1" baseline="30000">
                      <a:solidFill>
                        <a:schemeClr val="accent2"/>
                      </a:solidFill>
                      <a:latin typeface="Arial" charset="0"/>
                      <a:ea typeface="ＭＳ Ｐゴシック" charset="0"/>
                      <a:cs typeface="Arial" charset="0"/>
                    </a:rPr>
                    <a:t>2</a:t>
                  </a:r>
                  <a:endParaRPr lang="en-US" sz="2400" b="1">
                    <a:solidFill>
                      <a:schemeClr val="accent2"/>
                    </a:solidFill>
                    <a:latin typeface="Times New Roman" charset="0"/>
                    <a:ea typeface="ＭＳ Ｐゴシック" charset="0"/>
                    <a:cs typeface="Times New Roman" charset="0"/>
                  </a:endParaRPr>
                </a:p>
                <a:p>
                  <a:pPr algn="ctr" eaLnBrk="0" hangingPunct="0">
                    <a:defRPr/>
                  </a:pPr>
                  <a:endParaRPr lang="en-US" sz="2400" b="1">
                    <a:solidFill>
                      <a:schemeClr val="accent2"/>
                    </a:solidFill>
                    <a:latin typeface="Times New Roman" charset="0"/>
                    <a:ea typeface="ＭＳ Ｐゴシック" charset="0"/>
                    <a:cs typeface="Arial" charset="0"/>
                  </a:endParaRPr>
                </a:p>
              </p:txBody>
            </p:sp>
            <p:sp>
              <p:nvSpPr>
                <p:cNvPr id="142397" name="Rectangle 61"/>
                <p:cNvSpPr>
                  <a:spLocks noChangeArrowheads="1"/>
                </p:cNvSpPr>
                <p:nvPr/>
              </p:nvSpPr>
              <p:spPr bwMode="auto">
                <a:xfrm>
                  <a:off x="0" y="0"/>
                  <a:ext cx="972" cy="884"/>
                </a:xfrm>
                <a:prstGeom prst="rect">
                  <a:avLst/>
                </a:prstGeom>
                <a:noFill/>
                <a:ln w="7">
                  <a:solidFill>
                    <a:srgbClr val="A0A0A0"/>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nvGrpSpPr>
              <p:cNvPr id="55303" name="Group 62"/>
              <p:cNvGrpSpPr>
                <a:grpSpLocks/>
              </p:cNvGrpSpPr>
              <p:nvPr/>
            </p:nvGrpSpPr>
            <p:grpSpPr bwMode="auto">
              <a:xfrm>
                <a:off x="972" y="0"/>
                <a:ext cx="2916" cy="442"/>
                <a:chOff x="972" y="0"/>
                <a:chExt cx="2916" cy="442"/>
              </a:xfrm>
            </p:grpSpPr>
            <p:sp>
              <p:nvSpPr>
                <p:cNvPr id="142399" name="Rectangle 63"/>
                <p:cNvSpPr>
                  <a:spLocks noChangeArrowheads="1"/>
                </p:cNvSpPr>
                <p:nvPr/>
              </p:nvSpPr>
              <p:spPr bwMode="auto">
                <a:xfrm>
                  <a:off x="1015" y="0"/>
                  <a:ext cx="2830" cy="44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eaLnBrk="0" hangingPunct="0">
                    <a:defRPr/>
                  </a:pPr>
                  <a:r>
                    <a:rPr lang="en-US" sz="2400" b="1">
                      <a:solidFill>
                        <a:srgbClr val="CC3300"/>
                      </a:solidFill>
                      <a:latin typeface="Arial" charset="0"/>
                      <a:ea typeface="ＭＳ Ｐゴシック" charset="0"/>
                      <a:cs typeface="Arial" charset="0"/>
                    </a:rPr>
                    <a:t>Anchor length for conc. grade of :</a:t>
                  </a:r>
                  <a:endParaRPr lang="en-US" sz="2400" b="1">
                    <a:solidFill>
                      <a:srgbClr val="CC3300"/>
                    </a:solidFill>
                    <a:latin typeface="Times New Roman" charset="0"/>
                    <a:ea typeface="ＭＳ Ｐゴシック" charset="0"/>
                    <a:cs typeface="Times New Roman" charset="0"/>
                  </a:endParaRPr>
                </a:p>
                <a:p>
                  <a:pPr eaLnBrk="0" hangingPunct="0">
                    <a:defRPr/>
                  </a:pPr>
                  <a:endParaRPr lang="en-US" sz="2400" b="1">
                    <a:solidFill>
                      <a:srgbClr val="FF9900"/>
                    </a:solidFill>
                    <a:latin typeface="Times New Roman" charset="0"/>
                    <a:ea typeface="ＭＳ Ｐゴシック" charset="0"/>
                    <a:cs typeface="Arial" charset="0"/>
                  </a:endParaRPr>
                </a:p>
              </p:txBody>
            </p:sp>
            <p:sp>
              <p:nvSpPr>
                <p:cNvPr id="142400" name="Rectangle 64"/>
                <p:cNvSpPr>
                  <a:spLocks noChangeArrowheads="1"/>
                </p:cNvSpPr>
                <p:nvPr/>
              </p:nvSpPr>
              <p:spPr bwMode="auto">
                <a:xfrm>
                  <a:off x="972" y="0"/>
                  <a:ext cx="2915" cy="443"/>
                </a:xfrm>
                <a:prstGeom prst="rect">
                  <a:avLst/>
                </a:prstGeom>
                <a:noFill/>
                <a:ln w="7">
                  <a:solidFill>
                    <a:srgbClr val="A0A0A0"/>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nvGrpSpPr>
              <p:cNvPr id="55304" name="Group 65"/>
              <p:cNvGrpSpPr>
                <a:grpSpLocks/>
              </p:cNvGrpSpPr>
              <p:nvPr/>
            </p:nvGrpSpPr>
            <p:grpSpPr bwMode="auto">
              <a:xfrm>
                <a:off x="972" y="442"/>
                <a:ext cx="972" cy="442"/>
                <a:chOff x="972" y="442"/>
                <a:chExt cx="972" cy="442"/>
              </a:xfrm>
            </p:grpSpPr>
            <p:sp>
              <p:nvSpPr>
                <p:cNvPr id="142402" name="Rectangle 66"/>
                <p:cNvSpPr>
                  <a:spLocks noChangeArrowheads="1"/>
                </p:cNvSpPr>
                <p:nvPr/>
              </p:nvSpPr>
              <p:spPr bwMode="auto">
                <a:xfrm>
                  <a:off x="1015" y="442"/>
                  <a:ext cx="887" cy="44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lgn="ctr" eaLnBrk="0" hangingPunct="0">
                    <a:defRPr/>
                  </a:pPr>
                  <a:r>
                    <a:rPr lang="en-US" sz="2400" b="1">
                      <a:solidFill>
                        <a:schemeClr val="accent2"/>
                      </a:solidFill>
                      <a:latin typeface="Arial" charset="0"/>
                      <a:ea typeface="ＭＳ Ｐゴシック" charset="0"/>
                      <a:cs typeface="Arial" charset="0"/>
                    </a:rPr>
                    <a:t>M20</a:t>
                  </a:r>
                  <a:endParaRPr lang="en-US" sz="2400" b="1">
                    <a:solidFill>
                      <a:schemeClr val="accent2"/>
                    </a:solidFill>
                    <a:latin typeface="Times New Roman" charset="0"/>
                    <a:ea typeface="ＭＳ Ｐゴシック" charset="0"/>
                    <a:cs typeface="Times New Roman" charset="0"/>
                  </a:endParaRPr>
                </a:p>
                <a:p>
                  <a:pPr algn="ctr" eaLnBrk="0" hangingPunct="0">
                    <a:defRPr/>
                  </a:pPr>
                  <a:endParaRPr lang="en-US" sz="2400" b="1">
                    <a:solidFill>
                      <a:schemeClr val="accent2"/>
                    </a:solidFill>
                    <a:latin typeface="Times New Roman" charset="0"/>
                    <a:ea typeface="ＭＳ Ｐゴシック" charset="0"/>
                    <a:cs typeface="Arial" charset="0"/>
                  </a:endParaRPr>
                </a:p>
              </p:txBody>
            </p:sp>
            <p:sp>
              <p:nvSpPr>
                <p:cNvPr id="142403" name="Rectangle 67"/>
                <p:cNvSpPr>
                  <a:spLocks noChangeArrowheads="1"/>
                </p:cNvSpPr>
                <p:nvPr/>
              </p:nvSpPr>
              <p:spPr bwMode="auto">
                <a:xfrm>
                  <a:off x="972" y="442"/>
                  <a:ext cx="972" cy="441"/>
                </a:xfrm>
                <a:prstGeom prst="rect">
                  <a:avLst/>
                </a:prstGeom>
                <a:noFill/>
                <a:ln w="7">
                  <a:solidFill>
                    <a:srgbClr val="A0A0A0"/>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nvGrpSpPr>
              <p:cNvPr id="55305" name="Group 68"/>
              <p:cNvGrpSpPr>
                <a:grpSpLocks/>
              </p:cNvGrpSpPr>
              <p:nvPr/>
            </p:nvGrpSpPr>
            <p:grpSpPr bwMode="auto">
              <a:xfrm>
                <a:off x="1944" y="442"/>
                <a:ext cx="972" cy="442"/>
                <a:chOff x="1944" y="442"/>
                <a:chExt cx="972" cy="442"/>
              </a:xfrm>
            </p:grpSpPr>
            <p:sp>
              <p:nvSpPr>
                <p:cNvPr id="142405" name="Rectangle 69"/>
                <p:cNvSpPr>
                  <a:spLocks noChangeArrowheads="1"/>
                </p:cNvSpPr>
                <p:nvPr/>
              </p:nvSpPr>
              <p:spPr bwMode="auto">
                <a:xfrm>
                  <a:off x="1987" y="442"/>
                  <a:ext cx="887" cy="44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lgn="ctr" eaLnBrk="0" hangingPunct="0">
                    <a:defRPr/>
                  </a:pPr>
                  <a:r>
                    <a:rPr lang="en-US" sz="2400" b="1">
                      <a:solidFill>
                        <a:schemeClr val="accent2"/>
                      </a:solidFill>
                      <a:latin typeface="Arial" charset="0"/>
                      <a:ea typeface="ＭＳ Ｐゴシック" charset="0"/>
                      <a:cs typeface="Arial" charset="0"/>
                    </a:rPr>
                    <a:t>M25</a:t>
                  </a:r>
                  <a:endParaRPr lang="en-US" sz="2400" b="1">
                    <a:solidFill>
                      <a:schemeClr val="accent2"/>
                    </a:solidFill>
                    <a:latin typeface="Times New Roman" charset="0"/>
                    <a:ea typeface="ＭＳ Ｐゴシック" charset="0"/>
                    <a:cs typeface="Times New Roman" charset="0"/>
                  </a:endParaRPr>
                </a:p>
                <a:p>
                  <a:pPr algn="ctr" eaLnBrk="0" hangingPunct="0">
                    <a:defRPr/>
                  </a:pPr>
                  <a:endParaRPr lang="en-US" sz="2400" b="1">
                    <a:solidFill>
                      <a:schemeClr val="accent2"/>
                    </a:solidFill>
                    <a:latin typeface="Times New Roman" charset="0"/>
                    <a:ea typeface="ＭＳ Ｐゴシック" charset="0"/>
                    <a:cs typeface="Arial" charset="0"/>
                  </a:endParaRPr>
                </a:p>
              </p:txBody>
            </p:sp>
            <p:sp>
              <p:nvSpPr>
                <p:cNvPr id="142406" name="Rectangle 70"/>
                <p:cNvSpPr>
                  <a:spLocks noChangeArrowheads="1"/>
                </p:cNvSpPr>
                <p:nvPr/>
              </p:nvSpPr>
              <p:spPr bwMode="auto">
                <a:xfrm>
                  <a:off x="1944" y="442"/>
                  <a:ext cx="972" cy="441"/>
                </a:xfrm>
                <a:prstGeom prst="rect">
                  <a:avLst/>
                </a:prstGeom>
                <a:noFill/>
                <a:ln w="7">
                  <a:solidFill>
                    <a:srgbClr val="A0A0A0"/>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nvGrpSpPr>
              <p:cNvPr id="55306" name="Group 71"/>
              <p:cNvGrpSpPr>
                <a:grpSpLocks/>
              </p:cNvGrpSpPr>
              <p:nvPr/>
            </p:nvGrpSpPr>
            <p:grpSpPr bwMode="auto">
              <a:xfrm>
                <a:off x="2916" y="442"/>
                <a:ext cx="972" cy="442"/>
                <a:chOff x="2916" y="442"/>
                <a:chExt cx="972" cy="442"/>
              </a:xfrm>
            </p:grpSpPr>
            <p:sp>
              <p:nvSpPr>
                <p:cNvPr id="142408" name="Rectangle 72"/>
                <p:cNvSpPr>
                  <a:spLocks noChangeArrowheads="1"/>
                </p:cNvSpPr>
                <p:nvPr/>
              </p:nvSpPr>
              <p:spPr bwMode="auto">
                <a:xfrm>
                  <a:off x="2958" y="442"/>
                  <a:ext cx="887" cy="44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lgn="ctr" eaLnBrk="0" hangingPunct="0">
                    <a:defRPr/>
                  </a:pPr>
                  <a:r>
                    <a:rPr lang="en-US" sz="2400" b="1">
                      <a:solidFill>
                        <a:schemeClr val="accent2"/>
                      </a:solidFill>
                      <a:latin typeface="Arial" charset="0"/>
                      <a:ea typeface="ＭＳ Ｐゴシック" charset="0"/>
                      <a:cs typeface="Arial" charset="0"/>
                    </a:rPr>
                    <a:t>M30</a:t>
                  </a:r>
                  <a:endParaRPr lang="en-US" sz="2400" b="1">
                    <a:solidFill>
                      <a:schemeClr val="accent2"/>
                    </a:solidFill>
                    <a:latin typeface="Times New Roman" charset="0"/>
                    <a:ea typeface="ＭＳ Ｐゴシック" charset="0"/>
                    <a:cs typeface="Times New Roman" charset="0"/>
                  </a:endParaRPr>
                </a:p>
                <a:p>
                  <a:pPr algn="ctr" eaLnBrk="0" hangingPunct="0">
                    <a:defRPr/>
                  </a:pPr>
                  <a:endParaRPr lang="en-US" sz="2400" b="1">
                    <a:latin typeface="Times New Roman" charset="0"/>
                    <a:ea typeface="ＭＳ Ｐゴシック" charset="0"/>
                    <a:cs typeface="Arial" charset="0"/>
                  </a:endParaRPr>
                </a:p>
              </p:txBody>
            </p:sp>
            <p:sp>
              <p:nvSpPr>
                <p:cNvPr id="142409" name="Rectangle 73"/>
                <p:cNvSpPr>
                  <a:spLocks noChangeArrowheads="1"/>
                </p:cNvSpPr>
                <p:nvPr/>
              </p:nvSpPr>
              <p:spPr bwMode="auto">
                <a:xfrm>
                  <a:off x="2916" y="442"/>
                  <a:ext cx="972" cy="441"/>
                </a:xfrm>
                <a:prstGeom prst="rect">
                  <a:avLst/>
                </a:prstGeom>
                <a:noFill/>
                <a:ln w="7">
                  <a:solidFill>
                    <a:srgbClr val="A0A0A0"/>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nvGrpSpPr>
              <p:cNvPr id="55307" name="Group 74"/>
              <p:cNvGrpSpPr>
                <a:grpSpLocks/>
              </p:cNvGrpSpPr>
              <p:nvPr/>
            </p:nvGrpSpPr>
            <p:grpSpPr bwMode="auto">
              <a:xfrm>
                <a:off x="0" y="884"/>
                <a:ext cx="972" cy="442"/>
                <a:chOff x="0" y="884"/>
                <a:chExt cx="972" cy="442"/>
              </a:xfrm>
            </p:grpSpPr>
            <p:sp>
              <p:nvSpPr>
                <p:cNvPr id="142411" name="Rectangle 75"/>
                <p:cNvSpPr>
                  <a:spLocks noChangeArrowheads="1"/>
                </p:cNvSpPr>
                <p:nvPr/>
              </p:nvSpPr>
              <p:spPr bwMode="auto">
                <a:xfrm>
                  <a:off x="43" y="884"/>
                  <a:ext cx="887" cy="44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lgn="ctr" eaLnBrk="0" hangingPunct="0">
                    <a:defRPr/>
                  </a:pPr>
                  <a:r>
                    <a:rPr lang="en-US" sz="2400" b="1">
                      <a:solidFill>
                        <a:srgbClr val="000000"/>
                      </a:solidFill>
                      <a:latin typeface="Arial" charset="0"/>
                      <a:ea typeface="ＭＳ Ｐゴシック" charset="0"/>
                      <a:cs typeface="Arial" charset="0"/>
                    </a:rPr>
                    <a:t>250</a:t>
                  </a:r>
                  <a:endParaRPr lang="en-US" sz="2400" b="1">
                    <a:latin typeface="Times New Roman" charset="0"/>
                    <a:ea typeface="ＭＳ Ｐゴシック" charset="0"/>
                    <a:cs typeface="Times New Roman" charset="0"/>
                  </a:endParaRPr>
                </a:p>
                <a:p>
                  <a:pPr algn="ctr" eaLnBrk="0" hangingPunct="0">
                    <a:defRPr/>
                  </a:pPr>
                  <a:endParaRPr lang="en-US" sz="2400" b="1">
                    <a:latin typeface="Times New Roman" charset="0"/>
                    <a:ea typeface="ＭＳ Ｐゴシック" charset="0"/>
                    <a:cs typeface="Arial" charset="0"/>
                  </a:endParaRPr>
                </a:p>
              </p:txBody>
            </p:sp>
            <p:sp>
              <p:nvSpPr>
                <p:cNvPr id="142412" name="Rectangle 76"/>
                <p:cNvSpPr>
                  <a:spLocks noChangeArrowheads="1"/>
                </p:cNvSpPr>
                <p:nvPr/>
              </p:nvSpPr>
              <p:spPr bwMode="auto">
                <a:xfrm>
                  <a:off x="0" y="884"/>
                  <a:ext cx="972" cy="443"/>
                </a:xfrm>
                <a:prstGeom prst="rect">
                  <a:avLst/>
                </a:prstGeom>
                <a:noFill/>
                <a:ln w="7">
                  <a:solidFill>
                    <a:srgbClr val="A0A0A0"/>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nvGrpSpPr>
              <p:cNvPr id="55308" name="Group 77"/>
              <p:cNvGrpSpPr>
                <a:grpSpLocks/>
              </p:cNvGrpSpPr>
              <p:nvPr/>
            </p:nvGrpSpPr>
            <p:grpSpPr bwMode="auto">
              <a:xfrm>
                <a:off x="972" y="884"/>
                <a:ext cx="972" cy="442"/>
                <a:chOff x="972" y="884"/>
                <a:chExt cx="972" cy="442"/>
              </a:xfrm>
            </p:grpSpPr>
            <p:sp>
              <p:nvSpPr>
                <p:cNvPr id="142414" name="Rectangle 78"/>
                <p:cNvSpPr>
                  <a:spLocks noChangeArrowheads="1"/>
                </p:cNvSpPr>
                <p:nvPr/>
              </p:nvSpPr>
              <p:spPr bwMode="auto">
                <a:xfrm>
                  <a:off x="1015" y="884"/>
                  <a:ext cx="887" cy="44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lgn="ctr" eaLnBrk="0" hangingPunct="0"/>
                  <a:r>
                    <a:rPr lang="en-US" sz="2400" b="1">
                      <a:solidFill>
                        <a:srgbClr val="000000"/>
                      </a:solidFill>
                    </a:rPr>
                    <a:t>45</a:t>
                  </a:r>
                  <a:r>
                    <a:rPr lang="en-US" sz="2400" b="1">
                      <a:solidFill>
                        <a:srgbClr val="000000"/>
                      </a:solidFill>
                      <a:sym typeface="Symbol" pitchFamily="18" charset="2"/>
                    </a:rPr>
                    <a:t></a:t>
                  </a:r>
                  <a:endParaRPr lang="en-US" sz="2400" b="1">
                    <a:latin typeface="Times New Roman" pitchFamily="18" charset="0"/>
                    <a:cs typeface="Times New Roman" pitchFamily="18" charset="0"/>
                  </a:endParaRPr>
                </a:p>
                <a:p>
                  <a:pPr algn="ctr" eaLnBrk="0" hangingPunct="0"/>
                  <a:endParaRPr lang="en-US" sz="2400" b="1">
                    <a:solidFill>
                      <a:srgbClr val="000000"/>
                    </a:solidFill>
                    <a:sym typeface="Symbol" pitchFamily="18" charset="2"/>
                  </a:endParaRPr>
                </a:p>
              </p:txBody>
            </p:sp>
            <p:sp>
              <p:nvSpPr>
                <p:cNvPr id="142415" name="Rectangle 79"/>
                <p:cNvSpPr>
                  <a:spLocks noChangeArrowheads="1"/>
                </p:cNvSpPr>
                <p:nvPr/>
              </p:nvSpPr>
              <p:spPr bwMode="auto">
                <a:xfrm>
                  <a:off x="972" y="884"/>
                  <a:ext cx="972" cy="443"/>
                </a:xfrm>
                <a:prstGeom prst="rect">
                  <a:avLst/>
                </a:prstGeom>
                <a:noFill/>
                <a:ln w="7">
                  <a:solidFill>
                    <a:srgbClr val="A0A0A0"/>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nvGrpSpPr>
              <p:cNvPr id="55309" name="Group 80"/>
              <p:cNvGrpSpPr>
                <a:grpSpLocks/>
              </p:cNvGrpSpPr>
              <p:nvPr/>
            </p:nvGrpSpPr>
            <p:grpSpPr bwMode="auto">
              <a:xfrm>
                <a:off x="1944" y="884"/>
                <a:ext cx="972" cy="442"/>
                <a:chOff x="1944" y="884"/>
                <a:chExt cx="972" cy="442"/>
              </a:xfrm>
            </p:grpSpPr>
            <p:sp>
              <p:nvSpPr>
                <p:cNvPr id="142417" name="Rectangle 81"/>
                <p:cNvSpPr>
                  <a:spLocks noChangeArrowheads="1"/>
                </p:cNvSpPr>
                <p:nvPr/>
              </p:nvSpPr>
              <p:spPr bwMode="auto">
                <a:xfrm>
                  <a:off x="1987" y="884"/>
                  <a:ext cx="887" cy="44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lgn="ctr" eaLnBrk="0" hangingPunct="0"/>
                  <a:r>
                    <a:rPr lang="en-US" sz="2400" b="1">
                      <a:solidFill>
                        <a:srgbClr val="000000"/>
                      </a:solidFill>
                    </a:rPr>
                    <a:t>40</a:t>
                  </a:r>
                  <a:r>
                    <a:rPr lang="en-US" sz="2400" b="1">
                      <a:solidFill>
                        <a:srgbClr val="000000"/>
                      </a:solidFill>
                      <a:sym typeface="Symbol" pitchFamily="18" charset="2"/>
                    </a:rPr>
                    <a:t></a:t>
                  </a:r>
                  <a:endParaRPr lang="en-US" sz="2400" b="1">
                    <a:latin typeface="Times New Roman" pitchFamily="18" charset="0"/>
                    <a:cs typeface="Times New Roman" pitchFamily="18" charset="0"/>
                  </a:endParaRPr>
                </a:p>
                <a:p>
                  <a:pPr algn="ctr" eaLnBrk="0" hangingPunct="0"/>
                  <a:endParaRPr lang="en-US" sz="2400" b="1">
                    <a:solidFill>
                      <a:srgbClr val="000000"/>
                    </a:solidFill>
                    <a:sym typeface="Symbol" pitchFamily="18" charset="2"/>
                  </a:endParaRPr>
                </a:p>
              </p:txBody>
            </p:sp>
            <p:sp>
              <p:nvSpPr>
                <p:cNvPr id="142418" name="Rectangle 82"/>
                <p:cNvSpPr>
                  <a:spLocks noChangeArrowheads="1"/>
                </p:cNvSpPr>
                <p:nvPr/>
              </p:nvSpPr>
              <p:spPr bwMode="auto">
                <a:xfrm>
                  <a:off x="1944" y="884"/>
                  <a:ext cx="972" cy="443"/>
                </a:xfrm>
                <a:prstGeom prst="rect">
                  <a:avLst/>
                </a:prstGeom>
                <a:noFill/>
                <a:ln w="7">
                  <a:solidFill>
                    <a:srgbClr val="A0A0A0"/>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nvGrpSpPr>
              <p:cNvPr id="55310" name="Group 83"/>
              <p:cNvGrpSpPr>
                <a:grpSpLocks/>
              </p:cNvGrpSpPr>
              <p:nvPr/>
            </p:nvGrpSpPr>
            <p:grpSpPr bwMode="auto">
              <a:xfrm>
                <a:off x="2916" y="884"/>
                <a:ext cx="972" cy="442"/>
                <a:chOff x="2916" y="884"/>
                <a:chExt cx="972" cy="442"/>
              </a:xfrm>
            </p:grpSpPr>
            <p:sp>
              <p:nvSpPr>
                <p:cNvPr id="142420" name="Rectangle 84"/>
                <p:cNvSpPr>
                  <a:spLocks noChangeArrowheads="1"/>
                </p:cNvSpPr>
                <p:nvPr/>
              </p:nvSpPr>
              <p:spPr bwMode="auto">
                <a:xfrm>
                  <a:off x="2958" y="884"/>
                  <a:ext cx="887" cy="44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lgn="ctr" eaLnBrk="0" hangingPunct="0"/>
                  <a:r>
                    <a:rPr lang="en-US" sz="2400" b="1">
                      <a:solidFill>
                        <a:srgbClr val="000000"/>
                      </a:solidFill>
                    </a:rPr>
                    <a:t>40</a:t>
                  </a:r>
                  <a:r>
                    <a:rPr lang="en-US" sz="2400" b="1">
                      <a:solidFill>
                        <a:srgbClr val="000000"/>
                      </a:solidFill>
                      <a:sym typeface="Symbol" pitchFamily="18" charset="2"/>
                    </a:rPr>
                    <a:t></a:t>
                  </a:r>
                  <a:endParaRPr lang="en-US" sz="2400" b="1">
                    <a:latin typeface="Times New Roman" pitchFamily="18" charset="0"/>
                    <a:cs typeface="Times New Roman" pitchFamily="18" charset="0"/>
                  </a:endParaRPr>
                </a:p>
                <a:p>
                  <a:pPr algn="ctr" eaLnBrk="0" hangingPunct="0"/>
                  <a:endParaRPr lang="en-US" sz="2400" b="1">
                    <a:solidFill>
                      <a:srgbClr val="000000"/>
                    </a:solidFill>
                    <a:sym typeface="Symbol" pitchFamily="18" charset="2"/>
                  </a:endParaRPr>
                </a:p>
              </p:txBody>
            </p:sp>
            <p:sp>
              <p:nvSpPr>
                <p:cNvPr id="142421" name="Rectangle 85"/>
                <p:cNvSpPr>
                  <a:spLocks noChangeArrowheads="1"/>
                </p:cNvSpPr>
                <p:nvPr/>
              </p:nvSpPr>
              <p:spPr bwMode="auto">
                <a:xfrm>
                  <a:off x="2916" y="884"/>
                  <a:ext cx="972" cy="443"/>
                </a:xfrm>
                <a:prstGeom prst="rect">
                  <a:avLst/>
                </a:prstGeom>
                <a:noFill/>
                <a:ln w="7">
                  <a:solidFill>
                    <a:srgbClr val="A0A0A0"/>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nvGrpSpPr>
              <p:cNvPr id="55311" name="Group 86"/>
              <p:cNvGrpSpPr>
                <a:grpSpLocks/>
              </p:cNvGrpSpPr>
              <p:nvPr/>
            </p:nvGrpSpPr>
            <p:grpSpPr bwMode="auto">
              <a:xfrm>
                <a:off x="0" y="1326"/>
                <a:ext cx="972" cy="442"/>
                <a:chOff x="0" y="1326"/>
                <a:chExt cx="972" cy="442"/>
              </a:xfrm>
            </p:grpSpPr>
            <p:sp>
              <p:nvSpPr>
                <p:cNvPr id="142423" name="Rectangle 87"/>
                <p:cNvSpPr>
                  <a:spLocks noChangeArrowheads="1"/>
                </p:cNvSpPr>
                <p:nvPr/>
              </p:nvSpPr>
              <p:spPr bwMode="auto">
                <a:xfrm>
                  <a:off x="43" y="1326"/>
                  <a:ext cx="887" cy="44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lgn="ctr" eaLnBrk="0" hangingPunct="0">
                    <a:defRPr/>
                  </a:pPr>
                  <a:r>
                    <a:rPr lang="en-US" sz="2400" b="1">
                      <a:solidFill>
                        <a:srgbClr val="000000"/>
                      </a:solidFill>
                      <a:latin typeface="Arial" charset="0"/>
                      <a:ea typeface="ＭＳ Ｐゴシック" charset="0"/>
                      <a:cs typeface="Arial" charset="0"/>
                    </a:rPr>
                    <a:t>415</a:t>
                  </a:r>
                  <a:endParaRPr lang="en-US" sz="2400" b="1">
                    <a:latin typeface="Times New Roman" charset="0"/>
                    <a:ea typeface="ＭＳ Ｐゴシック" charset="0"/>
                    <a:cs typeface="Times New Roman" charset="0"/>
                  </a:endParaRPr>
                </a:p>
                <a:p>
                  <a:pPr algn="ctr" eaLnBrk="0" hangingPunct="0">
                    <a:defRPr/>
                  </a:pPr>
                  <a:endParaRPr lang="en-US" sz="2400" b="1">
                    <a:latin typeface="Times New Roman" charset="0"/>
                    <a:ea typeface="ＭＳ Ｐゴシック" charset="0"/>
                    <a:cs typeface="Arial" charset="0"/>
                  </a:endParaRPr>
                </a:p>
              </p:txBody>
            </p:sp>
            <p:sp>
              <p:nvSpPr>
                <p:cNvPr id="142424" name="Rectangle 88"/>
                <p:cNvSpPr>
                  <a:spLocks noChangeArrowheads="1"/>
                </p:cNvSpPr>
                <p:nvPr/>
              </p:nvSpPr>
              <p:spPr bwMode="auto">
                <a:xfrm>
                  <a:off x="0" y="1326"/>
                  <a:ext cx="972" cy="441"/>
                </a:xfrm>
                <a:prstGeom prst="rect">
                  <a:avLst/>
                </a:prstGeom>
                <a:noFill/>
                <a:ln w="7">
                  <a:solidFill>
                    <a:srgbClr val="A0A0A0"/>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nvGrpSpPr>
              <p:cNvPr id="55312" name="Group 89"/>
              <p:cNvGrpSpPr>
                <a:grpSpLocks/>
              </p:cNvGrpSpPr>
              <p:nvPr/>
            </p:nvGrpSpPr>
            <p:grpSpPr bwMode="auto">
              <a:xfrm>
                <a:off x="972" y="1326"/>
                <a:ext cx="972" cy="442"/>
                <a:chOff x="972" y="1326"/>
                <a:chExt cx="972" cy="442"/>
              </a:xfrm>
            </p:grpSpPr>
            <p:sp>
              <p:nvSpPr>
                <p:cNvPr id="142426" name="Rectangle 90"/>
                <p:cNvSpPr>
                  <a:spLocks noChangeArrowheads="1"/>
                </p:cNvSpPr>
                <p:nvPr/>
              </p:nvSpPr>
              <p:spPr bwMode="auto">
                <a:xfrm>
                  <a:off x="1015" y="1326"/>
                  <a:ext cx="887" cy="44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lgn="ctr" eaLnBrk="0" hangingPunct="0"/>
                  <a:r>
                    <a:rPr lang="en-US" sz="2400" b="1">
                      <a:solidFill>
                        <a:srgbClr val="000000"/>
                      </a:solidFill>
                    </a:rPr>
                    <a:t>50</a:t>
                  </a:r>
                  <a:r>
                    <a:rPr lang="en-US" sz="2400" b="1">
                      <a:solidFill>
                        <a:srgbClr val="000000"/>
                      </a:solidFill>
                      <a:sym typeface="Symbol" pitchFamily="18" charset="2"/>
                    </a:rPr>
                    <a:t></a:t>
                  </a:r>
                  <a:endParaRPr lang="en-US" sz="2400" b="1">
                    <a:latin typeface="Times New Roman" pitchFamily="18" charset="0"/>
                    <a:cs typeface="Times New Roman" pitchFamily="18" charset="0"/>
                  </a:endParaRPr>
                </a:p>
                <a:p>
                  <a:pPr algn="ctr" eaLnBrk="0" hangingPunct="0"/>
                  <a:endParaRPr lang="en-US" sz="2400" b="1">
                    <a:solidFill>
                      <a:srgbClr val="000000"/>
                    </a:solidFill>
                    <a:sym typeface="Symbol" pitchFamily="18" charset="2"/>
                  </a:endParaRPr>
                </a:p>
              </p:txBody>
            </p:sp>
            <p:sp>
              <p:nvSpPr>
                <p:cNvPr id="142427" name="Rectangle 91"/>
                <p:cNvSpPr>
                  <a:spLocks noChangeArrowheads="1"/>
                </p:cNvSpPr>
                <p:nvPr/>
              </p:nvSpPr>
              <p:spPr bwMode="auto">
                <a:xfrm>
                  <a:off x="972" y="1326"/>
                  <a:ext cx="972" cy="441"/>
                </a:xfrm>
                <a:prstGeom prst="rect">
                  <a:avLst/>
                </a:prstGeom>
                <a:noFill/>
                <a:ln w="7">
                  <a:solidFill>
                    <a:srgbClr val="A0A0A0"/>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nvGrpSpPr>
              <p:cNvPr id="55313" name="Group 92"/>
              <p:cNvGrpSpPr>
                <a:grpSpLocks/>
              </p:cNvGrpSpPr>
              <p:nvPr/>
            </p:nvGrpSpPr>
            <p:grpSpPr bwMode="auto">
              <a:xfrm>
                <a:off x="1944" y="1326"/>
                <a:ext cx="972" cy="442"/>
                <a:chOff x="1944" y="1326"/>
                <a:chExt cx="972" cy="442"/>
              </a:xfrm>
            </p:grpSpPr>
            <p:sp>
              <p:nvSpPr>
                <p:cNvPr id="142429" name="Rectangle 93"/>
                <p:cNvSpPr>
                  <a:spLocks noChangeArrowheads="1"/>
                </p:cNvSpPr>
                <p:nvPr/>
              </p:nvSpPr>
              <p:spPr bwMode="auto">
                <a:xfrm>
                  <a:off x="1987" y="1326"/>
                  <a:ext cx="887" cy="44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lgn="ctr" eaLnBrk="0" hangingPunct="0"/>
                  <a:r>
                    <a:rPr lang="en-US" sz="2400" b="1">
                      <a:solidFill>
                        <a:srgbClr val="000000"/>
                      </a:solidFill>
                    </a:rPr>
                    <a:t>40</a:t>
                  </a:r>
                  <a:r>
                    <a:rPr lang="en-US" sz="2400" b="1">
                      <a:solidFill>
                        <a:srgbClr val="000000"/>
                      </a:solidFill>
                      <a:sym typeface="Symbol" pitchFamily="18" charset="2"/>
                    </a:rPr>
                    <a:t></a:t>
                  </a:r>
                  <a:endParaRPr lang="en-US" sz="2400" b="1">
                    <a:latin typeface="Times New Roman" pitchFamily="18" charset="0"/>
                    <a:cs typeface="Times New Roman" pitchFamily="18" charset="0"/>
                  </a:endParaRPr>
                </a:p>
                <a:p>
                  <a:pPr algn="ctr" eaLnBrk="0" hangingPunct="0"/>
                  <a:endParaRPr lang="en-US" sz="2400" b="1">
                    <a:solidFill>
                      <a:srgbClr val="000000"/>
                    </a:solidFill>
                    <a:sym typeface="Symbol" pitchFamily="18" charset="2"/>
                  </a:endParaRPr>
                </a:p>
              </p:txBody>
            </p:sp>
            <p:sp>
              <p:nvSpPr>
                <p:cNvPr id="142430" name="Rectangle 94"/>
                <p:cNvSpPr>
                  <a:spLocks noChangeArrowheads="1"/>
                </p:cNvSpPr>
                <p:nvPr/>
              </p:nvSpPr>
              <p:spPr bwMode="auto">
                <a:xfrm>
                  <a:off x="1944" y="1326"/>
                  <a:ext cx="972" cy="441"/>
                </a:xfrm>
                <a:prstGeom prst="rect">
                  <a:avLst/>
                </a:prstGeom>
                <a:noFill/>
                <a:ln w="7">
                  <a:solidFill>
                    <a:srgbClr val="A0A0A0"/>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nvGrpSpPr>
              <p:cNvPr id="55314" name="Group 95"/>
              <p:cNvGrpSpPr>
                <a:grpSpLocks/>
              </p:cNvGrpSpPr>
              <p:nvPr/>
            </p:nvGrpSpPr>
            <p:grpSpPr bwMode="auto">
              <a:xfrm>
                <a:off x="2916" y="1326"/>
                <a:ext cx="972" cy="442"/>
                <a:chOff x="2916" y="1326"/>
                <a:chExt cx="972" cy="442"/>
              </a:xfrm>
            </p:grpSpPr>
            <p:sp>
              <p:nvSpPr>
                <p:cNvPr id="142432" name="Rectangle 96"/>
                <p:cNvSpPr>
                  <a:spLocks noChangeArrowheads="1"/>
                </p:cNvSpPr>
                <p:nvPr/>
              </p:nvSpPr>
              <p:spPr bwMode="auto">
                <a:xfrm>
                  <a:off x="2958" y="1326"/>
                  <a:ext cx="887" cy="44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lgn="ctr" eaLnBrk="0" hangingPunct="0"/>
                  <a:r>
                    <a:rPr lang="en-US" sz="2400" b="1">
                      <a:solidFill>
                        <a:srgbClr val="000000"/>
                      </a:solidFill>
                    </a:rPr>
                    <a:t>40</a:t>
                  </a:r>
                  <a:r>
                    <a:rPr lang="en-US" sz="2400" b="1">
                      <a:solidFill>
                        <a:srgbClr val="000000"/>
                      </a:solidFill>
                      <a:sym typeface="Symbol" pitchFamily="18" charset="2"/>
                    </a:rPr>
                    <a:t></a:t>
                  </a:r>
                  <a:endParaRPr lang="en-US" sz="2400" b="1">
                    <a:latin typeface="Times New Roman" pitchFamily="18" charset="0"/>
                    <a:cs typeface="Times New Roman" pitchFamily="18" charset="0"/>
                  </a:endParaRPr>
                </a:p>
                <a:p>
                  <a:pPr algn="ctr" eaLnBrk="0" hangingPunct="0"/>
                  <a:endParaRPr lang="en-US" sz="2400" b="1">
                    <a:solidFill>
                      <a:srgbClr val="000000"/>
                    </a:solidFill>
                    <a:sym typeface="Symbol" pitchFamily="18" charset="2"/>
                  </a:endParaRPr>
                </a:p>
              </p:txBody>
            </p:sp>
            <p:sp>
              <p:nvSpPr>
                <p:cNvPr id="142433" name="Rectangle 97"/>
                <p:cNvSpPr>
                  <a:spLocks noChangeArrowheads="1"/>
                </p:cNvSpPr>
                <p:nvPr/>
              </p:nvSpPr>
              <p:spPr bwMode="auto">
                <a:xfrm>
                  <a:off x="2916" y="1326"/>
                  <a:ext cx="972" cy="441"/>
                </a:xfrm>
                <a:prstGeom prst="rect">
                  <a:avLst/>
                </a:prstGeom>
                <a:noFill/>
                <a:ln w="7">
                  <a:solidFill>
                    <a:srgbClr val="A0A0A0"/>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nvGrpSpPr>
              <p:cNvPr id="55315" name="Group 98"/>
              <p:cNvGrpSpPr>
                <a:grpSpLocks/>
              </p:cNvGrpSpPr>
              <p:nvPr/>
            </p:nvGrpSpPr>
            <p:grpSpPr bwMode="auto">
              <a:xfrm>
                <a:off x="0" y="1768"/>
                <a:ext cx="972" cy="442"/>
                <a:chOff x="0" y="1768"/>
                <a:chExt cx="972" cy="442"/>
              </a:xfrm>
            </p:grpSpPr>
            <p:sp>
              <p:nvSpPr>
                <p:cNvPr id="142435" name="Rectangle 99"/>
                <p:cNvSpPr>
                  <a:spLocks noChangeArrowheads="1"/>
                </p:cNvSpPr>
                <p:nvPr/>
              </p:nvSpPr>
              <p:spPr bwMode="auto">
                <a:xfrm>
                  <a:off x="43" y="1768"/>
                  <a:ext cx="887" cy="44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lgn="ctr" eaLnBrk="0" hangingPunct="0">
                    <a:defRPr/>
                  </a:pPr>
                  <a:r>
                    <a:rPr lang="en-US" sz="2400" b="1">
                      <a:solidFill>
                        <a:srgbClr val="000000"/>
                      </a:solidFill>
                      <a:latin typeface="Arial" charset="0"/>
                      <a:ea typeface="ＭＳ Ｐゴシック" charset="0"/>
                      <a:cs typeface="Arial" charset="0"/>
                    </a:rPr>
                    <a:t>500</a:t>
                  </a:r>
                  <a:endParaRPr lang="en-US" sz="2400" b="1">
                    <a:latin typeface="Times New Roman" charset="0"/>
                    <a:ea typeface="ＭＳ Ｐゴシック" charset="0"/>
                    <a:cs typeface="Times New Roman" charset="0"/>
                  </a:endParaRPr>
                </a:p>
                <a:p>
                  <a:pPr algn="ctr" eaLnBrk="0" hangingPunct="0">
                    <a:defRPr/>
                  </a:pPr>
                  <a:endParaRPr lang="en-US" sz="2400" b="1">
                    <a:latin typeface="Times New Roman" charset="0"/>
                    <a:ea typeface="ＭＳ Ｐゴシック" charset="0"/>
                    <a:cs typeface="Arial" charset="0"/>
                  </a:endParaRPr>
                </a:p>
              </p:txBody>
            </p:sp>
            <p:sp>
              <p:nvSpPr>
                <p:cNvPr id="142436" name="Rectangle 100"/>
                <p:cNvSpPr>
                  <a:spLocks noChangeArrowheads="1"/>
                </p:cNvSpPr>
                <p:nvPr/>
              </p:nvSpPr>
              <p:spPr bwMode="auto">
                <a:xfrm>
                  <a:off x="0" y="1768"/>
                  <a:ext cx="972" cy="443"/>
                </a:xfrm>
                <a:prstGeom prst="rect">
                  <a:avLst/>
                </a:prstGeom>
                <a:noFill/>
                <a:ln w="7">
                  <a:solidFill>
                    <a:srgbClr val="A0A0A0"/>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nvGrpSpPr>
              <p:cNvPr id="55316" name="Group 101"/>
              <p:cNvGrpSpPr>
                <a:grpSpLocks/>
              </p:cNvGrpSpPr>
              <p:nvPr/>
            </p:nvGrpSpPr>
            <p:grpSpPr bwMode="auto">
              <a:xfrm>
                <a:off x="972" y="1768"/>
                <a:ext cx="972" cy="442"/>
                <a:chOff x="972" y="1768"/>
                <a:chExt cx="972" cy="442"/>
              </a:xfrm>
            </p:grpSpPr>
            <p:sp>
              <p:nvSpPr>
                <p:cNvPr id="142438" name="Rectangle 102"/>
                <p:cNvSpPr>
                  <a:spLocks noChangeArrowheads="1"/>
                </p:cNvSpPr>
                <p:nvPr/>
              </p:nvSpPr>
              <p:spPr bwMode="auto">
                <a:xfrm>
                  <a:off x="1015" y="1768"/>
                  <a:ext cx="887" cy="44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lgn="ctr" eaLnBrk="0" hangingPunct="0"/>
                  <a:r>
                    <a:rPr lang="en-US" sz="2400" b="1">
                      <a:solidFill>
                        <a:srgbClr val="000000"/>
                      </a:solidFill>
                    </a:rPr>
                    <a:t>57</a:t>
                  </a:r>
                  <a:r>
                    <a:rPr lang="en-US" sz="2400" b="1">
                      <a:solidFill>
                        <a:srgbClr val="000000"/>
                      </a:solidFill>
                      <a:sym typeface="Symbol" pitchFamily="18" charset="2"/>
                    </a:rPr>
                    <a:t></a:t>
                  </a:r>
                  <a:endParaRPr lang="en-US" sz="2400" b="1">
                    <a:latin typeface="Times New Roman" pitchFamily="18" charset="0"/>
                    <a:cs typeface="Times New Roman" pitchFamily="18" charset="0"/>
                  </a:endParaRPr>
                </a:p>
                <a:p>
                  <a:pPr algn="ctr" eaLnBrk="0" hangingPunct="0"/>
                  <a:endParaRPr lang="en-US" sz="2400" b="1">
                    <a:solidFill>
                      <a:srgbClr val="000000"/>
                    </a:solidFill>
                    <a:sym typeface="Symbol" pitchFamily="18" charset="2"/>
                  </a:endParaRPr>
                </a:p>
              </p:txBody>
            </p:sp>
            <p:sp>
              <p:nvSpPr>
                <p:cNvPr id="142439" name="Rectangle 103"/>
                <p:cNvSpPr>
                  <a:spLocks noChangeArrowheads="1"/>
                </p:cNvSpPr>
                <p:nvPr/>
              </p:nvSpPr>
              <p:spPr bwMode="auto">
                <a:xfrm>
                  <a:off x="972" y="1768"/>
                  <a:ext cx="972" cy="443"/>
                </a:xfrm>
                <a:prstGeom prst="rect">
                  <a:avLst/>
                </a:prstGeom>
                <a:noFill/>
                <a:ln w="7">
                  <a:solidFill>
                    <a:srgbClr val="A0A0A0"/>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nvGrpSpPr>
              <p:cNvPr id="55317" name="Group 104"/>
              <p:cNvGrpSpPr>
                <a:grpSpLocks/>
              </p:cNvGrpSpPr>
              <p:nvPr/>
            </p:nvGrpSpPr>
            <p:grpSpPr bwMode="auto">
              <a:xfrm>
                <a:off x="1944" y="1768"/>
                <a:ext cx="972" cy="442"/>
                <a:chOff x="1944" y="1768"/>
                <a:chExt cx="972" cy="442"/>
              </a:xfrm>
            </p:grpSpPr>
            <p:sp>
              <p:nvSpPr>
                <p:cNvPr id="142441" name="Rectangle 105"/>
                <p:cNvSpPr>
                  <a:spLocks noChangeArrowheads="1"/>
                </p:cNvSpPr>
                <p:nvPr/>
              </p:nvSpPr>
              <p:spPr bwMode="auto">
                <a:xfrm>
                  <a:off x="1987" y="1768"/>
                  <a:ext cx="887" cy="44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lgn="ctr" eaLnBrk="0" hangingPunct="0"/>
                  <a:r>
                    <a:rPr lang="en-US" sz="2400" b="1">
                      <a:solidFill>
                        <a:srgbClr val="000000"/>
                      </a:solidFill>
                    </a:rPr>
                    <a:t>50</a:t>
                  </a:r>
                  <a:r>
                    <a:rPr lang="en-US" sz="2400" b="1">
                      <a:solidFill>
                        <a:srgbClr val="000000"/>
                      </a:solidFill>
                      <a:sym typeface="Symbol" pitchFamily="18" charset="2"/>
                    </a:rPr>
                    <a:t></a:t>
                  </a:r>
                  <a:endParaRPr lang="en-US" sz="2400" b="1">
                    <a:latin typeface="Times New Roman" pitchFamily="18" charset="0"/>
                    <a:cs typeface="Times New Roman" pitchFamily="18" charset="0"/>
                  </a:endParaRPr>
                </a:p>
                <a:p>
                  <a:pPr algn="ctr" eaLnBrk="0" hangingPunct="0"/>
                  <a:endParaRPr lang="en-US" sz="2400" b="1">
                    <a:solidFill>
                      <a:srgbClr val="000000"/>
                    </a:solidFill>
                    <a:sym typeface="Symbol" pitchFamily="18" charset="2"/>
                  </a:endParaRPr>
                </a:p>
              </p:txBody>
            </p:sp>
            <p:sp>
              <p:nvSpPr>
                <p:cNvPr id="142442" name="Rectangle 106"/>
                <p:cNvSpPr>
                  <a:spLocks noChangeArrowheads="1"/>
                </p:cNvSpPr>
                <p:nvPr/>
              </p:nvSpPr>
              <p:spPr bwMode="auto">
                <a:xfrm>
                  <a:off x="1944" y="1768"/>
                  <a:ext cx="972" cy="443"/>
                </a:xfrm>
                <a:prstGeom prst="rect">
                  <a:avLst/>
                </a:prstGeom>
                <a:noFill/>
                <a:ln w="7">
                  <a:solidFill>
                    <a:srgbClr val="A0A0A0"/>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nvGrpSpPr>
              <p:cNvPr id="55318" name="Group 107"/>
              <p:cNvGrpSpPr>
                <a:grpSpLocks/>
              </p:cNvGrpSpPr>
              <p:nvPr/>
            </p:nvGrpSpPr>
            <p:grpSpPr bwMode="auto">
              <a:xfrm>
                <a:off x="2916" y="1768"/>
                <a:ext cx="972" cy="442"/>
                <a:chOff x="2916" y="1768"/>
                <a:chExt cx="972" cy="442"/>
              </a:xfrm>
            </p:grpSpPr>
            <p:sp>
              <p:nvSpPr>
                <p:cNvPr id="142444" name="Rectangle 108"/>
                <p:cNvSpPr>
                  <a:spLocks noChangeArrowheads="1"/>
                </p:cNvSpPr>
                <p:nvPr/>
              </p:nvSpPr>
              <p:spPr bwMode="auto">
                <a:xfrm>
                  <a:off x="2958" y="1768"/>
                  <a:ext cx="887" cy="44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lgn="ctr" eaLnBrk="0" hangingPunct="0"/>
                  <a:r>
                    <a:rPr lang="en-US" sz="2400" b="1">
                      <a:solidFill>
                        <a:srgbClr val="000000"/>
                      </a:solidFill>
                    </a:rPr>
                    <a:t>45</a:t>
                  </a:r>
                  <a:r>
                    <a:rPr lang="en-US" sz="2400" b="1">
                      <a:solidFill>
                        <a:srgbClr val="000000"/>
                      </a:solidFill>
                      <a:sym typeface="Symbol" pitchFamily="18" charset="2"/>
                    </a:rPr>
                    <a:t></a:t>
                  </a:r>
                  <a:endParaRPr lang="en-US" sz="2400" b="1">
                    <a:latin typeface="Times New Roman" pitchFamily="18" charset="0"/>
                    <a:cs typeface="Times New Roman" pitchFamily="18" charset="0"/>
                  </a:endParaRPr>
                </a:p>
                <a:p>
                  <a:pPr algn="ctr" eaLnBrk="0" hangingPunct="0"/>
                  <a:endParaRPr lang="en-US" sz="2400" b="1">
                    <a:solidFill>
                      <a:srgbClr val="000000"/>
                    </a:solidFill>
                    <a:sym typeface="Symbol" pitchFamily="18" charset="2"/>
                  </a:endParaRPr>
                </a:p>
              </p:txBody>
            </p:sp>
            <p:sp>
              <p:nvSpPr>
                <p:cNvPr id="142445" name="Rectangle 109"/>
                <p:cNvSpPr>
                  <a:spLocks noChangeArrowheads="1"/>
                </p:cNvSpPr>
                <p:nvPr/>
              </p:nvSpPr>
              <p:spPr bwMode="auto">
                <a:xfrm>
                  <a:off x="2916" y="1768"/>
                  <a:ext cx="972" cy="443"/>
                </a:xfrm>
                <a:prstGeom prst="rect">
                  <a:avLst/>
                </a:prstGeom>
                <a:noFill/>
                <a:ln w="7">
                  <a:solidFill>
                    <a:srgbClr val="A0A0A0"/>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grpSp>
        <p:sp>
          <p:nvSpPr>
            <p:cNvPr id="142446" name="Rectangle 110"/>
            <p:cNvSpPr>
              <a:spLocks noChangeArrowheads="1"/>
            </p:cNvSpPr>
            <p:nvPr/>
          </p:nvSpPr>
          <p:spPr bwMode="auto">
            <a:xfrm>
              <a:off x="-3" y="-3"/>
              <a:ext cx="3894" cy="2216"/>
            </a:xfrm>
            <a:prstGeom prst="rect">
              <a:avLst/>
            </a:prstGeom>
            <a:noFill/>
            <a:ln w="11112">
              <a:solidFill>
                <a:srgbClr val="A0A0A0"/>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afterEffect">
                                  <p:stCondLst>
                                    <p:cond delay="1000"/>
                                  </p:stCondLst>
                                  <p:childTnLst>
                                    <p:set>
                                      <p:cBhvr>
                                        <p:cTn id="6" dur="1" fill="hold">
                                          <p:stCondLst>
                                            <p:cond delay="0"/>
                                          </p:stCondLst>
                                        </p:cTn>
                                        <p:tgtEl>
                                          <p:spTgt spid="142339"/>
                                        </p:tgtEl>
                                        <p:attrNameLst>
                                          <p:attrName>style.visibility</p:attrName>
                                        </p:attrNameLst>
                                      </p:cBhvr>
                                      <p:to>
                                        <p:strVal val="visible"/>
                                      </p:to>
                                    </p:set>
                                    <p:animEffect transition="in" filter="blinds(horizontal)">
                                      <p:cBhvr>
                                        <p:cTn id="7" dur="500"/>
                                        <p:tgtEl>
                                          <p:spTgt spid="142339"/>
                                        </p:tgtEl>
                                      </p:cBhvr>
                                    </p:animEffect>
                                  </p:childTnLst>
                                  <p:subTnLst>
                                    <p:set>
                                      <p:cBhvr override="childStyle">
                                        <p:cTn dur="1" fill="hold" display="0" masterRel="nextClick" afterEffect="1"/>
                                        <p:tgtEl>
                                          <p:spTgt spid="142339"/>
                                        </p:tgtEl>
                                        <p:attrNameLst>
                                          <p:attrName>style.visibility</p:attrName>
                                        </p:attrNameLst>
                                      </p:cBhvr>
                                      <p:to>
                                        <p:strVal val="hidden"/>
                                      </p:to>
                                    </p:set>
                                  </p:sub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nodeType="clickEffect">
                                  <p:stCondLst>
                                    <p:cond delay="0"/>
                                  </p:stCondLst>
                                  <p:childTnLst>
                                    <p:set>
                                      <p:cBhvr>
                                        <p:cTn id="11" dur="1" fill="hold">
                                          <p:stCondLst>
                                            <p:cond delay="499"/>
                                          </p:stCondLst>
                                        </p:cTn>
                                        <p:tgtEl>
                                          <p:spTgt spid="14239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6321" name="Group 2"/>
          <p:cNvGrpSpPr>
            <a:grpSpLocks/>
          </p:cNvGrpSpPr>
          <p:nvPr/>
        </p:nvGrpSpPr>
        <p:grpSpPr bwMode="auto">
          <a:xfrm>
            <a:off x="0" y="0"/>
            <a:ext cx="9144000" cy="6858000"/>
            <a:chOff x="0" y="0"/>
            <a:chExt cx="5760" cy="4320"/>
          </a:xfrm>
        </p:grpSpPr>
        <p:pic>
          <p:nvPicPr>
            <p:cNvPr id="56323" name="Picture 3" descr="ccc1"/>
            <p:cNvPicPr>
              <a:picLocks noChangeAspect="1" noChangeArrowheads="1"/>
            </p:cNvPicPr>
            <p:nvPr/>
          </p:nvPicPr>
          <p:blipFill>
            <a:blip r:embed="rId2"/>
            <a:srcRect l="2963" r="20001" b="81111"/>
            <a:stretch>
              <a:fillRect/>
            </a:stretch>
          </p:blipFill>
          <p:spPr bwMode="auto">
            <a:xfrm>
              <a:off x="3264" y="0"/>
              <a:ext cx="2496" cy="816"/>
            </a:xfrm>
            <a:prstGeom prst="rect">
              <a:avLst/>
            </a:prstGeom>
            <a:noFill/>
            <a:ln w="9525">
              <a:noFill/>
              <a:miter lim="800000"/>
              <a:headEnd/>
              <a:tailEnd/>
            </a:ln>
          </p:spPr>
        </p:pic>
        <p:pic>
          <p:nvPicPr>
            <p:cNvPr id="56324" name="Picture 4" descr="ccc1"/>
            <p:cNvPicPr>
              <a:picLocks noChangeAspect="1" noChangeArrowheads="1"/>
            </p:cNvPicPr>
            <p:nvPr/>
          </p:nvPicPr>
          <p:blipFill>
            <a:blip r:embed="rId2"/>
            <a:srcRect l="2963" r="20001" b="81111"/>
            <a:stretch>
              <a:fillRect/>
            </a:stretch>
          </p:blipFill>
          <p:spPr bwMode="auto">
            <a:xfrm>
              <a:off x="2208" y="0"/>
              <a:ext cx="2496" cy="816"/>
            </a:xfrm>
            <a:prstGeom prst="rect">
              <a:avLst/>
            </a:prstGeom>
            <a:noFill/>
            <a:ln w="9525">
              <a:noFill/>
              <a:miter lim="800000"/>
              <a:headEnd/>
              <a:tailEnd/>
            </a:ln>
          </p:spPr>
        </p:pic>
        <p:pic>
          <p:nvPicPr>
            <p:cNvPr id="56325" name="Picture 5" descr="ccc1"/>
            <p:cNvPicPr>
              <a:picLocks noChangeAspect="1" noChangeArrowheads="1"/>
            </p:cNvPicPr>
            <p:nvPr/>
          </p:nvPicPr>
          <p:blipFill>
            <a:blip r:embed="rId2"/>
            <a:srcRect l="2963" r="20001" b="81111"/>
            <a:stretch>
              <a:fillRect/>
            </a:stretch>
          </p:blipFill>
          <p:spPr bwMode="auto">
            <a:xfrm>
              <a:off x="0" y="0"/>
              <a:ext cx="2496" cy="816"/>
            </a:xfrm>
            <a:prstGeom prst="rect">
              <a:avLst/>
            </a:prstGeom>
            <a:noFill/>
            <a:ln w="9525">
              <a:noFill/>
              <a:miter lim="800000"/>
              <a:headEnd/>
              <a:tailEnd/>
            </a:ln>
          </p:spPr>
        </p:pic>
        <p:grpSp>
          <p:nvGrpSpPr>
            <p:cNvPr id="56326" name="Group 6"/>
            <p:cNvGrpSpPr>
              <a:grpSpLocks/>
            </p:cNvGrpSpPr>
            <p:nvPr/>
          </p:nvGrpSpPr>
          <p:grpSpPr bwMode="auto">
            <a:xfrm>
              <a:off x="0" y="576"/>
              <a:ext cx="5760" cy="3744"/>
              <a:chOff x="0" y="576"/>
              <a:chExt cx="5760" cy="3744"/>
            </a:xfrm>
          </p:grpSpPr>
          <p:pic>
            <p:nvPicPr>
              <p:cNvPr id="56329" name="Picture 7" descr="ccc"/>
              <p:cNvPicPr>
                <a:picLocks noChangeAspect="1" noChangeArrowheads="1"/>
              </p:cNvPicPr>
              <p:nvPr/>
            </p:nvPicPr>
            <p:blipFill>
              <a:blip r:embed="rId3"/>
              <a:srcRect t="23334" b="30000"/>
              <a:stretch>
                <a:fillRect/>
              </a:stretch>
            </p:blipFill>
            <p:spPr bwMode="auto">
              <a:xfrm>
                <a:off x="0" y="736"/>
                <a:ext cx="5760" cy="3584"/>
              </a:xfrm>
              <a:prstGeom prst="rect">
                <a:avLst/>
              </a:prstGeom>
              <a:noFill/>
              <a:ln w="9525">
                <a:noFill/>
                <a:miter lim="800000"/>
                <a:headEnd/>
                <a:tailEnd/>
              </a:ln>
            </p:spPr>
          </p:pic>
          <p:pic>
            <p:nvPicPr>
              <p:cNvPr id="56330" name="Picture 8" descr="ccc"/>
              <p:cNvPicPr>
                <a:picLocks noChangeAspect="1" noChangeArrowheads="1"/>
              </p:cNvPicPr>
              <p:nvPr/>
            </p:nvPicPr>
            <p:blipFill>
              <a:blip r:embed="rId3"/>
              <a:srcRect t="22084" b="64166"/>
              <a:stretch>
                <a:fillRect/>
              </a:stretch>
            </p:blipFill>
            <p:spPr bwMode="auto">
              <a:xfrm>
                <a:off x="0" y="1152"/>
                <a:ext cx="5760" cy="1056"/>
              </a:xfrm>
              <a:prstGeom prst="rect">
                <a:avLst/>
              </a:prstGeom>
              <a:noFill/>
              <a:ln w="9525">
                <a:noFill/>
                <a:miter lim="800000"/>
                <a:headEnd/>
                <a:tailEnd/>
              </a:ln>
            </p:spPr>
          </p:pic>
          <p:sp>
            <p:nvSpPr>
              <p:cNvPr id="143369" name="Rectangle 9"/>
              <p:cNvSpPr>
                <a:spLocks noChangeArrowheads="1"/>
              </p:cNvSpPr>
              <p:nvPr/>
            </p:nvSpPr>
            <p:spPr bwMode="auto">
              <a:xfrm>
                <a:off x="1884" y="2064"/>
                <a:ext cx="144" cy="144"/>
              </a:xfrm>
              <a:prstGeom prst="rect">
                <a:avLst/>
              </a:prstGeom>
              <a:solidFill>
                <a:srgbClr val="3399FF"/>
              </a:solidFill>
              <a:ln w="9525">
                <a:solidFill>
                  <a:srgbClr val="3399FF"/>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43370" name="Text Box 10"/>
              <p:cNvSpPr txBox="1">
                <a:spLocks noChangeArrowheads="1"/>
              </p:cNvSpPr>
              <p:nvPr/>
            </p:nvSpPr>
            <p:spPr bwMode="auto">
              <a:xfrm>
                <a:off x="3408" y="2508"/>
                <a:ext cx="817" cy="51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400" b="1">
                    <a:latin typeface="Arial" charset="0"/>
                    <a:ea typeface="ＭＳ Ｐゴシック" charset="0"/>
                    <a:cs typeface="Arial" charset="0"/>
                  </a:rPr>
                  <a:t>  Slope</a:t>
                </a:r>
              </a:p>
              <a:p>
                <a:pPr>
                  <a:defRPr/>
                </a:pPr>
                <a:r>
                  <a:rPr lang="en-US" sz="2400" b="1">
                    <a:latin typeface="Arial" charset="0"/>
                    <a:ea typeface="ＭＳ Ｐゴシック" charset="0"/>
                    <a:cs typeface="Arial" charset="0"/>
                  </a:rPr>
                  <a:t> </a:t>
                </a:r>
                <a:r>
                  <a:rPr lang="en-US" sz="2400" b="1">
                    <a:latin typeface="Arial" charset="0"/>
                    <a:ea typeface="ＭＳ Ｐゴシック" charset="0"/>
                    <a:cs typeface="Arial" charset="0"/>
                    <a:sym typeface="Symbol" charset="0"/>
                  </a:rPr>
                  <a:t> </a:t>
                </a:r>
                <a:r>
                  <a:rPr lang="en-US" sz="2400" b="1">
                    <a:latin typeface="Arial" charset="0"/>
                    <a:ea typeface="ＭＳ Ｐゴシック" charset="0"/>
                    <a:cs typeface="Arial" charset="0"/>
                  </a:rPr>
                  <a:t>1 in 6</a:t>
                </a:r>
              </a:p>
            </p:txBody>
          </p:sp>
          <p:sp>
            <p:nvSpPr>
              <p:cNvPr id="143371" name="Text Box 11"/>
              <p:cNvSpPr txBox="1">
                <a:spLocks noChangeArrowheads="1"/>
              </p:cNvSpPr>
              <p:nvPr/>
            </p:nvSpPr>
            <p:spPr bwMode="auto">
              <a:xfrm>
                <a:off x="2448" y="3840"/>
                <a:ext cx="661" cy="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400" b="1">
                    <a:latin typeface="Arial" charset="0"/>
                    <a:ea typeface="ＭＳ Ｐゴシック" charset="0"/>
                    <a:cs typeface="Arial" charset="0"/>
                  </a:rPr>
                  <a:t>Cover</a:t>
                </a:r>
              </a:p>
            </p:txBody>
          </p:sp>
          <p:sp>
            <p:nvSpPr>
              <p:cNvPr id="143372" name="Text Box 12"/>
              <p:cNvSpPr txBox="1">
                <a:spLocks noChangeArrowheads="1"/>
              </p:cNvSpPr>
              <p:nvPr/>
            </p:nvSpPr>
            <p:spPr bwMode="auto">
              <a:xfrm>
                <a:off x="288" y="2688"/>
                <a:ext cx="1172" cy="51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400" b="1">
                    <a:latin typeface="Arial" charset="0"/>
                    <a:ea typeface="ＭＳ Ｐゴシック" charset="0"/>
                    <a:cs typeface="Arial" charset="0"/>
                  </a:rPr>
                  <a:t> Outer face </a:t>
                </a:r>
              </a:p>
              <a:p>
                <a:pPr>
                  <a:defRPr/>
                </a:pPr>
                <a:r>
                  <a:rPr lang="en-US" sz="2400" b="1">
                    <a:latin typeface="Arial" charset="0"/>
                    <a:ea typeface="ＭＳ Ｐゴシック" charset="0"/>
                    <a:cs typeface="Arial" charset="0"/>
                  </a:rPr>
                  <a:t>of concrete</a:t>
                </a:r>
              </a:p>
            </p:txBody>
          </p:sp>
          <p:sp>
            <p:nvSpPr>
              <p:cNvPr id="143373" name="Line 13"/>
              <p:cNvSpPr>
                <a:spLocks noChangeShapeType="1"/>
              </p:cNvSpPr>
              <p:nvPr/>
            </p:nvSpPr>
            <p:spPr bwMode="auto">
              <a:xfrm>
                <a:off x="4488" y="2592"/>
                <a:ext cx="0" cy="672"/>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143374" name="Line 14"/>
              <p:cNvSpPr>
                <a:spLocks noChangeShapeType="1"/>
              </p:cNvSpPr>
              <p:nvPr/>
            </p:nvSpPr>
            <p:spPr bwMode="auto">
              <a:xfrm>
                <a:off x="4200" y="2784"/>
                <a:ext cx="288" cy="0"/>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143375" name="Line 15"/>
              <p:cNvSpPr>
                <a:spLocks noChangeShapeType="1"/>
              </p:cNvSpPr>
              <p:nvPr/>
            </p:nvSpPr>
            <p:spPr bwMode="auto">
              <a:xfrm flipH="1">
                <a:off x="3216" y="2784"/>
                <a:ext cx="288" cy="0"/>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143376" name="Line 16"/>
              <p:cNvSpPr>
                <a:spLocks noChangeShapeType="1"/>
              </p:cNvSpPr>
              <p:nvPr/>
            </p:nvSpPr>
            <p:spPr bwMode="auto">
              <a:xfrm flipV="1">
                <a:off x="864" y="2208"/>
                <a:ext cx="0" cy="480"/>
              </a:xfrm>
              <a:prstGeom prst="line">
                <a:avLst/>
              </a:prstGeom>
              <a:noFill/>
              <a:ln w="2857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sp>
            <p:nvSpPr>
              <p:cNvPr id="143377" name="Text Box 17"/>
              <p:cNvSpPr txBox="1">
                <a:spLocks noChangeArrowheads="1"/>
              </p:cNvSpPr>
              <p:nvPr/>
            </p:nvSpPr>
            <p:spPr bwMode="auto">
              <a:xfrm>
                <a:off x="2173" y="2496"/>
                <a:ext cx="691" cy="51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spAutoFit/>
              </a:bodyPr>
              <a:lstStyle/>
              <a:p>
                <a:pPr>
                  <a:defRPr/>
                </a:pPr>
                <a:r>
                  <a:rPr lang="en-US" sz="2400" b="1">
                    <a:latin typeface="Arial" charset="0"/>
                    <a:ea typeface="ＭＳ Ｐゴシック" charset="0"/>
                    <a:cs typeface="Arial" charset="0"/>
                  </a:rPr>
                  <a:t>  Lap</a:t>
                </a:r>
              </a:p>
              <a:p>
                <a:pPr>
                  <a:defRPr/>
                </a:pPr>
                <a:r>
                  <a:rPr lang="en-US" sz="2400" b="1">
                    <a:latin typeface="Arial" charset="0"/>
                    <a:ea typeface="ＭＳ Ｐゴシック" charset="0"/>
                    <a:cs typeface="Arial" charset="0"/>
                  </a:rPr>
                  <a:t>length</a:t>
                </a:r>
              </a:p>
            </p:txBody>
          </p:sp>
          <p:sp>
            <p:nvSpPr>
              <p:cNvPr id="143378" name="Text Box 18"/>
              <p:cNvSpPr txBox="1">
                <a:spLocks noChangeArrowheads="1"/>
              </p:cNvSpPr>
              <p:nvPr/>
            </p:nvSpPr>
            <p:spPr bwMode="auto">
              <a:xfrm>
                <a:off x="1008" y="576"/>
                <a:ext cx="3696" cy="365"/>
              </a:xfrm>
              <a:prstGeom prst="rect">
                <a:avLst/>
              </a:prstGeom>
              <a:solidFill>
                <a:schemeClr val="bg1"/>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defRPr/>
                </a:pPr>
                <a:r>
                  <a:rPr lang="en-US" sz="3200" b="1">
                    <a:latin typeface="Arial" charset="0"/>
                    <a:ea typeface="ＭＳ Ｐゴシック" charset="0"/>
                    <a:cs typeface="Arial" charset="0"/>
                  </a:rPr>
                  <a:t>LAPPING    OF     REBARS</a:t>
                </a:r>
              </a:p>
            </p:txBody>
          </p:sp>
          <p:sp>
            <p:nvSpPr>
              <p:cNvPr id="143379" name="Rectangle 19"/>
              <p:cNvSpPr>
                <a:spLocks noChangeArrowheads="1"/>
              </p:cNvSpPr>
              <p:nvPr/>
            </p:nvSpPr>
            <p:spPr bwMode="auto">
              <a:xfrm>
                <a:off x="2976" y="2064"/>
                <a:ext cx="144" cy="144"/>
              </a:xfrm>
              <a:prstGeom prst="rect">
                <a:avLst/>
              </a:prstGeom>
              <a:solidFill>
                <a:srgbClr val="3399FF"/>
              </a:solidFill>
              <a:ln w="9525">
                <a:solidFill>
                  <a:srgbClr val="3399FF"/>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grpSp>
        <p:sp>
          <p:nvSpPr>
            <p:cNvPr id="143380" name="Rectangle 20"/>
            <p:cNvSpPr>
              <a:spLocks noChangeArrowheads="1"/>
            </p:cNvSpPr>
            <p:nvPr/>
          </p:nvSpPr>
          <p:spPr bwMode="auto">
            <a:xfrm>
              <a:off x="2988" y="3612"/>
              <a:ext cx="144" cy="144"/>
            </a:xfrm>
            <a:prstGeom prst="rect">
              <a:avLst/>
            </a:prstGeom>
            <a:solidFill>
              <a:srgbClr val="3399FF"/>
            </a:solidFill>
            <a:ln w="9525">
              <a:solidFill>
                <a:srgbClr val="3399FF"/>
              </a:solidFill>
              <a:miter lim="800000"/>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
          <p:nvSpPr>
            <p:cNvPr id="143381" name="Line 21"/>
            <p:cNvSpPr>
              <a:spLocks noChangeShapeType="1"/>
            </p:cNvSpPr>
            <p:nvPr/>
          </p:nvSpPr>
          <p:spPr bwMode="auto">
            <a:xfrm>
              <a:off x="216" y="2220"/>
              <a:ext cx="5088" cy="0"/>
            </a:xfrm>
            <a:prstGeom prst="line">
              <a:avLst/>
            </a:prstGeom>
            <a:noFill/>
            <a:ln w="57150">
              <a:solidFill>
                <a:srgbClr val="FF0000"/>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defRPr/>
              </a:pPr>
              <a:endParaRPr lang="en-US">
                <a:latin typeface="Arial" charset="0"/>
                <a:ea typeface="ＭＳ Ｐゴシック" charset="0"/>
                <a:cs typeface="Arial" charset="0"/>
              </a:endParaRPr>
            </a:p>
          </p:txBody>
        </p:sp>
      </p:grpSp>
      <p:sp>
        <p:nvSpPr>
          <p:cNvPr id="143382" name="Oval 22"/>
          <p:cNvSpPr>
            <a:spLocks noChangeArrowheads="1"/>
          </p:cNvSpPr>
          <p:nvPr/>
        </p:nvSpPr>
        <p:spPr bwMode="auto">
          <a:xfrm>
            <a:off x="3581400" y="5029200"/>
            <a:ext cx="457200" cy="457200"/>
          </a:xfrm>
          <a:prstGeom prst="ellipse">
            <a:avLst/>
          </a:prstGeom>
          <a:solidFill>
            <a:schemeClr val="tx1"/>
          </a:solidFill>
          <a:ln w="9525">
            <a:solidFill>
              <a:schemeClr val="tx1"/>
            </a:solidFill>
            <a:round/>
            <a:headEnd/>
            <a:tailEn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latin typeface="Arial" charset="0"/>
              <a:ea typeface="ＭＳ Ｐゴシック" charset="0"/>
              <a:cs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4338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2"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Rectangle 2"/>
          <p:cNvSpPr>
            <a:spLocks noGrp="1"/>
          </p:cNvSpPr>
          <p:nvPr>
            <p:ph type="title"/>
          </p:nvPr>
        </p:nvSpPr>
        <p:spPr/>
        <p:txBody>
          <a:bodyPr/>
          <a:lstStyle/>
          <a:p>
            <a:pPr eaLnBrk="1" hangingPunct="1"/>
            <a:r>
              <a:rPr lang="en-US" smtClean="0">
                <a:ea typeface="ＭＳ Ｐゴシック" pitchFamily="34" charset="-128"/>
              </a:rPr>
              <a:t>PRESTRESSED CONCRETE</a:t>
            </a:r>
          </a:p>
        </p:txBody>
      </p:sp>
      <p:sp>
        <p:nvSpPr>
          <p:cNvPr id="59394" name="Rectangle 3"/>
          <p:cNvSpPr>
            <a:spLocks noGrp="1"/>
          </p:cNvSpPr>
          <p:nvPr>
            <p:ph type="body" idx="1"/>
          </p:nvPr>
        </p:nvSpPr>
        <p:spPr/>
        <p:txBody>
          <a:bodyPr/>
          <a:lstStyle/>
          <a:p>
            <a:pPr eaLnBrk="1" hangingPunct="1"/>
            <a:r>
              <a:rPr lang="en-US" smtClean="0">
                <a:ea typeface="ＭＳ Ｐゴシック" pitchFamily="34" charset="-128"/>
              </a:rPr>
              <a:t>WHAT IS WEAKNESS OF RCC?</a:t>
            </a:r>
          </a:p>
          <a:p>
            <a:pPr lvl="1" eaLnBrk="1" hangingPunct="1"/>
            <a:r>
              <a:rPr lang="en-US" smtClean="0">
                <a:ea typeface="ＭＳ Ｐゴシック" pitchFamily="34" charset="-128"/>
              </a:rPr>
              <a:t>IN CONCRETE, COMPRESSIVE STRENGTH IS HIGH</a:t>
            </a:r>
          </a:p>
          <a:p>
            <a:pPr lvl="1" eaLnBrk="1" hangingPunct="1"/>
            <a:r>
              <a:rPr lang="en-US" smtClean="0">
                <a:ea typeface="ＭＳ Ｐゴシック" pitchFamily="34" charset="-128"/>
              </a:rPr>
              <a:t> IN TENSION ZONE CONCRETE CRACKS AND IS INEFFECTIVE</a:t>
            </a:r>
          </a:p>
          <a:p>
            <a:pPr eaLnBrk="1" hangingPunct="1"/>
            <a:r>
              <a:rPr lang="en-US" smtClean="0">
                <a:ea typeface="ＭＳ Ｐゴシック" pitchFamily="34" charset="-128"/>
              </a:rPr>
              <a:t>CAN WE DO SOMETHING?</a:t>
            </a:r>
          </a:p>
          <a:p>
            <a:pPr lvl="1" eaLnBrk="1" hangingPunct="1"/>
            <a:r>
              <a:rPr lang="en-US" smtClean="0">
                <a:ea typeface="ＭＳ Ｐゴシック" pitchFamily="34" charset="-128"/>
              </a:rPr>
              <a:t>DON</a:t>
            </a:r>
            <a:r>
              <a:rPr lang="ja-JP" altLang="en-US" smtClean="0">
                <a:ea typeface="ＭＳ Ｐゴシック" pitchFamily="34" charset="-128"/>
              </a:rPr>
              <a:t>’</a:t>
            </a:r>
            <a:r>
              <a:rPr lang="en-US" altLang="ja-JP" smtClean="0">
                <a:ea typeface="ＭＳ Ｐゴシック" pitchFamily="34" charset="-128"/>
              </a:rPr>
              <a:t>T ALLOW TENSION</a:t>
            </a:r>
            <a:endParaRPr lang="en-US" smtClean="0">
              <a:ea typeface="ＭＳ Ｐゴシック" pitchFamily="34" charset="-128"/>
            </a:endParaRP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4260" name="Picture 4"/>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52400" y="1322388"/>
            <a:ext cx="8991600" cy="55356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sp>
        <p:nvSpPr>
          <p:cNvPr id="60418" name="Rectangle 5"/>
          <p:cNvSpPr>
            <a:spLocks/>
          </p:cNvSpPr>
          <p:nvPr/>
        </p:nvSpPr>
        <p:spPr bwMode="auto">
          <a:xfrm>
            <a:off x="457200" y="274638"/>
            <a:ext cx="8229600" cy="1143000"/>
          </a:xfrm>
          <a:prstGeom prst="rect">
            <a:avLst/>
          </a:prstGeom>
          <a:noFill/>
          <a:ln w="9525">
            <a:noFill/>
            <a:miter lim="800000"/>
            <a:headEnd/>
            <a:tailEnd/>
          </a:ln>
        </p:spPr>
        <p:txBody>
          <a:bodyPr anchor="ctr"/>
          <a:lstStyle/>
          <a:p>
            <a:pPr algn="ctr"/>
            <a:r>
              <a:rPr lang="en-US" sz="4400">
                <a:latin typeface="Calibri" pitchFamily="34" charset="0"/>
              </a:rPr>
              <a:t>PRESTRESSING IS OLD CONCEPT</a:t>
            </a: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1" name="Picture 2" descr="446px-Prestressed_concrete_en"/>
          <p:cNvPicPr>
            <a:picLocks noChangeAspect="1" noChangeArrowheads="1"/>
          </p:cNvPicPr>
          <p:nvPr/>
        </p:nvPicPr>
        <p:blipFill>
          <a:blip r:embed="rId2"/>
          <a:srcRect/>
          <a:stretch>
            <a:fillRect/>
          </a:stretch>
        </p:blipFill>
        <p:spPr bwMode="auto">
          <a:xfrm>
            <a:off x="1752600" y="381000"/>
            <a:ext cx="5894388" cy="61293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6610"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914400" y="1447800"/>
            <a:ext cx="7924800" cy="4495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7634"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685800" y="1387475"/>
            <a:ext cx="7848600" cy="412273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0164" name="Picture 4"/>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52400" y="0"/>
            <a:ext cx="8991600" cy="6858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284" name="Picture 4"/>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6066" name="Picture 2"/>
          <p:cNvPicPr>
            <a:picLocks noChangeAspect="1" noChangeArrowheads="1"/>
          </p:cNvPicPr>
          <p:nvPr>
            <p:ph idx="1"/>
          </p:nvPr>
        </p:nvPicPr>
        <p:blipFill>
          <a:blip r:embed="rId2"/>
          <a:srcRect/>
          <a:stretch>
            <a:fillRect/>
          </a:stretch>
        </p:blipFill>
        <p:spPr>
          <a:xfrm>
            <a:off x="0" y="1295400"/>
            <a:ext cx="9144000" cy="5537200"/>
          </a:xfrm>
          <a:noFill/>
        </p:spPr>
      </p:pic>
      <p:sp>
        <p:nvSpPr>
          <p:cNvPr id="216067" name="Text Box 3"/>
          <p:cNvSpPr txBox="1">
            <a:spLocks noChangeArrowheads="1"/>
          </p:cNvSpPr>
          <p:nvPr/>
        </p:nvSpPr>
        <p:spPr bwMode="auto">
          <a:xfrm>
            <a:off x="304800" y="533400"/>
            <a:ext cx="8480425"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defRPr/>
            </a:pPr>
            <a:r>
              <a:rPr lang="en-US" sz="2400" b="1">
                <a:latin typeface="Arial" charset="0"/>
                <a:ea typeface="ＭＳ Ｐゴシック" charset="0"/>
                <a:cs typeface="Arial" charset="0"/>
              </a:rPr>
              <a:t>  CONCRETE SLEEPER, MOST COMMON PSC ELEMENT</a:t>
            </a: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6308" name="Picture 4"/>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28600" y="533400"/>
            <a:ext cx="8915400" cy="61595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Title 1"/>
          <p:cNvSpPr>
            <a:spLocks noGrp="1"/>
          </p:cNvSpPr>
          <p:nvPr>
            <p:ph type="ctrTitle"/>
          </p:nvPr>
        </p:nvSpPr>
        <p:spPr>
          <a:xfrm>
            <a:off x="685800" y="533400"/>
            <a:ext cx="7772400" cy="1470025"/>
          </a:xfrm>
        </p:spPr>
        <p:txBody>
          <a:bodyPr/>
          <a:lstStyle/>
          <a:p>
            <a:pPr eaLnBrk="1" hangingPunct="1"/>
            <a:r>
              <a:rPr lang="en-US" smtClean="0">
                <a:ea typeface="ＭＳ Ｐゴシック" pitchFamily="34" charset="-128"/>
              </a:rPr>
              <a:t>DESIGN OF CONCRETE BEAMS</a:t>
            </a:r>
          </a:p>
        </p:txBody>
      </p:sp>
      <p:sp>
        <p:nvSpPr>
          <p:cNvPr id="3" name="Subtitle 2"/>
          <p:cNvSpPr>
            <a:spLocks noGrp="1"/>
          </p:cNvSpPr>
          <p:nvPr>
            <p:ph type="subTitle" idx="1"/>
          </p:nvPr>
        </p:nvSpPr>
        <p:spPr>
          <a:xfrm>
            <a:off x="1371600" y="5410200"/>
            <a:ext cx="6400800" cy="762000"/>
          </a:xfrm>
        </p:spPr>
        <p:txBody>
          <a:bodyPr rtlCol="0">
            <a:normAutofit/>
          </a:bodyPr>
          <a:lstStyle/>
          <a:p>
            <a:pPr eaLnBrk="1" fontAlgn="auto" hangingPunct="1">
              <a:spcAft>
                <a:spcPts val="0"/>
              </a:spcAft>
              <a:defRPr/>
            </a:pPr>
            <a:r>
              <a:rPr lang="en-US" dirty="0" smtClean="0">
                <a:ea typeface="+mn-ea"/>
              </a:rPr>
              <a:t>Working Stress Method</a:t>
            </a:r>
            <a:endParaRPr lang="en-US" dirty="0">
              <a:ea typeface="+mn-ea"/>
            </a:endParaRPr>
          </a:p>
        </p:txBody>
      </p:sp>
      <p:pic>
        <p:nvPicPr>
          <p:cNvPr id="69635" name="Picture 3"/>
          <p:cNvPicPr>
            <a:picLocks noChangeAspect="1" noChangeArrowheads="1"/>
          </p:cNvPicPr>
          <p:nvPr/>
        </p:nvPicPr>
        <p:blipFill>
          <a:blip r:embed="rId2"/>
          <a:srcRect/>
          <a:stretch>
            <a:fillRect/>
          </a:stretch>
        </p:blipFill>
        <p:spPr bwMode="auto">
          <a:xfrm>
            <a:off x="457200" y="2819400"/>
            <a:ext cx="3048000" cy="1809750"/>
          </a:xfrm>
          <a:prstGeom prst="rect">
            <a:avLst/>
          </a:prstGeom>
          <a:solidFill>
            <a:schemeClr val="bg1"/>
          </a:solidFill>
          <a:ln w="9525">
            <a:noFill/>
            <a:miter lim="800000"/>
            <a:headEnd/>
            <a:tailEnd/>
          </a:ln>
        </p:spPr>
      </p:pic>
      <p:pic>
        <p:nvPicPr>
          <p:cNvPr id="69636" name="Picture 4"/>
          <p:cNvPicPr>
            <a:picLocks noChangeAspect="1" noChangeArrowheads="1"/>
          </p:cNvPicPr>
          <p:nvPr/>
        </p:nvPicPr>
        <p:blipFill>
          <a:blip r:embed="rId3"/>
          <a:srcRect/>
          <a:stretch>
            <a:fillRect/>
          </a:stretch>
        </p:blipFill>
        <p:spPr bwMode="auto">
          <a:xfrm>
            <a:off x="5334000" y="2514600"/>
            <a:ext cx="3495675" cy="22955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816</TotalTime>
  <Words>2822</Words>
  <Application>Microsoft Macintosh PowerPoint</Application>
  <PresentationFormat>On-screen Show (4:3)</PresentationFormat>
  <Paragraphs>609</Paragraphs>
  <Slides>63</Slides>
  <Notes>16</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63</vt:i4>
      </vt:variant>
    </vt:vector>
  </HeadingPairs>
  <TitlesOfParts>
    <vt:vector size="70" baseType="lpstr">
      <vt:lpstr>Arial</vt:lpstr>
      <vt:lpstr>ＭＳ Ｐゴシック</vt:lpstr>
      <vt:lpstr>Calibri</vt:lpstr>
      <vt:lpstr>Symbol</vt:lpstr>
      <vt:lpstr>Times New Roman</vt:lpstr>
      <vt:lpstr>Office Theme</vt:lpstr>
      <vt:lpstr>Equation</vt:lpstr>
      <vt:lpstr>Concepts of RCC/PCC</vt:lpstr>
      <vt:lpstr>Slide 2</vt:lpstr>
      <vt:lpstr>Basics – Forces on Beams</vt:lpstr>
      <vt:lpstr>Slide 4</vt:lpstr>
      <vt:lpstr>Introduction to Beams</vt:lpstr>
      <vt:lpstr>Slide 6</vt:lpstr>
      <vt:lpstr>Introduction to Beams</vt:lpstr>
      <vt:lpstr>Slide 8</vt:lpstr>
      <vt:lpstr>Slide 9</vt:lpstr>
      <vt:lpstr>Slide 10</vt:lpstr>
      <vt:lpstr>Slide 11</vt:lpstr>
      <vt:lpstr>Beam Formula</vt:lpstr>
      <vt:lpstr>Beam Formulas</vt:lpstr>
      <vt:lpstr>Shear and Moment Diagrams Simple Beams (Uniformly Distributed Load)</vt:lpstr>
      <vt:lpstr>Reaction Force Formula</vt:lpstr>
      <vt:lpstr>Reaction Force Formula</vt:lpstr>
      <vt:lpstr>Reaction Force Formula</vt:lpstr>
      <vt:lpstr>Maximum Moment Formula</vt:lpstr>
      <vt:lpstr>Beam Formula Simple Beam (Uniformly Distributed Load)</vt:lpstr>
      <vt:lpstr>Simple Beam  (Concentrate Load at Center)</vt:lpstr>
      <vt:lpstr>Your Turn Simple Beam (Concentrate Load at Center)</vt:lpstr>
      <vt:lpstr>Your Turn  Simple Beam (Concentrate Load at Center)</vt:lpstr>
      <vt:lpstr>Beam Formula Simple Beam (Concentrated Load at Center)</vt:lpstr>
      <vt:lpstr>Slide 24</vt:lpstr>
      <vt:lpstr>Slide 25</vt:lpstr>
      <vt:lpstr>Slide 26</vt:lpstr>
      <vt:lpstr>Slide 27</vt:lpstr>
      <vt:lpstr>Slide 28</vt:lpstr>
      <vt:lpstr>Slide 29</vt:lpstr>
      <vt:lpstr>Singly reinforced beam Working Stress</vt:lpstr>
      <vt:lpstr>Slide 31</vt:lpstr>
      <vt:lpstr>Slide 32</vt:lpstr>
      <vt:lpstr>Slide 33</vt:lpstr>
      <vt:lpstr>Slide 34</vt:lpstr>
      <vt:lpstr>Slide 35</vt:lpstr>
      <vt:lpstr>Slide 36</vt:lpstr>
      <vt:lpstr>Slide 37</vt:lpstr>
      <vt:lpstr>SHEAR STRESS</vt:lpstr>
      <vt:lpstr>Slide 39</vt:lpstr>
      <vt:lpstr>Slide 40</vt:lpstr>
      <vt:lpstr>Slide 41</vt:lpstr>
      <vt:lpstr>Slide 42</vt:lpstr>
      <vt:lpstr>Slide 43</vt:lpstr>
      <vt:lpstr>Location of Maximum Shear for Beam Design</vt:lpstr>
      <vt:lpstr>Slide 45</vt:lpstr>
      <vt:lpstr>Slide 46</vt:lpstr>
      <vt:lpstr>Slide 47</vt:lpstr>
      <vt:lpstr>Slide 48</vt:lpstr>
      <vt:lpstr>Various Possible Geometries  of  Flanged Beams</vt:lpstr>
      <vt:lpstr>Slide 50</vt:lpstr>
      <vt:lpstr>Slide 51</vt:lpstr>
      <vt:lpstr>Slide 52</vt:lpstr>
      <vt:lpstr>Slide 53</vt:lpstr>
      <vt:lpstr>PRESTRESSED CONCRETE</vt:lpstr>
      <vt:lpstr>Slide 55</vt:lpstr>
      <vt:lpstr>Slide 56</vt:lpstr>
      <vt:lpstr>Slide 57</vt:lpstr>
      <vt:lpstr>Slide 58</vt:lpstr>
      <vt:lpstr>Slide 59</vt:lpstr>
      <vt:lpstr>Slide 60</vt:lpstr>
      <vt:lpstr>Slide 61</vt:lpstr>
      <vt:lpstr>Slide 62</vt:lpstr>
      <vt:lpstr>DESIGN OF CONCRETE BEAMS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dell</dc:creator>
  <cp:lastModifiedBy>Vgupta</cp:lastModifiedBy>
  <cp:revision>23</cp:revision>
  <dcterms:created xsi:type="dcterms:W3CDTF">2011-11-13T06:46:10Z</dcterms:created>
  <dcterms:modified xsi:type="dcterms:W3CDTF">2013-02-27T09:07:48Z</dcterms:modified>
</cp:coreProperties>
</file>